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p:sldMasterIdLst>
    <p:sldMasterId id="2147483873" r:id="rId4"/>
    <p:sldMasterId id="2147483886" r:id="rId5"/>
  </p:sldMasterIdLst>
  <p:notesMasterIdLst>
    <p:notesMasterId r:id="rId389"/>
  </p:notesMasterIdLst>
  <p:handoutMasterIdLst>
    <p:handoutMasterId r:id="rId390"/>
  </p:handoutMasterIdLst>
  <p:sldIdLst>
    <p:sldId id="256" r:id="rId6"/>
    <p:sldId id="260" r:id="rId7"/>
    <p:sldId id="257" r:id="rId8"/>
    <p:sldId id="262" r:id="rId9"/>
    <p:sldId id="259" r:id="rId10"/>
    <p:sldId id="261"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 id="418" r:id="rId167"/>
    <p:sldId id="419" r:id="rId168"/>
    <p:sldId id="420" r:id="rId169"/>
    <p:sldId id="421" r:id="rId170"/>
    <p:sldId id="422" r:id="rId171"/>
    <p:sldId id="423" r:id="rId172"/>
    <p:sldId id="424" r:id="rId173"/>
    <p:sldId id="425" r:id="rId174"/>
    <p:sldId id="426" r:id="rId175"/>
    <p:sldId id="427" r:id="rId176"/>
    <p:sldId id="428" r:id="rId177"/>
    <p:sldId id="429" r:id="rId178"/>
    <p:sldId id="430" r:id="rId179"/>
    <p:sldId id="431" r:id="rId180"/>
    <p:sldId id="432" r:id="rId181"/>
    <p:sldId id="433" r:id="rId182"/>
    <p:sldId id="434" r:id="rId183"/>
    <p:sldId id="435" r:id="rId184"/>
    <p:sldId id="436" r:id="rId185"/>
    <p:sldId id="437" r:id="rId186"/>
    <p:sldId id="438" r:id="rId187"/>
    <p:sldId id="439" r:id="rId188"/>
    <p:sldId id="440" r:id="rId189"/>
    <p:sldId id="441" r:id="rId190"/>
    <p:sldId id="442" r:id="rId191"/>
    <p:sldId id="443" r:id="rId192"/>
    <p:sldId id="444" r:id="rId193"/>
    <p:sldId id="445" r:id="rId194"/>
    <p:sldId id="446" r:id="rId195"/>
    <p:sldId id="447" r:id="rId196"/>
    <p:sldId id="448" r:id="rId197"/>
    <p:sldId id="449" r:id="rId198"/>
    <p:sldId id="450" r:id="rId199"/>
    <p:sldId id="451" r:id="rId200"/>
    <p:sldId id="452" r:id="rId201"/>
    <p:sldId id="453" r:id="rId202"/>
    <p:sldId id="454" r:id="rId203"/>
    <p:sldId id="455" r:id="rId204"/>
    <p:sldId id="456" r:id="rId205"/>
    <p:sldId id="457" r:id="rId206"/>
    <p:sldId id="458" r:id="rId207"/>
    <p:sldId id="459" r:id="rId208"/>
    <p:sldId id="460" r:id="rId209"/>
    <p:sldId id="461" r:id="rId210"/>
    <p:sldId id="462" r:id="rId211"/>
    <p:sldId id="463" r:id="rId212"/>
    <p:sldId id="464" r:id="rId213"/>
    <p:sldId id="465" r:id="rId214"/>
    <p:sldId id="466" r:id="rId215"/>
    <p:sldId id="467" r:id="rId216"/>
    <p:sldId id="468" r:id="rId217"/>
    <p:sldId id="469" r:id="rId218"/>
    <p:sldId id="470" r:id="rId219"/>
    <p:sldId id="471" r:id="rId220"/>
    <p:sldId id="472" r:id="rId221"/>
    <p:sldId id="473" r:id="rId222"/>
    <p:sldId id="474" r:id="rId223"/>
    <p:sldId id="475" r:id="rId224"/>
    <p:sldId id="476" r:id="rId225"/>
    <p:sldId id="477" r:id="rId226"/>
    <p:sldId id="478" r:id="rId227"/>
    <p:sldId id="479" r:id="rId228"/>
    <p:sldId id="480" r:id="rId229"/>
    <p:sldId id="481" r:id="rId230"/>
    <p:sldId id="482" r:id="rId231"/>
    <p:sldId id="483" r:id="rId232"/>
    <p:sldId id="484" r:id="rId233"/>
    <p:sldId id="485" r:id="rId234"/>
    <p:sldId id="486" r:id="rId235"/>
    <p:sldId id="487" r:id="rId236"/>
    <p:sldId id="488" r:id="rId237"/>
    <p:sldId id="489" r:id="rId238"/>
    <p:sldId id="490" r:id="rId239"/>
    <p:sldId id="491" r:id="rId240"/>
    <p:sldId id="492" r:id="rId241"/>
    <p:sldId id="493" r:id="rId242"/>
    <p:sldId id="494" r:id="rId243"/>
    <p:sldId id="495" r:id="rId244"/>
    <p:sldId id="496" r:id="rId245"/>
    <p:sldId id="497" r:id="rId246"/>
    <p:sldId id="498" r:id="rId247"/>
    <p:sldId id="499" r:id="rId248"/>
    <p:sldId id="500" r:id="rId249"/>
    <p:sldId id="501" r:id="rId250"/>
    <p:sldId id="502" r:id="rId251"/>
    <p:sldId id="503" r:id="rId252"/>
    <p:sldId id="504" r:id="rId253"/>
    <p:sldId id="505" r:id="rId254"/>
    <p:sldId id="506" r:id="rId255"/>
    <p:sldId id="507" r:id="rId256"/>
    <p:sldId id="508" r:id="rId257"/>
    <p:sldId id="509" r:id="rId258"/>
    <p:sldId id="510" r:id="rId259"/>
    <p:sldId id="511" r:id="rId260"/>
    <p:sldId id="512" r:id="rId261"/>
    <p:sldId id="513" r:id="rId262"/>
    <p:sldId id="514" r:id="rId263"/>
    <p:sldId id="515" r:id="rId264"/>
    <p:sldId id="516" r:id="rId265"/>
    <p:sldId id="517" r:id="rId266"/>
    <p:sldId id="518" r:id="rId267"/>
    <p:sldId id="519" r:id="rId268"/>
    <p:sldId id="520" r:id="rId269"/>
    <p:sldId id="521" r:id="rId270"/>
    <p:sldId id="522" r:id="rId271"/>
    <p:sldId id="523" r:id="rId272"/>
    <p:sldId id="524" r:id="rId273"/>
    <p:sldId id="525" r:id="rId274"/>
    <p:sldId id="526" r:id="rId275"/>
    <p:sldId id="527" r:id="rId276"/>
    <p:sldId id="528" r:id="rId277"/>
    <p:sldId id="529" r:id="rId278"/>
    <p:sldId id="530" r:id="rId279"/>
    <p:sldId id="531" r:id="rId280"/>
    <p:sldId id="532" r:id="rId281"/>
    <p:sldId id="533" r:id="rId282"/>
    <p:sldId id="534" r:id="rId283"/>
    <p:sldId id="535" r:id="rId284"/>
    <p:sldId id="536" r:id="rId285"/>
    <p:sldId id="537" r:id="rId286"/>
    <p:sldId id="538" r:id="rId287"/>
    <p:sldId id="539" r:id="rId288"/>
    <p:sldId id="540" r:id="rId289"/>
    <p:sldId id="541" r:id="rId290"/>
    <p:sldId id="542" r:id="rId291"/>
    <p:sldId id="543" r:id="rId292"/>
    <p:sldId id="544" r:id="rId293"/>
    <p:sldId id="545" r:id="rId294"/>
    <p:sldId id="546" r:id="rId295"/>
    <p:sldId id="547" r:id="rId296"/>
    <p:sldId id="548" r:id="rId297"/>
    <p:sldId id="549" r:id="rId298"/>
    <p:sldId id="550" r:id="rId299"/>
    <p:sldId id="551" r:id="rId300"/>
    <p:sldId id="552" r:id="rId301"/>
    <p:sldId id="553" r:id="rId302"/>
    <p:sldId id="554" r:id="rId303"/>
    <p:sldId id="555" r:id="rId304"/>
    <p:sldId id="556" r:id="rId305"/>
    <p:sldId id="557" r:id="rId306"/>
    <p:sldId id="558" r:id="rId307"/>
    <p:sldId id="559" r:id="rId308"/>
    <p:sldId id="560" r:id="rId309"/>
    <p:sldId id="561" r:id="rId310"/>
    <p:sldId id="562" r:id="rId311"/>
    <p:sldId id="563" r:id="rId312"/>
    <p:sldId id="564" r:id="rId313"/>
    <p:sldId id="565" r:id="rId314"/>
    <p:sldId id="566" r:id="rId315"/>
    <p:sldId id="567" r:id="rId316"/>
    <p:sldId id="568" r:id="rId317"/>
    <p:sldId id="569" r:id="rId318"/>
    <p:sldId id="570" r:id="rId319"/>
    <p:sldId id="571" r:id="rId320"/>
    <p:sldId id="572" r:id="rId321"/>
    <p:sldId id="573" r:id="rId322"/>
    <p:sldId id="574" r:id="rId323"/>
    <p:sldId id="575" r:id="rId324"/>
    <p:sldId id="576" r:id="rId325"/>
    <p:sldId id="577" r:id="rId326"/>
    <p:sldId id="578" r:id="rId327"/>
    <p:sldId id="579" r:id="rId328"/>
    <p:sldId id="580" r:id="rId329"/>
    <p:sldId id="581" r:id="rId330"/>
    <p:sldId id="582" r:id="rId331"/>
    <p:sldId id="583" r:id="rId332"/>
    <p:sldId id="584" r:id="rId333"/>
    <p:sldId id="585" r:id="rId334"/>
    <p:sldId id="586" r:id="rId335"/>
    <p:sldId id="587" r:id="rId336"/>
    <p:sldId id="588" r:id="rId337"/>
    <p:sldId id="589" r:id="rId338"/>
    <p:sldId id="590" r:id="rId339"/>
    <p:sldId id="591" r:id="rId340"/>
    <p:sldId id="592" r:id="rId341"/>
    <p:sldId id="593" r:id="rId342"/>
    <p:sldId id="594" r:id="rId343"/>
    <p:sldId id="595" r:id="rId344"/>
    <p:sldId id="596" r:id="rId345"/>
    <p:sldId id="597" r:id="rId346"/>
    <p:sldId id="598" r:id="rId347"/>
    <p:sldId id="599" r:id="rId348"/>
    <p:sldId id="600" r:id="rId349"/>
    <p:sldId id="601" r:id="rId350"/>
    <p:sldId id="602" r:id="rId351"/>
    <p:sldId id="603" r:id="rId352"/>
    <p:sldId id="604" r:id="rId353"/>
    <p:sldId id="605" r:id="rId354"/>
    <p:sldId id="606" r:id="rId355"/>
    <p:sldId id="607" r:id="rId356"/>
    <p:sldId id="608" r:id="rId357"/>
    <p:sldId id="609" r:id="rId358"/>
    <p:sldId id="610" r:id="rId359"/>
    <p:sldId id="611" r:id="rId360"/>
    <p:sldId id="612" r:id="rId361"/>
    <p:sldId id="613" r:id="rId362"/>
    <p:sldId id="614" r:id="rId363"/>
    <p:sldId id="615" r:id="rId364"/>
    <p:sldId id="616" r:id="rId365"/>
    <p:sldId id="617" r:id="rId366"/>
    <p:sldId id="618" r:id="rId367"/>
    <p:sldId id="619" r:id="rId368"/>
    <p:sldId id="620" r:id="rId369"/>
    <p:sldId id="621" r:id="rId370"/>
    <p:sldId id="622" r:id="rId371"/>
    <p:sldId id="623" r:id="rId372"/>
    <p:sldId id="624" r:id="rId373"/>
    <p:sldId id="625" r:id="rId374"/>
    <p:sldId id="626" r:id="rId375"/>
    <p:sldId id="627" r:id="rId376"/>
    <p:sldId id="628" r:id="rId377"/>
    <p:sldId id="629" r:id="rId378"/>
    <p:sldId id="630" r:id="rId379"/>
    <p:sldId id="631" r:id="rId380"/>
    <p:sldId id="632" r:id="rId381"/>
    <p:sldId id="633" r:id="rId382"/>
    <p:sldId id="634" r:id="rId383"/>
    <p:sldId id="635" r:id="rId384"/>
    <p:sldId id="636" r:id="rId385"/>
    <p:sldId id="637" r:id="rId386"/>
    <p:sldId id="638" r:id="rId387"/>
    <p:sldId id="639" r:id="rId388"/>
  </p:sldIdLst>
  <p:sldSz cx="9144000" cy="6858000" type="screen4x3"/>
  <p:notesSz cx="7077075" cy="9363075"/>
  <p:embeddedFontLst>
    <p:embeddedFont>
      <p:font typeface="ＭＳ Ｐゴシック" panose="020B0600070205080204" pitchFamily="34" charset="-128"/>
      <p:regular r:id="rId391"/>
    </p:embeddedFont>
    <p:embeddedFont>
      <p:font typeface="Calibri" panose="020F0502020204030204" pitchFamily="34" charset="0"/>
      <p:regular r:id="rId392"/>
      <p:bold r:id="rId393"/>
      <p:italic r:id="rId394"/>
      <p:boldItalic r:id="rId395"/>
    </p:embeddedFont>
    <p:embeddedFont>
      <p:font typeface="Arial Narrow" panose="020B0606020202030204" pitchFamily="34" charset="0"/>
      <p:regular r:id="rId396"/>
      <p:bold r:id="rId397"/>
      <p:italic r:id="rId398"/>
      <p:boldItalic r:id="rId399"/>
    </p:embeddedFont>
    <p:embeddedFont>
      <p:font typeface="Museo Sans For Dell" panose="020B0604020202020204" charset="0"/>
      <p:regular r:id="rId400"/>
      <p:bold r:id="rId401"/>
    </p:embeddedFont>
    <p:embeddedFont>
      <p:font typeface="Arial Black" panose="020B0A04020102020204" pitchFamily="34" charset="0"/>
      <p:bold r:id="rId402"/>
    </p:embeddedFont>
    <p:embeddedFont>
      <p:font typeface="Museo For Dell" panose="020B0604020202020204" charset="0"/>
      <p:regular r:id="rId403"/>
      <p:bold r:id="rId404"/>
    </p:embeddedFont>
    <p:embeddedFont>
      <p:font typeface="SimSun" panose="02010600030101010101" pitchFamily="2" charset="-122"/>
      <p:regular r:id="rId405"/>
    </p:embeddedFont>
    <p:embeddedFont>
      <p:font typeface="Trebuchet MS" panose="020B0603020202020204" pitchFamily="34" charset="0"/>
      <p:regular r:id="rId406"/>
      <p:bold r:id="rId407"/>
      <p:italic r:id="rId408"/>
      <p:boldItalic r:id="rId409"/>
    </p:embeddedFont>
  </p:embeddedFontLst>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444"/>
    <a:srgbClr val="71C6C1"/>
    <a:srgbClr val="71C6EE"/>
    <a:srgbClr val="CE1126"/>
    <a:srgbClr val="CE7534"/>
    <a:srgbClr val="DC5034"/>
    <a:srgbClr val="EEEEEE"/>
    <a:srgbClr val="009BBB"/>
    <a:srgbClr val="5482AB"/>
    <a:srgbClr val="B729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426" autoAdjust="0"/>
    <p:restoredTop sz="87726" autoAdjust="0"/>
  </p:normalViewPr>
  <p:slideViewPr>
    <p:cSldViewPr snapToGrid="0">
      <p:cViewPr varScale="1">
        <p:scale>
          <a:sx n="100" d="100"/>
          <a:sy n="100" d="100"/>
        </p:scale>
        <p:origin x="-1877" y="-72"/>
      </p:cViewPr>
      <p:guideLst>
        <p:guide orient="horz" pos="171"/>
        <p:guide orient="horz" pos="782"/>
        <p:guide pos="3739"/>
        <p:guide pos="5458"/>
        <p:guide pos="3880"/>
        <p:guide pos="82"/>
        <p:guide pos="279"/>
      </p:guideLst>
    </p:cSldViewPr>
  </p:slideViewPr>
  <p:outlineViewPr>
    <p:cViewPr>
      <p:scale>
        <a:sx n="33" d="100"/>
        <a:sy n="33" d="100"/>
      </p:scale>
      <p:origin x="0" y="9504"/>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7" d="100"/>
          <a:sy n="97" d="100"/>
        </p:scale>
        <p:origin x="-3540" y="-102"/>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324" Type="http://schemas.openxmlformats.org/officeDocument/2006/relationships/slide" Target="slides/slide319.xml"/><Relationship Id="rId366" Type="http://schemas.openxmlformats.org/officeDocument/2006/relationships/slide" Target="slides/slide361.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335" Type="http://schemas.openxmlformats.org/officeDocument/2006/relationships/slide" Target="slides/slide330.xml"/><Relationship Id="rId377" Type="http://schemas.openxmlformats.org/officeDocument/2006/relationships/slide" Target="slides/slide372.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402" Type="http://schemas.openxmlformats.org/officeDocument/2006/relationships/font" Target="fonts/font12.fntdata"/><Relationship Id="rId258" Type="http://schemas.openxmlformats.org/officeDocument/2006/relationships/slide" Target="slides/slide253.xml"/><Relationship Id="rId279" Type="http://schemas.openxmlformats.org/officeDocument/2006/relationships/slide" Target="slides/slide274.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325" Type="http://schemas.openxmlformats.org/officeDocument/2006/relationships/slide" Target="slides/slide320.xml"/><Relationship Id="rId346" Type="http://schemas.openxmlformats.org/officeDocument/2006/relationships/slide" Target="slides/slide341.xml"/><Relationship Id="rId367" Type="http://schemas.openxmlformats.org/officeDocument/2006/relationships/slide" Target="slides/slide362.xml"/><Relationship Id="rId388" Type="http://schemas.openxmlformats.org/officeDocument/2006/relationships/slide" Target="slides/slide383.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413" Type="http://schemas.openxmlformats.org/officeDocument/2006/relationships/tableStyles" Target="tableStyles.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slide" Target="slides/slide275.xml"/><Relationship Id="rId315" Type="http://schemas.openxmlformats.org/officeDocument/2006/relationships/slide" Target="slides/slide310.xml"/><Relationship Id="rId336" Type="http://schemas.openxmlformats.org/officeDocument/2006/relationships/slide" Target="slides/slide331.xml"/><Relationship Id="rId357" Type="http://schemas.openxmlformats.org/officeDocument/2006/relationships/slide" Target="slides/slide352.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378" Type="http://schemas.openxmlformats.org/officeDocument/2006/relationships/slide" Target="slides/slide373.xml"/><Relationship Id="rId399" Type="http://schemas.openxmlformats.org/officeDocument/2006/relationships/font" Target="fonts/font9.fntdata"/><Relationship Id="rId403" Type="http://schemas.openxmlformats.org/officeDocument/2006/relationships/font" Target="fonts/font13.fntdata"/><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291" Type="http://schemas.openxmlformats.org/officeDocument/2006/relationships/slide" Target="slides/slide286.xml"/><Relationship Id="rId305" Type="http://schemas.openxmlformats.org/officeDocument/2006/relationships/slide" Target="slides/slide300.xml"/><Relationship Id="rId326" Type="http://schemas.openxmlformats.org/officeDocument/2006/relationships/slide" Target="slides/slide321.xml"/><Relationship Id="rId347" Type="http://schemas.openxmlformats.org/officeDocument/2006/relationships/slide" Target="slides/slide342.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368" Type="http://schemas.openxmlformats.org/officeDocument/2006/relationships/slide" Target="slides/slide363.xml"/><Relationship Id="rId389" Type="http://schemas.openxmlformats.org/officeDocument/2006/relationships/notesMaster" Target="notesMasters/notesMaster1.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281" Type="http://schemas.openxmlformats.org/officeDocument/2006/relationships/slide" Target="slides/slide276.xml"/><Relationship Id="rId316" Type="http://schemas.openxmlformats.org/officeDocument/2006/relationships/slide" Target="slides/slide311.xml"/><Relationship Id="rId337" Type="http://schemas.openxmlformats.org/officeDocument/2006/relationships/slide" Target="slides/slide332.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358" Type="http://schemas.openxmlformats.org/officeDocument/2006/relationships/slide" Target="slides/slide353.xml"/><Relationship Id="rId379" Type="http://schemas.openxmlformats.org/officeDocument/2006/relationships/slide" Target="slides/slide374.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390" Type="http://schemas.openxmlformats.org/officeDocument/2006/relationships/handoutMaster" Target="handoutMasters/handoutMaster1.xml"/><Relationship Id="rId404" Type="http://schemas.openxmlformats.org/officeDocument/2006/relationships/font" Target="fonts/font14.fntdata"/><Relationship Id="rId250" Type="http://schemas.openxmlformats.org/officeDocument/2006/relationships/slide" Target="slides/slide245.xml"/><Relationship Id="rId271" Type="http://schemas.openxmlformats.org/officeDocument/2006/relationships/slide" Target="slides/slide266.xml"/><Relationship Id="rId292" Type="http://schemas.openxmlformats.org/officeDocument/2006/relationships/slide" Target="slides/slide287.xml"/><Relationship Id="rId306" Type="http://schemas.openxmlformats.org/officeDocument/2006/relationships/slide" Target="slides/slide301.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327" Type="http://schemas.openxmlformats.org/officeDocument/2006/relationships/slide" Target="slides/slide322.xml"/><Relationship Id="rId348" Type="http://schemas.openxmlformats.org/officeDocument/2006/relationships/slide" Target="slides/slide343.xml"/><Relationship Id="rId369" Type="http://schemas.openxmlformats.org/officeDocument/2006/relationships/slide" Target="slides/slide364.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380" Type="http://schemas.openxmlformats.org/officeDocument/2006/relationships/slide" Target="slides/slide375.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17" Type="http://schemas.openxmlformats.org/officeDocument/2006/relationships/slide" Target="slides/slide312.xml"/><Relationship Id="rId338" Type="http://schemas.openxmlformats.org/officeDocument/2006/relationships/slide" Target="slides/slide333.xml"/><Relationship Id="rId359" Type="http://schemas.openxmlformats.org/officeDocument/2006/relationships/slide" Target="slides/slide354.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370" Type="http://schemas.openxmlformats.org/officeDocument/2006/relationships/slide" Target="slides/slide365.xml"/><Relationship Id="rId391" Type="http://schemas.openxmlformats.org/officeDocument/2006/relationships/font" Target="fonts/font1.fntdata"/><Relationship Id="rId405" Type="http://schemas.openxmlformats.org/officeDocument/2006/relationships/font" Target="fonts/font15.fntdata"/><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293" Type="http://schemas.openxmlformats.org/officeDocument/2006/relationships/slide" Target="slides/slide288.xml"/><Relationship Id="rId307" Type="http://schemas.openxmlformats.org/officeDocument/2006/relationships/slide" Target="slides/slide302.xml"/><Relationship Id="rId328" Type="http://schemas.openxmlformats.org/officeDocument/2006/relationships/slide" Target="slides/slide323.xml"/><Relationship Id="rId349" Type="http://schemas.openxmlformats.org/officeDocument/2006/relationships/slide" Target="slides/slide344.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360" Type="http://schemas.openxmlformats.org/officeDocument/2006/relationships/slide" Target="slides/slide355.xml"/><Relationship Id="rId381" Type="http://schemas.openxmlformats.org/officeDocument/2006/relationships/slide" Target="slides/slide376.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283" Type="http://schemas.openxmlformats.org/officeDocument/2006/relationships/slide" Target="slides/slide278.xml"/><Relationship Id="rId318" Type="http://schemas.openxmlformats.org/officeDocument/2006/relationships/slide" Target="slides/slide313.xml"/><Relationship Id="rId339" Type="http://schemas.openxmlformats.org/officeDocument/2006/relationships/slide" Target="slides/slide334.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350" Type="http://schemas.openxmlformats.org/officeDocument/2006/relationships/slide" Target="slides/slide345.xml"/><Relationship Id="rId371" Type="http://schemas.openxmlformats.org/officeDocument/2006/relationships/slide" Target="slides/slide366.xml"/><Relationship Id="rId406" Type="http://schemas.openxmlformats.org/officeDocument/2006/relationships/font" Target="fonts/font16.fntdata"/><Relationship Id="rId9" Type="http://schemas.openxmlformats.org/officeDocument/2006/relationships/slide" Target="slides/slide4.xml"/><Relationship Id="rId210" Type="http://schemas.openxmlformats.org/officeDocument/2006/relationships/slide" Target="slides/slide205.xml"/><Relationship Id="rId392" Type="http://schemas.openxmlformats.org/officeDocument/2006/relationships/font" Target="fonts/font2.fntdata"/><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294" Type="http://schemas.openxmlformats.org/officeDocument/2006/relationships/slide" Target="slides/slide289.xml"/><Relationship Id="rId308" Type="http://schemas.openxmlformats.org/officeDocument/2006/relationships/slide" Target="slides/slide303.xml"/><Relationship Id="rId329" Type="http://schemas.openxmlformats.org/officeDocument/2006/relationships/slide" Target="slides/slide324.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340" Type="http://schemas.openxmlformats.org/officeDocument/2006/relationships/slide" Target="slides/slide335.xml"/><Relationship Id="rId361" Type="http://schemas.openxmlformats.org/officeDocument/2006/relationships/slide" Target="slides/slide356.xml"/><Relationship Id="rId196" Type="http://schemas.openxmlformats.org/officeDocument/2006/relationships/slide" Target="slides/slide191.xml"/><Relationship Id="rId200" Type="http://schemas.openxmlformats.org/officeDocument/2006/relationships/slide" Target="slides/slide195.xml"/><Relationship Id="rId382" Type="http://schemas.openxmlformats.org/officeDocument/2006/relationships/slide" Target="slides/slide377.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19" Type="http://schemas.openxmlformats.org/officeDocument/2006/relationships/slide" Target="slides/slide314.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330" Type="http://schemas.openxmlformats.org/officeDocument/2006/relationships/slide" Target="slides/slide325.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351" Type="http://schemas.openxmlformats.org/officeDocument/2006/relationships/slide" Target="slides/slide346.xml"/><Relationship Id="rId372" Type="http://schemas.openxmlformats.org/officeDocument/2006/relationships/slide" Target="slides/slide367.xml"/><Relationship Id="rId393" Type="http://schemas.openxmlformats.org/officeDocument/2006/relationships/font" Target="fonts/font3.fntdata"/><Relationship Id="rId407" Type="http://schemas.openxmlformats.org/officeDocument/2006/relationships/font" Target="fonts/font17.fntdata"/><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309" Type="http://schemas.openxmlformats.org/officeDocument/2006/relationships/slide" Target="slides/slide304.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320" Type="http://schemas.openxmlformats.org/officeDocument/2006/relationships/slide" Target="slides/slide315.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341" Type="http://schemas.openxmlformats.org/officeDocument/2006/relationships/slide" Target="slides/slide336.xml"/><Relationship Id="rId362" Type="http://schemas.openxmlformats.org/officeDocument/2006/relationships/slide" Target="slides/slide357.xml"/><Relationship Id="rId383" Type="http://schemas.openxmlformats.org/officeDocument/2006/relationships/slide" Target="slides/slide378.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310" Type="http://schemas.openxmlformats.org/officeDocument/2006/relationships/slide" Target="slides/slide305.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331" Type="http://schemas.openxmlformats.org/officeDocument/2006/relationships/slide" Target="slides/slide326.xml"/><Relationship Id="rId352" Type="http://schemas.openxmlformats.org/officeDocument/2006/relationships/slide" Target="slides/slide347.xml"/><Relationship Id="rId373" Type="http://schemas.openxmlformats.org/officeDocument/2006/relationships/slide" Target="slides/slide368.xml"/><Relationship Id="rId394" Type="http://schemas.openxmlformats.org/officeDocument/2006/relationships/font" Target="fonts/font4.fntdata"/><Relationship Id="rId408" Type="http://schemas.openxmlformats.org/officeDocument/2006/relationships/font" Target="fonts/font18.fntdata"/><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slide" Target="slides/slide295.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321" Type="http://schemas.openxmlformats.org/officeDocument/2006/relationships/slide" Target="slides/slide316.xml"/><Relationship Id="rId342" Type="http://schemas.openxmlformats.org/officeDocument/2006/relationships/slide" Target="slides/slide337.xml"/><Relationship Id="rId363" Type="http://schemas.openxmlformats.org/officeDocument/2006/relationships/slide" Target="slides/slide358.xml"/><Relationship Id="rId384" Type="http://schemas.openxmlformats.org/officeDocument/2006/relationships/slide" Target="slides/slide379.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332" Type="http://schemas.openxmlformats.org/officeDocument/2006/relationships/slide" Target="slides/slide327.xml"/><Relationship Id="rId353" Type="http://schemas.openxmlformats.org/officeDocument/2006/relationships/slide" Target="slides/slide348.xml"/><Relationship Id="rId374" Type="http://schemas.openxmlformats.org/officeDocument/2006/relationships/slide" Target="slides/slide369.xml"/><Relationship Id="rId395" Type="http://schemas.openxmlformats.org/officeDocument/2006/relationships/font" Target="fonts/font5.fntdata"/><Relationship Id="rId409" Type="http://schemas.openxmlformats.org/officeDocument/2006/relationships/font" Target="fonts/font19.fntdata"/><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slide" Target="slides/slide317.xml"/><Relationship Id="rId343" Type="http://schemas.openxmlformats.org/officeDocument/2006/relationships/slide" Target="slides/slide338.xml"/><Relationship Id="rId364" Type="http://schemas.openxmlformats.org/officeDocument/2006/relationships/slide" Target="slides/slide359.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385" Type="http://schemas.openxmlformats.org/officeDocument/2006/relationships/slide" Target="slides/slide380.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410" Type="http://schemas.openxmlformats.org/officeDocument/2006/relationships/presProps" Target="presProps.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333" Type="http://schemas.openxmlformats.org/officeDocument/2006/relationships/slide" Target="slides/slide328.xml"/><Relationship Id="rId354" Type="http://schemas.openxmlformats.org/officeDocument/2006/relationships/slide" Target="slides/slide349.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75" Type="http://schemas.openxmlformats.org/officeDocument/2006/relationships/slide" Target="slides/slide370.xml"/><Relationship Id="rId396" Type="http://schemas.openxmlformats.org/officeDocument/2006/relationships/font" Target="fonts/font6.fntdata"/><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400" Type="http://schemas.openxmlformats.org/officeDocument/2006/relationships/font" Target="fonts/font10.fntdata"/><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323" Type="http://schemas.openxmlformats.org/officeDocument/2006/relationships/slide" Target="slides/slide318.xml"/><Relationship Id="rId344" Type="http://schemas.openxmlformats.org/officeDocument/2006/relationships/slide" Target="slides/slide339.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365" Type="http://schemas.openxmlformats.org/officeDocument/2006/relationships/slide" Target="slides/slide360.xml"/><Relationship Id="rId386" Type="http://schemas.openxmlformats.org/officeDocument/2006/relationships/slide" Target="slides/slide381.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411" Type="http://schemas.openxmlformats.org/officeDocument/2006/relationships/viewProps" Target="viewProps.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334" Type="http://schemas.openxmlformats.org/officeDocument/2006/relationships/slide" Target="slides/slide329.xml"/><Relationship Id="rId355" Type="http://schemas.openxmlformats.org/officeDocument/2006/relationships/slide" Target="slides/slide350.xml"/><Relationship Id="rId376" Type="http://schemas.openxmlformats.org/officeDocument/2006/relationships/slide" Target="slides/slide371.xml"/><Relationship Id="rId397" Type="http://schemas.openxmlformats.org/officeDocument/2006/relationships/font" Target="fonts/font7.fntdata"/><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401" Type="http://schemas.openxmlformats.org/officeDocument/2006/relationships/font" Target="fonts/font11.fntdata"/><Relationship Id="rId303" Type="http://schemas.openxmlformats.org/officeDocument/2006/relationships/slide" Target="slides/slide298.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345" Type="http://schemas.openxmlformats.org/officeDocument/2006/relationships/slide" Target="slides/slide340.xml"/><Relationship Id="rId387" Type="http://schemas.openxmlformats.org/officeDocument/2006/relationships/slide" Target="slides/slide382.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412" Type="http://schemas.openxmlformats.org/officeDocument/2006/relationships/theme" Target="theme/theme1.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356" Type="http://schemas.openxmlformats.org/officeDocument/2006/relationships/slide" Target="slides/slide351.xml"/><Relationship Id="rId398" Type="http://schemas.openxmlformats.org/officeDocument/2006/relationships/font" Target="fonts/font8.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1" y="0"/>
            <a:ext cx="3027058" cy="461740"/>
          </a:xfrm>
          <a:prstGeom prst="rect">
            <a:avLst/>
          </a:prstGeom>
          <a:noFill/>
          <a:ln w="9525">
            <a:noFill/>
            <a:miter lim="800000"/>
            <a:headEnd/>
            <a:tailEnd/>
          </a:ln>
          <a:effectLst/>
        </p:spPr>
        <p:txBody>
          <a:bodyPr vert="horz" wrap="square" lIns="91670" tIns="45836" rIns="91670" bIns="45836" numCol="1" anchor="t" anchorCtr="0" compatLnSpc="1">
            <a:prstTxWarp prst="textNoShape">
              <a:avLst/>
            </a:prstTxWarp>
          </a:bodyPr>
          <a:lstStyle>
            <a:lvl1pPr algn="l" defTabSz="916629" eaLnBrk="0" hangingPunct="0">
              <a:lnSpc>
                <a:spcPct val="100000"/>
              </a:lnSpc>
              <a:spcBef>
                <a:spcPct val="0"/>
              </a:spcBef>
              <a:defRPr sz="1200" b="0">
                <a:latin typeface="Times New Roman" pitchFamily="18" charset="0"/>
              </a:defRPr>
            </a:lvl1pPr>
          </a:lstStyle>
          <a:p>
            <a:pPr>
              <a:defRPr/>
            </a:pPr>
            <a:endParaRPr lang="en-US" sz="1000" dirty="0">
              <a:latin typeface="Museo Sans For Dell" pitchFamily="2" charset="0"/>
            </a:endParaRPr>
          </a:p>
        </p:txBody>
      </p:sp>
      <p:sp>
        <p:nvSpPr>
          <p:cNvPr id="92163" name="Rectangle 3"/>
          <p:cNvSpPr>
            <a:spLocks noGrp="1" noChangeArrowheads="1"/>
          </p:cNvSpPr>
          <p:nvPr>
            <p:ph type="dt" sz="quarter" idx="1"/>
          </p:nvPr>
        </p:nvSpPr>
        <p:spPr bwMode="auto">
          <a:xfrm>
            <a:off x="4040367" y="0"/>
            <a:ext cx="3028667" cy="461740"/>
          </a:xfrm>
          <a:prstGeom prst="rect">
            <a:avLst/>
          </a:prstGeom>
          <a:noFill/>
          <a:ln w="9525">
            <a:noFill/>
            <a:miter lim="800000"/>
            <a:headEnd/>
            <a:tailEnd/>
          </a:ln>
          <a:effectLst/>
        </p:spPr>
        <p:txBody>
          <a:bodyPr vert="horz" wrap="square" lIns="91670" tIns="45836" rIns="91670" bIns="45836" numCol="1" anchor="t" anchorCtr="0" compatLnSpc="1">
            <a:prstTxWarp prst="textNoShape">
              <a:avLst/>
            </a:prstTxWarp>
          </a:bodyPr>
          <a:lstStyle>
            <a:lvl1pPr algn="r" defTabSz="916629" eaLnBrk="0" hangingPunct="0">
              <a:lnSpc>
                <a:spcPct val="100000"/>
              </a:lnSpc>
              <a:spcBef>
                <a:spcPct val="0"/>
              </a:spcBef>
              <a:defRPr sz="1200" b="0">
                <a:latin typeface="Times New Roman" pitchFamily="18" charset="0"/>
              </a:defRPr>
            </a:lvl1pPr>
          </a:lstStyle>
          <a:p>
            <a:pPr>
              <a:defRPr/>
            </a:pPr>
            <a:endParaRPr lang="en-US" sz="1000" dirty="0">
              <a:latin typeface="Museo Sans For Dell" pitchFamily="2" charset="0"/>
            </a:endParaRPr>
          </a:p>
        </p:txBody>
      </p:sp>
      <p:sp>
        <p:nvSpPr>
          <p:cNvPr id="92164" name="Rectangle 4"/>
          <p:cNvSpPr>
            <a:spLocks noGrp="1" noChangeArrowheads="1"/>
          </p:cNvSpPr>
          <p:nvPr>
            <p:ph type="ftr" sz="quarter" idx="2"/>
          </p:nvPr>
        </p:nvSpPr>
        <p:spPr bwMode="auto">
          <a:xfrm>
            <a:off x="1" y="8829901"/>
            <a:ext cx="3027058" cy="537095"/>
          </a:xfrm>
          <a:prstGeom prst="rect">
            <a:avLst/>
          </a:prstGeom>
          <a:noFill/>
          <a:ln w="9525">
            <a:noFill/>
            <a:miter lim="800000"/>
            <a:headEnd/>
            <a:tailEnd/>
          </a:ln>
          <a:effectLst/>
        </p:spPr>
        <p:txBody>
          <a:bodyPr vert="horz" wrap="square" lIns="91670" tIns="45836" rIns="91670" bIns="45836" numCol="1" anchor="b" anchorCtr="0" compatLnSpc="1">
            <a:prstTxWarp prst="textNoShape">
              <a:avLst/>
            </a:prstTxWarp>
          </a:bodyPr>
          <a:lstStyle>
            <a:lvl1pPr algn="l" defTabSz="916629" eaLnBrk="0" hangingPunct="0">
              <a:lnSpc>
                <a:spcPct val="100000"/>
              </a:lnSpc>
              <a:spcBef>
                <a:spcPct val="0"/>
              </a:spcBef>
              <a:defRPr sz="1200" b="0">
                <a:latin typeface="Times New Roman" pitchFamily="18" charset="0"/>
              </a:defRPr>
            </a:lvl1pPr>
          </a:lstStyle>
          <a:p>
            <a:pPr>
              <a:defRPr/>
            </a:pPr>
            <a:r>
              <a:rPr lang="en-US" sz="1000" dirty="0" smtClean="0">
                <a:latin typeface="Museo Sans For Dell" pitchFamily="2" charset="0"/>
              </a:rPr>
              <a:t>Agenda</a:t>
            </a:r>
            <a:endParaRPr lang="en-US" sz="1000" dirty="0">
              <a:latin typeface="Museo Sans For Dell" pitchFamily="2" charset="0"/>
            </a:endParaRPr>
          </a:p>
        </p:txBody>
      </p:sp>
      <p:sp>
        <p:nvSpPr>
          <p:cNvPr id="92165" name="Rectangle 5"/>
          <p:cNvSpPr>
            <a:spLocks noGrp="1" noChangeArrowheads="1"/>
          </p:cNvSpPr>
          <p:nvPr>
            <p:ph type="sldNum" sz="quarter" idx="3"/>
          </p:nvPr>
        </p:nvSpPr>
        <p:spPr bwMode="auto">
          <a:xfrm>
            <a:off x="4040367" y="8829901"/>
            <a:ext cx="3028667" cy="537095"/>
          </a:xfrm>
          <a:prstGeom prst="rect">
            <a:avLst/>
          </a:prstGeom>
          <a:noFill/>
          <a:ln w="9525">
            <a:noFill/>
            <a:miter lim="800000"/>
            <a:headEnd/>
            <a:tailEnd/>
          </a:ln>
          <a:effectLst/>
        </p:spPr>
        <p:txBody>
          <a:bodyPr vert="horz" wrap="square" lIns="91670" tIns="45836" rIns="91670" bIns="45836" numCol="1" anchor="b" anchorCtr="0" compatLnSpc="1">
            <a:prstTxWarp prst="textNoShape">
              <a:avLst/>
            </a:prstTxWarp>
          </a:bodyPr>
          <a:lstStyle>
            <a:lvl1pPr algn="r" defTabSz="916629" eaLnBrk="0" hangingPunct="0">
              <a:lnSpc>
                <a:spcPct val="100000"/>
              </a:lnSpc>
              <a:spcBef>
                <a:spcPct val="0"/>
              </a:spcBef>
              <a:defRPr sz="1200" b="0">
                <a:latin typeface="Times New Roman" pitchFamily="18" charset="0"/>
              </a:defRPr>
            </a:lvl1pPr>
          </a:lstStyle>
          <a:p>
            <a:pPr>
              <a:defRPr/>
            </a:pPr>
            <a:fld id="{AC8DF440-AC1E-4EB3-BCAA-2AAB8924A793}" type="slidenum">
              <a:rPr lang="en-US" sz="1000">
                <a:latin typeface="Museo Sans For Dell" pitchFamily="2" charset="0"/>
              </a:rPr>
              <a:pPr>
                <a:defRPr/>
              </a:pPr>
              <a:t>‹#›</a:t>
            </a:fld>
            <a:endParaRPr lang="en-US" sz="1000" dirty="0">
              <a:latin typeface="Museo Sans For Dell" pitchFamily="2" charset="0"/>
            </a:endParaRPr>
          </a:p>
        </p:txBody>
      </p:sp>
    </p:spTree>
    <p:extLst>
      <p:ext uri="{BB962C8B-B14F-4D97-AF65-F5344CB8AC3E}">
        <p14:creationId xmlns:p14="http://schemas.microsoft.com/office/powerpoint/2010/main" val="320268348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1" y="0"/>
            <a:ext cx="3027058" cy="461740"/>
          </a:xfrm>
          <a:prstGeom prst="rect">
            <a:avLst/>
          </a:prstGeom>
          <a:noFill/>
          <a:ln w="9525">
            <a:noFill/>
            <a:miter lim="800000"/>
            <a:headEnd/>
            <a:tailEnd/>
          </a:ln>
          <a:effectLst/>
        </p:spPr>
        <p:txBody>
          <a:bodyPr vert="horz" wrap="square" lIns="91670" tIns="45836" rIns="91670" bIns="45836" numCol="1" anchor="t" anchorCtr="0" compatLnSpc="1">
            <a:prstTxWarp prst="textNoShape">
              <a:avLst/>
            </a:prstTxWarp>
          </a:bodyPr>
          <a:lstStyle>
            <a:lvl1pPr algn="l" defTabSz="916629" eaLnBrk="0" hangingPunct="0">
              <a:lnSpc>
                <a:spcPct val="100000"/>
              </a:lnSpc>
              <a:spcBef>
                <a:spcPct val="0"/>
              </a:spcBef>
              <a:defRPr sz="1000" b="0">
                <a:latin typeface="Museo Sans For Dell" pitchFamily="2" charset="0"/>
              </a:defRPr>
            </a:lvl1pPr>
          </a:lstStyle>
          <a:p>
            <a:pPr>
              <a:defRPr/>
            </a:pPr>
            <a:endParaRPr lang="en-US" dirty="0"/>
          </a:p>
        </p:txBody>
      </p:sp>
      <p:sp>
        <p:nvSpPr>
          <p:cNvPr id="71683" name="Rectangle 3"/>
          <p:cNvSpPr>
            <a:spLocks noGrp="1" noChangeArrowheads="1"/>
          </p:cNvSpPr>
          <p:nvPr>
            <p:ph type="dt" idx="1"/>
          </p:nvPr>
        </p:nvSpPr>
        <p:spPr bwMode="auto">
          <a:xfrm>
            <a:off x="4040367" y="0"/>
            <a:ext cx="3028667" cy="461740"/>
          </a:xfrm>
          <a:prstGeom prst="rect">
            <a:avLst/>
          </a:prstGeom>
          <a:noFill/>
          <a:ln w="9525">
            <a:noFill/>
            <a:miter lim="800000"/>
            <a:headEnd/>
            <a:tailEnd/>
          </a:ln>
          <a:effectLst/>
        </p:spPr>
        <p:txBody>
          <a:bodyPr vert="horz" wrap="square" lIns="91670" tIns="45836" rIns="91670" bIns="45836" numCol="1" anchor="t" anchorCtr="0" compatLnSpc="1">
            <a:prstTxWarp prst="textNoShape">
              <a:avLst/>
            </a:prstTxWarp>
          </a:bodyPr>
          <a:lstStyle>
            <a:lvl1pPr algn="r" defTabSz="916629" eaLnBrk="0" hangingPunct="0">
              <a:lnSpc>
                <a:spcPct val="100000"/>
              </a:lnSpc>
              <a:spcBef>
                <a:spcPct val="0"/>
              </a:spcBef>
              <a:defRPr sz="1000" b="0">
                <a:latin typeface="Museo Sans For Dell" pitchFamily="2" charset="0"/>
              </a:defRPr>
            </a:lvl1pPr>
          </a:lstStyle>
          <a:p>
            <a:pPr>
              <a:defRPr/>
            </a:pPr>
            <a:endParaRPr lang="en-US" dirty="0"/>
          </a:p>
        </p:txBody>
      </p:sp>
      <p:sp>
        <p:nvSpPr>
          <p:cNvPr id="26628" name="Rectangle 4"/>
          <p:cNvSpPr>
            <a:spLocks noGrp="1" noRot="1" noChangeAspect="1" noChangeArrowheads="1" noTextEdit="1"/>
          </p:cNvSpPr>
          <p:nvPr>
            <p:ph type="sldImg" idx="2"/>
          </p:nvPr>
        </p:nvSpPr>
        <p:spPr bwMode="auto">
          <a:xfrm>
            <a:off x="1171575" y="693738"/>
            <a:ext cx="4727575" cy="3544887"/>
          </a:xfrm>
          <a:prstGeom prst="rect">
            <a:avLst/>
          </a:prstGeom>
          <a:noFill/>
          <a:ln w="9525">
            <a:solidFill>
              <a:srgbClr val="000000"/>
            </a:solidFill>
            <a:miter lim="800000"/>
            <a:headEnd/>
            <a:tailEnd/>
          </a:ln>
        </p:spPr>
      </p:sp>
      <p:sp>
        <p:nvSpPr>
          <p:cNvPr id="71685" name="Rectangle 5"/>
          <p:cNvSpPr>
            <a:spLocks noGrp="1" noChangeArrowheads="1"/>
          </p:cNvSpPr>
          <p:nvPr>
            <p:ph type="body" sz="quarter" idx="3"/>
          </p:nvPr>
        </p:nvSpPr>
        <p:spPr bwMode="auto">
          <a:xfrm>
            <a:off x="932888" y="4466700"/>
            <a:ext cx="5203259" cy="4158873"/>
          </a:xfrm>
          <a:prstGeom prst="rect">
            <a:avLst/>
          </a:prstGeom>
          <a:noFill/>
          <a:ln w="9525">
            <a:noFill/>
            <a:miter lim="800000"/>
            <a:headEnd/>
            <a:tailEnd/>
          </a:ln>
          <a:effectLst/>
        </p:spPr>
        <p:txBody>
          <a:bodyPr vert="horz" wrap="square" lIns="91670" tIns="45836" rIns="91670" bIns="45836"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71686" name="Rectangle 6"/>
          <p:cNvSpPr>
            <a:spLocks noGrp="1" noChangeArrowheads="1"/>
          </p:cNvSpPr>
          <p:nvPr>
            <p:ph type="ftr" sz="quarter" idx="4"/>
          </p:nvPr>
        </p:nvSpPr>
        <p:spPr bwMode="auto">
          <a:xfrm>
            <a:off x="1" y="8829901"/>
            <a:ext cx="3027058" cy="537095"/>
          </a:xfrm>
          <a:prstGeom prst="rect">
            <a:avLst/>
          </a:prstGeom>
          <a:noFill/>
          <a:ln w="9525">
            <a:noFill/>
            <a:miter lim="800000"/>
            <a:headEnd/>
            <a:tailEnd/>
          </a:ln>
          <a:effectLst/>
        </p:spPr>
        <p:txBody>
          <a:bodyPr vert="horz" wrap="square" lIns="91670" tIns="45836" rIns="91670" bIns="45836" numCol="1" anchor="b" anchorCtr="0" compatLnSpc="1">
            <a:prstTxWarp prst="textNoShape">
              <a:avLst/>
            </a:prstTxWarp>
          </a:bodyPr>
          <a:lstStyle>
            <a:lvl1pPr algn="l" defTabSz="916629" eaLnBrk="0" hangingPunct="0">
              <a:lnSpc>
                <a:spcPct val="100000"/>
              </a:lnSpc>
              <a:spcBef>
                <a:spcPct val="0"/>
              </a:spcBef>
              <a:defRPr sz="1000" b="0">
                <a:latin typeface="Museo Sans For Dell" pitchFamily="2" charset="0"/>
              </a:defRPr>
            </a:lvl1pPr>
          </a:lstStyle>
          <a:p>
            <a:pPr>
              <a:defRPr/>
            </a:pPr>
            <a:r>
              <a:rPr lang="en-US" smtClean="0"/>
              <a:t>Agenda</a:t>
            </a:r>
            <a:endParaRPr lang="en-US" dirty="0"/>
          </a:p>
        </p:txBody>
      </p:sp>
      <p:sp>
        <p:nvSpPr>
          <p:cNvPr id="71687" name="Rectangle 7"/>
          <p:cNvSpPr>
            <a:spLocks noGrp="1" noChangeArrowheads="1"/>
          </p:cNvSpPr>
          <p:nvPr>
            <p:ph type="sldNum" sz="quarter" idx="5"/>
          </p:nvPr>
        </p:nvSpPr>
        <p:spPr bwMode="auto">
          <a:xfrm>
            <a:off x="4040367" y="8829901"/>
            <a:ext cx="3028667" cy="537095"/>
          </a:xfrm>
          <a:prstGeom prst="rect">
            <a:avLst/>
          </a:prstGeom>
          <a:noFill/>
          <a:ln w="9525">
            <a:noFill/>
            <a:miter lim="800000"/>
            <a:headEnd/>
            <a:tailEnd/>
          </a:ln>
          <a:effectLst/>
        </p:spPr>
        <p:txBody>
          <a:bodyPr vert="horz" wrap="square" lIns="91670" tIns="45836" rIns="91670" bIns="45836" numCol="1" anchor="b" anchorCtr="0" compatLnSpc="1">
            <a:prstTxWarp prst="textNoShape">
              <a:avLst/>
            </a:prstTxWarp>
          </a:bodyPr>
          <a:lstStyle>
            <a:lvl1pPr algn="r" defTabSz="916629" eaLnBrk="0" hangingPunct="0">
              <a:lnSpc>
                <a:spcPct val="100000"/>
              </a:lnSpc>
              <a:spcBef>
                <a:spcPct val="0"/>
              </a:spcBef>
              <a:defRPr sz="1000" b="0">
                <a:latin typeface="Museo Sans For Dell" pitchFamily="2" charset="0"/>
              </a:defRPr>
            </a:lvl1pPr>
          </a:lstStyle>
          <a:p>
            <a:pPr>
              <a:defRPr/>
            </a:pPr>
            <a:fld id="{FA04BB6B-BEDE-48E4-970F-8DFC0D4B5AE7}" type="slidenum">
              <a:rPr lang="en-US" smtClean="0"/>
              <a:pPr>
                <a:defRPr/>
              </a:pPr>
              <a:t>‹#›</a:t>
            </a:fld>
            <a:endParaRPr lang="en-US" dirty="0"/>
          </a:p>
        </p:txBody>
      </p:sp>
    </p:spTree>
    <p:extLst>
      <p:ext uri="{BB962C8B-B14F-4D97-AF65-F5344CB8AC3E}">
        <p14:creationId xmlns:p14="http://schemas.microsoft.com/office/powerpoint/2010/main" val="857168872"/>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Museo Sans For Dell"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Museo Sans For Dell"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Museo Sans For Dell"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Museo Sans For Dell"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Museo Sans For Dell"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mbrwizard.com/" TargetMode="External"/><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www.poweriso.com/" TargetMode="External"/><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a:t>
            </a:fld>
            <a:endParaRPr lang="en-US" dirty="0"/>
          </a:p>
        </p:txBody>
      </p:sp>
    </p:spTree>
    <p:extLst>
      <p:ext uri="{BB962C8B-B14F-4D97-AF65-F5344CB8AC3E}">
        <p14:creationId xmlns:p14="http://schemas.microsoft.com/office/powerpoint/2010/main" val="47408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17</a:t>
            </a:fld>
            <a:endParaRPr lang="en-US" dirty="0"/>
          </a:p>
        </p:txBody>
      </p:sp>
    </p:spTree>
    <p:extLst>
      <p:ext uri="{BB962C8B-B14F-4D97-AF65-F5344CB8AC3E}">
        <p14:creationId xmlns:p14="http://schemas.microsoft.com/office/powerpoint/2010/main" val="23764995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 important thing to remember about </a:t>
            </a:r>
            <a:r>
              <a:rPr lang="en-US" sz="1200" dirty="0" err="1" smtClean="0"/>
              <a:t>vlans</a:t>
            </a:r>
            <a:r>
              <a:rPr lang="en-US" sz="1200" dirty="0" smtClean="0"/>
              <a:t> is the versatility in function they ad to a virtual machine by adding the ability to belong to a different network, a work case to consider is the ability to take a system in an isolated workgroup or network and being able to add it to a network that has internet or other access to perform updates without needing to physically add a</a:t>
            </a:r>
            <a:r>
              <a:rPr lang="en-US" sz="1200" baseline="0" dirty="0" smtClean="0"/>
              <a:t> NIC</a:t>
            </a:r>
            <a:r>
              <a:rPr lang="en-US" sz="1200" dirty="0" smtClean="0"/>
              <a:t>, cable, or port.</a:t>
            </a: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275</a:t>
            </a:fld>
            <a:endParaRPr lang="en-US" dirty="0"/>
          </a:p>
        </p:txBody>
      </p:sp>
    </p:spTree>
    <p:extLst>
      <p:ext uri="{BB962C8B-B14F-4D97-AF65-F5344CB8AC3E}">
        <p14:creationId xmlns:p14="http://schemas.microsoft.com/office/powerpoint/2010/main" val="25781294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White Board session:	Very important to define</a:t>
            </a:r>
            <a:r>
              <a:rPr lang="en-US" baseline="0" dirty="0" smtClean="0"/>
              <a:t> the actions taking place in detail</a:t>
            </a:r>
          </a:p>
          <a:p>
            <a:r>
              <a:rPr lang="en-US" baseline="0" dirty="0" smtClean="0"/>
              <a:t>		External port configuration  - can cut communications </a:t>
            </a:r>
          </a:p>
          <a:p>
            <a:endParaRPr lang="en-US" baseline="0" smtClean="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277</a:t>
            </a:fld>
            <a:endParaRPr lang="en-US" dirty="0"/>
          </a:p>
        </p:txBody>
      </p:sp>
    </p:spTree>
    <p:extLst>
      <p:ext uri="{BB962C8B-B14F-4D97-AF65-F5344CB8AC3E}">
        <p14:creationId xmlns:p14="http://schemas.microsoft.com/office/powerpoint/2010/main" val="18357597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sz="1400">
                <a:solidFill>
                  <a:schemeClr val="tx1"/>
                </a:solidFill>
                <a:latin typeface="Arial" charset="0"/>
              </a:defRPr>
            </a:lvl1pPr>
            <a:lvl2pPr marL="742950" indent="-285750" defTabSz="939800" eaLnBrk="0" hangingPunct="0">
              <a:defRPr sz="1400">
                <a:solidFill>
                  <a:schemeClr val="tx1"/>
                </a:solidFill>
                <a:latin typeface="Arial" charset="0"/>
              </a:defRPr>
            </a:lvl2pPr>
            <a:lvl3pPr marL="1143000" indent="-228600" defTabSz="939800" eaLnBrk="0" hangingPunct="0">
              <a:defRPr sz="1400">
                <a:solidFill>
                  <a:schemeClr val="tx1"/>
                </a:solidFill>
                <a:latin typeface="Arial" charset="0"/>
              </a:defRPr>
            </a:lvl3pPr>
            <a:lvl4pPr marL="1600200" indent="-228600" defTabSz="939800" eaLnBrk="0" hangingPunct="0">
              <a:defRPr sz="1400">
                <a:solidFill>
                  <a:schemeClr val="tx1"/>
                </a:solidFill>
                <a:latin typeface="Arial" charset="0"/>
              </a:defRPr>
            </a:lvl4pPr>
            <a:lvl5pPr marL="2057400" indent="-228600" defTabSz="939800" eaLnBrk="0" hangingPunct="0">
              <a:defRPr sz="1400">
                <a:solidFill>
                  <a:schemeClr val="tx1"/>
                </a:solidFill>
                <a:latin typeface="Arial" charset="0"/>
              </a:defRPr>
            </a:lvl5pPr>
            <a:lvl6pPr marL="2514600" indent="-228600" defTabSz="939800" eaLnBrk="0" fontAlgn="base" hangingPunct="0">
              <a:spcBef>
                <a:spcPct val="0"/>
              </a:spcBef>
              <a:spcAft>
                <a:spcPct val="0"/>
              </a:spcAft>
              <a:defRPr sz="1400">
                <a:solidFill>
                  <a:schemeClr val="tx1"/>
                </a:solidFill>
                <a:latin typeface="Arial" charset="0"/>
              </a:defRPr>
            </a:lvl6pPr>
            <a:lvl7pPr marL="2971800" indent="-228600" defTabSz="939800" eaLnBrk="0" fontAlgn="base" hangingPunct="0">
              <a:spcBef>
                <a:spcPct val="0"/>
              </a:spcBef>
              <a:spcAft>
                <a:spcPct val="0"/>
              </a:spcAft>
              <a:defRPr sz="1400">
                <a:solidFill>
                  <a:schemeClr val="tx1"/>
                </a:solidFill>
                <a:latin typeface="Arial" charset="0"/>
              </a:defRPr>
            </a:lvl7pPr>
            <a:lvl8pPr marL="3429000" indent="-228600" defTabSz="939800" eaLnBrk="0" fontAlgn="base" hangingPunct="0">
              <a:spcBef>
                <a:spcPct val="0"/>
              </a:spcBef>
              <a:spcAft>
                <a:spcPct val="0"/>
              </a:spcAft>
              <a:defRPr sz="1400">
                <a:solidFill>
                  <a:schemeClr val="tx1"/>
                </a:solidFill>
                <a:latin typeface="Arial" charset="0"/>
              </a:defRPr>
            </a:lvl8pPr>
            <a:lvl9pPr marL="3886200" indent="-228600" defTabSz="939800" eaLnBrk="0" fontAlgn="base" hangingPunct="0">
              <a:spcBef>
                <a:spcPct val="0"/>
              </a:spcBef>
              <a:spcAft>
                <a:spcPct val="0"/>
              </a:spcAft>
              <a:defRPr sz="1400">
                <a:solidFill>
                  <a:schemeClr val="tx1"/>
                </a:solidFill>
                <a:latin typeface="Arial" charset="0"/>
              </a:defRPr>
            </a:lvl9pPr>
          </a:lstStyle>
          <a:p>
            <a:pPr eaLnBrk="1" hangingPunct="1"/>
            <a:r>
              <a:rPr lang="en-US" altLang="en-US" sz="1300" smtClean="0"/>
              <a:t>Centralized Booting</a:t>
            </a:r>
          </a:p>
        </p:txBody>
      </p:sp>
      <p:sp>
        <p:nvSpPr>
          <p:cNvPr id="317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sz="1400">
                <a:solidFill>
                  <a:schemeClr val="tx1"/>
                </a:solidFill>
                <a:latin typeface="Arial" charset="0"/>
              </a:defRPr>
            </a:lvl1pPr>
            <a:lvl2pPr marL="742950" indent="-285750" defTabSz="939800" eaLnBrk="0" hangingPunct="0">
              <a:defRPr sz="1400">
                <a:solidFill>
                  <a:schemeClr val="tx1"/>
                </a:solidFill>
                <a:latin typeface="Arial" charset="0"/>
              </a:defRPr>
            </a:lvl2pPr>
            <a:lvl3pPr marL="1143000" indent="-228600" defTabSz="939800" eaLnBrk="0" hangingPunct="0">
              <a:defRPr sz="1400">
                <a:solidFill>
                  <a:schemeClr val="tx1"/>
                </a:solidFill>
                <a:latin typeface="Arial" charset="0"/>
              </a:defRPr>
            </a:lvl3pPr>
            <a:lvl4pPr marL="1600200" indent="-228600" defTabSz="939800" eaLnBrk="0" hangingPunct="0">
              <a:defRPr sz="1400">
                <a:solidFill>
                  <a:schemeClr val="tx1"/>
                </a:solidFill>
                <a:latin typeface="Arial" charset="0"/>
              </a:defRPr>
            </a:lvl4pPr>
            <a:lvl5pPr marL="2057400" indent="-228600" defTabSz="939800" eaLnBrk="0" hangingPunct="0">
              <a:defRPr sz="1400">
                <a:solidFill>
                  <a:schemeClr val="tx1"/>
                </a:solidFill>
                <a:latin typeface="Arial" charset="0"/>
              </a:defRPr>
            </a:lvl5pPr>
            <a:lvl6pPr marL="2514600" indent="-228600" defTabSz="939800" eaLnBrk="0" fontAlgn="base" hangingPunct="0">
              <a:spcBef>
                <a:spcPct val="0"/>
              </a:spcBef>
              <a:spcAft>
                <a:spcPct val="0"/>
              </a:spcAft>
              <a:defRPr sz="1400">
                <a:solidFill>
                  <a:schemeClr val="tx1"/>
                </a:solidFill>
                <a:latin typeface="Arial" charset="0"/>
              </a:defRPr>
            </a:lvl6pPr>
            <a:lvl7pPr marL="2971800" indent="-228600" defTabSz="939800" eaLnBrk="0" fontAlgn="base" hangingPunct="0">
              <a:spcBef>
                <a:spcPct val="0"/>
              </a:spcBef>
              <a:spcAft>
                <a:spcPct val="0"/>
              </a:spcAft>
              <a:defRPr sz="1400">
                <a:solidFill>
                  <a:schemeClr val="tx1"/>
                </a:solidFill>
                <a:latin typeface="Arial" charset="0"/>
              </a:defRPr>
            </a:lvl7pPr>
            <a:lvl8pPr marL="3429000" indent="-228600" defTabSz="939800" eaLnBrk="0" fontAlgn="base" hangingPunct="0">
              <a:spcBef>
                <a:spcPct val="0"/>
              </a:spcBef>
              <a:spcAft>
                <a:spcPct val="0"/>
              </a:spcAft>
              <a:defRPr sz="1400">
                <a:solidFill>
                  <a:schemeClr val="tx1"/>
                </a:solidFill>
                <a:latin typeface="Arial" charset="0"/>
              </a:defRPr>
            </a:lvl8pPr>
            <a:lvl9pPr marL="3886200" indent="-228600" defTabSz="939800" eaLnBrk="0" fontAlgn="base" hangingPunct="0">
              <a:spcBef>
                <a:spcPct val="0"/>
              </a:spcBef>
              <a:spcAft>
                <a:spcPct val="0"/>
              </a:spcAft>
              <a:defRPr sz="1400">
                <a:solidFill>
                  <a:schemeClr val="tx1"/>
                </a:solidFill>
                <a:latin typeface="Arial" charset="0"/>
              </a:defRPr>
            </a:lvl9pPr>
          </a:lstStyle>
          <a:p>
            <a:pPr eaLnBrk="1" hangingPunct="1"/>
            <a:fld id="{1E641969-6FBC-4F02-988F-05DB6C0181F9}" type="slidenum">
              <a:rPr lang="en-US" altLang="en-US" sz="1300"/>
              <a:pPr eaLnBrk="1" hangingPunct="1"/>
              <a:t>279</a:t>
            </a:fld>
            <a:endParaRPr lang="en-US" altLang="en-US" sz="1300"/>
          </a:p>
        </p:txBody>
      </p:sp>
      <p:sp>
        <p:nvSpPr>
          <p:cNvPr id="31748" name="Rectangle 2"/>
          <p:cNvSpPr>
            <a:spLocks noRot="1" noChangeArrowheads="1" noTextEdit="1"/>
          </p:cNvSpPr>
          <p:nvPr>
            <p:ph type="sldImg"/>
          </p:nvPr>
        </p:nvSpPr>
        <p:spPr>
          <a:ln/>
        </p:spPr>
      </p:sp>
      <p:sp>
        <p:nvSpPr>
          <p:cNvPr id="317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64515" name="Rectangle 7"/>
          <p:cNvSpPr>
            <a:spLocks noGrp="1" noChangeArrowheads="1"/>
          </p:cNvSpPr>
          <p:nvPr>
            <p:ph type="sldNum" sz="quarter" idx="5"/>
          </p:nvPr>
        </p:nvSpPr>
        <p:spPr>
          <a:xfrm>
            <a:off x="4010025" y="8896350"/>
            <a:ext cx="3067050" cy="466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004696BA-C29B-499E-83AA-5A5D149098DF}" type="slidenum">
              <a:rPr lang="en-US" altLang="en-US" sz="900"/>
              <a:pPr eaLnBrk="1" hangingPunct="1"/>
              <a:t>292</a:t>
            </a:fld>
            <a:endParaRPr lang="en-US" altLang="en-US" sz="900"/>
          </a:p>
        </p:txBody>
      </p:sp>
      <p:sp>
        <p:nvSpPr>
          <p:cNvPr id="64516" name="Rectangle 2"/>
          <p:cNvSpPr>
            <a:spLocks noRot="1" noChangeArrowheads="1" noTextEdit="1"/>
          </p:cNvSpPr>
          <p:nvPr>
            <p:ph type="sldImg"/>
          </p:nvPr>
        </p:nvSpPr>
        <p:spPr>
          <a:xfrm>
            <a:off x="1203325" y="709613"/>
            <a:ext cx="4670425" cy="3502025"/>
          </a:xfrm>
          <a:ln/>
        </p:spPr>
      </p:sp>
      <p:sp>
        <p:nvSpPr>
          <p:cNvPr id="6451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20000"/>
              </a:lnSpc>
            </a:pPr>
            <a:r>
              <a:rPr lang="en-US" altLang="en-US" sz="2400" b="1" smtClean="0">
                <a:solidFill>
                  <a:srgbClr val="2DA5FF"/>
                </a:solidFill>
                <a:ea typeface="Museo Sans For Dell" charset="0"/>
                <a:cs typeface="Arial" charset="0"/>
              </a:rPr>
              <a:t>Dell AIM GICS Bootcamp</a:t>
            </a:r>
          </a:p>
          <a:p>
            <a:pPr>
              <a:lnSpc>
                <a:spcPct val="120000"/>
              </a:lnSpc>
            </a:pPr>
            <a:endParaRPr lang="en-US" altLang="en-US" sz="1000" b="1" smtClean="0">
              <a:ea typeface="Museo Sans For Dell" charset="0"/>
              <a:cs typeface="Arial" charset="0"/>
            </a:endParaRPr>
          </a:p>
          <a:p>
            <a:pPr>
              <a:lnSpc>
                <a:spcPct val="120000"/>
              </a:lnSpc>
            </a:pPr>
            <a:r>
              <a:rPr lang="en-US" altLang="en-US" sz="1800" b="1" smtClean="0">
                <a:ea typeface="Museo Sans For Dell" charset="0"/>
                <a:cs typeface="Arial" charset="0"/>
              </a:rPr>
              <a:t>Migration Tools</a:t>
            </a:r>
          </a:p>
          <a:p>
            <a:pPr marL="1031875" lvl="1" indent="-457200">
              <a:lnSpc>
                <a:spcPct val="120000"/>
              </a:lnSpc>
              <a:buFontTx/>
              <a:buChar char="–"/>
            </a:pPr>
            <a:r>
              <a:rPr lang="en-US" altLang="en-US" sz="1600" smtClean="0">
                <a:ea typeface="Museo Sans For Dell" charset="0"/>
                <a:cs typeface="Arial" charset="0"/>
              </a:rPr>
              <a:t>SMU 3.4</a:t>
            </a:r>
          </a:p>
          <a:p>
            <a:pPr marL="1031875" lvl="1" indent="-457200">
              <a:lnSpc>
                <a:spcPct val="120000"/>
              </a:lnSpc>
              <a:buFontTx/>
              <a:buChar char="–"/>
            </a:pPr>
            <a:r>
              <a:rPr lang="en-US" altLang="en-US" sz="1600" smtClean="0">
                <a:ea typeface="Museo Sans For Dell" charset="0"/>
                <a:cs typeface="Arial" charset="0"/>
              </a:rPr>
              <a:t>copy_persona.sh</a:t>
            </a:r>
          </a:p>
          <a:p>
            <a:endParaRPr lang="en-US" altLang="en-US" sz="1000" smtClean="0">
              <a:solidFill>
                <a:schemeClr val="bg1"/>
              </a:solidFill>
              <a:cs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1527175" y="390525"/>
            <a:ext cx="4022725" cy="3017838"/>
          </a:xfrm>
          <a:ln/>
        </p:spPr>
      </p:sp>
      <p:sp>
        <p:nvSpPr>
          <p:cNvPr id="65539" name="Notes Placeholder 2"/>
          <p:cNvSpPr>
            <a:spLocks noGrp="1"/>
          </p:cNvSpPr>
          <p:nvPr>
            <p:ph type="body" idx="1"/>
          </p:nvPr>
        </p:nvSpPr>
        <p:spPr>
          <a:xfrm>
            <a:off x="708025" y="3738563"/>
            <a:ext cx="5661025" cy="42116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b="1" smtClean="0"/>
              <a:t>Lesson Objectives</a:t>
            </a:r>
          </a:p>
          <a:p>
            <a:endParaRPr lang="en-US" altLang="en-US" sz="1000" b="1" smtClean="0"/>
          </a:p>
          <a:p>
            <a:pPr eaLnBrk="1" hangingPunct="1">
              <a:spcBef>
                <a:spcPct val="0"/>
              </a:spcBef>
              <a:buFontTx/>
              <a:buChar char="•"/>
            </a:pPr>
            <a:r>
              <a:rPr lang="en-US" altLang="en-US" sz="1000" smtClean="0">
                <a:latin typeface="Museo For Dell" charset="0"/>
                <a:ea typeface="Museo Sans For Dell" charset="0"/>
                <a:cs typeface="Museo Sans For Dell" charset="0"/>
              </a:rPr>
              <a:t>Understand how to migrate Linux and Windows personas for centralized booting</a:t>
            </a:r>
          </a:p>
          <a:p>
            <a:pPr eaLnBrk="1" hangingPunct="1">
              <a:buFontTx/>
              <a:buChar char="•"/>
            </a:pPr>
            <a:r>
              <a:rPr lang="en-US" altLang="en-US" sz="1000" smtClean="0">
                <a:latin typeface="Museo For Dell" charset="0"/>
                <a:ea typeface="Museo Sans For Dell" charset="0"/>
                <a:cs typeface="Museo Sans For Dell" charset="0"/>
              </a:rPr>
              <a:t>Learn how the migration tools work</a:t>
            </a:r>
          </a:p>
        </p:txBody>
      </p:sp>
      <p:sp>
        <p:nvSpPr>
          <p:cNvPr id="655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655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DD114E25-BCC2-4FD0-95C4-C1D44BABE389}" type="slidenum">
              <a:rPr lang="en-US" altLang="en-US" sz="900"/>
              <a:pPr eaLnBrk="1" hangingPunct="1"/>
              <a:t>293</a:t>
            </a:fld>
            <a:endParaRPr lang="en-US" altLang="en-US" sz="90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1527175" y="390525"/>
            <a:ext cx="4022725" cy="3017838"/>
          </a:xfrm>
          <a:ln/>
        </p:spPr>
      </p:sp>
      <p:sp>
        <p:nvSpPr>
          <p:cNvPr id="3" name="Notes Placeholder 2"/>
          <p:cNvSpPr>
            <a:spLocks noGrp="1"/>
          </p:cNvSpPr>
          <p:nvPr>
            <p:ph type="body" idx="1"/>
          </p:nvPr>
        </p:nvSpPr>
        <p:spPr>
          <a:xfrm>
            <a:off x="708025" y="3738563"/>
            <a:ext cx="5661025" cy="4211637"/>
          </a:xfrm>
        </p:spPr>
        <p:txBody>
          <a:bodyPr/>
          <a:lstStyle/>
          <a:p>
            <a:r>
              <a:rPr lang="en-US" altLang="en-US" sz="1000" b="1" smtClean="0">
                <a:latin typeface="Museo For Dell" charset="0"/>
              </a:rPr>
              <a:t>Topics Covered</a:t>
            </a:r>
          </a:p>
          <a:p>
            <a:endParaRPr lang="en-US" altLang="en-US" sz="1000" smtClean="0">
              <a:latin typeface="Museo For Dell" charset="0"/>
            </a:endParaRPr>
          </a:p>
          <a:p>
            <a:pPr eaLnBrk="1" hangingPunct="1">
              <a:buFontTx/>
              <a:buChar char="•"/>
            </a:pPr>
            <a:r>
              <a:rPr lang="en-US" altLang="en-US" sz="1000" smtClean="0">
                <a:latin typeface="Museo For Dell" charset="0"/>
                <a:ea typeface="Museo Sans For Dell" charset="0"/>
                <a:cs typeface="Museo Sans For Dell" charset="0"/>
              </a:rPr>
              <a:t>Windows migration using </a:t>
            </a:r>
            <a:r>
              <a:rPr lang="en-US" altLang="en-US" sz="1000" smtClean="0">
                <a:solidFill>
                  <a:srgbClr val="0000CC"/>
                </a:solidFill>
                <a:latin typeface="Museo For Dell" charset="0"/>
                <a:ea typeface="Museo Sans For Dell" charset="0"/>
                <a:cs typeface="Museo Sans For Dell" charset="0"/>
              </a:rPr>
              <a:t>Server Migration Utility </a:t>
            </a:r>
            <a:r>
              <a:rPr lang="en-US" altLang="en-US" sz="1000" smtClean="0">
                <a:latin typeface="Museo For Dell" charset="0"/>
                <a:ea typeface="Museo Sans For Dell" charset="0"/>
                <a:cs typeface="Museo Sans For Dell" charset="0"/>
              </a:rPr>
              <a:t>(SMU)</a:t>
            </a:r>
          </a:p>
          <a:p>
            <a:pPr eaLnBrk="1" hangingPunct="1">
              <a:buFontTx/>
              <a:buChar char="•"/>
            </a:pPr>
            <a:r>
              <a:rPr lang="en-US" altLang="en-US" sz="1000" smtClean="0">
                <a:latin typeface="Museo For Dell" charset="0"/>
                <a:ea typeface="Museo Sans For Dell" charset="0"/>
                <a:cs typeface="Museo Sans For Dell" charset="0"/>
              </a:rPr>
              <a:t>Linux migration using </a:t>
            </a:r>
            <a:r>
              <a:rPr lang="en-US" altLang="en-US" sz="1000" smtClean="0">
                <a:solidFill>
                  <a:srgbClr val="0000CC"/>
                </a:solidFill>
                <a:latin typeface="Museo For Dell" charset="0"/>
                <a:ea typeface="Museo Sans For Dell" charset="0"/>
                <a:cs typeface="Museo Sans For Dell" charset="0"/>
              </a:rPr>
              <a:t>copy_persona.sh</a:t>
            </a:r>
          </a:p>
          <a:p>
            <a:pPr eaLnBrk="1" hangingPunct="1">
              <a:buFontTx/>
              <a:buChar char="•"/>
            </a:pPr>
            <a:r>
              <a:rPr lang="en-US" altLang="en-US" sz="1000" smtClean="0">
                <a:latin typeface="Museo For Dell" charset="0"/>
                <a:ea typeface="Museo Sans For Dell" charset="0"/>
                <a:cs typeface="Museo Sans For Dell" charset="0"/>
              </a:rPr>
              <a:t>Ramdisk generator (</a:t>
            </a:r>
            <a:r>
              <a:rPr lang="en-US" altLang="en-US" sz="1000" smtClean="0">
                <a:solidFill>
                  <a:srgbClr val="0000CC"/>
                </a:solidFill>
                <a:latin typeface="Museo For Dell" charset="0"/>
                <a:ea typeface="Museo Sans For Dell" charset="0"/>
                <a:cs typeface="Museo Sans For Dell" charset="0"/>
              </a:rPr>
              <a:t>mkscalentrd</a:t>
            </a:r>
            <a:r>
              <a:rPr lang="en-US" altLang="en-US" sz="1000" smtClean="0">
                <a:latin typeface="Museo For Dell" charset="0"/>
                <a:ea typeface="Museo Sans For Dell" charset="0"/>
                <a:cs typeface="Museo Sans For Dell" charset="0"/>
              </a:rPr>
              <a:t>)</a:t>
            </a:r>
          </a:p>
          <a:p>
            <a:endParaRPr lang="en-US" altLang="en-US" sz="1000" smtClean="0">
              <a:latin typeface="Museo For Dell" charset="0"/>
            </a:endParaRPr>
          </a:p>
        </p:txBody>
      </p:sp>
      <p:sp>
        <p:nvSpPr>
          <p:cNvPr id="665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665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D1B6ABDB-91FE-46DA-B7BE-FA62CF639B23}" type="slidenum">
              <a:rPr lang="en-US" altLang="en-US" sz="900"/>
              <a:pPr eaLnBrk="1" hangingPunct="1"/>
              <a:t>294</a:t>
            </a:fld>
            <a:endParaRPr lang="en-US" altLang="en-US" sz="90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1527175" y="390525"/>
            <a:ext cx="4022725" cy="3017838"/>
          </a:xfrm>
          <a:ln/>
        </p:spPr>
      </p:sp>
      <p:sp>
        <p:nvSpPr>
          <p:cNvPr id="3" name="Notes Placeholder 2"/>
          <p:cNvSpPr>
            <a:spLocks noGrp="1"/>
          </p:cNvSpPr>
          <p:nvPr>
            <p:ph type="body" idx="1"/>
          </p:nvPr>
        </p:nvSpPr>
        <p:spPr>
          <a:xfrm>
            <a:off x="708025" y="3738563"/>
            <a:ext cx="5661025" cy="4211637"/>
          </a:xfrm>
        </p:spPr>
        <p:txBody>
          <a:bodyPr/>
          <a:lstStyle/>
          <a:p>
            <a:r>
              <a:rPr lang="en-US" altLang="en-US" sz="1000" b="1" smtClean="0"/>
              <a:t>Windows Migration</a:t>
            </a:r>
          </a:p>
          <a:p>
            <a:endParaRPr lang="en-US" altLang="en-US" sz="1000" smtClean="0"/>
          </a:p>
          <a:p>
            <a:pPr eaLnBrk="1" hangingPunct="1">
              <a:buFontTx/>
              <a:buChar char="•"/>
            </a:pPr>
            <a:r>
              <a:rPr lang="en-US" altLang="en-US" sz="1000" smtClean="0">
                <a:latin typeface="Museo For Dell" charset="0"/>
                <a:ea typeface="Museo Sans For Dell" charset="0"/>
                <a:cs typeface="Museo Sans For Dell" charset="0"/>
              </a:rPr>
              <a:t>Disk booted Windows image can be copied to centralized storage for iSCSI and FC-SAN booting</a:t>
            </a:r>
          </a:p>
          <a:p>
            <a:pPr eaLnBrk="1" hangingPunct="1">
              <a:buFontTx/>
              <a:buChar char="•"/>
            </a:pPr>
            <a:r>
              <a:rPr lang="en-US" altLang="en-US" sz="1000" smtClean="0">
                <a:latin typeface="Museo For Dell" charset="0"/>
                <a:ea typeface="Museo Sans For Dell" charset="0"/>
                <a:cs typeface="Museo Sans For Dell" charset="0"/>
              </a:rPr>
              <a:t>Migrated images can also be booted on VMs</a:t>
            </a:r>
          </a:p>
          <a:p>
            <a:pPr eaLnBrk="1" hangingPunct="1">
              <a:buFontTx/>
              <a:buChar char="•"/>
            </a:pPr>
            <a:r>
              <a:rPr lang="en-US" altLang="en-US" sz="1000" smtClean="0">
                <a:latin typeface="Museo For Dell" charset="0"/>
                <a:ea typeface="Museo Sans For Dell" charset="0"/>
                <a:cs typeface="Museo Sans For Dell" charset="0"/>
              </a:rPr>
              <a:t>Images must be equipped with proper drivers to boot from the FC-SAN or on VMs</a:t>
            </a:r>
          </a:p>
          <a:p>
            <a:pPr eaLnBrk="1" hangingPunct="1">
              <a:buFontTx/>
              <a:buChar char="•"/>
            </a:pPr>
            <a:r>
              <a:rPr lang="en-US" altLang="en-US" sz="1000" smtClean="0">
                <a:latin typeface="Museo For Dell" charset="0"/>
                <a:ea typeface="Museo Sans For Dell" charset="0"/>
                <a:cs typeface="Museo Sans For Dell" charset="0"/>
              </a:rPr>
              <a:t>iSCSI booting on bare metal is limited to identical hardware</a:t>
            </a:r>
          </a:p>
          <a:p>
            <a:pPr eaLnBrk="1" hangingPunct="1">
              <a:buFontTx/>
              <a:buChar char="•"/>
            </a:pPr>
            <a:r>
              <a:rPr lang="en-US" altLang="en-US" sz="1000" smtClean="0">
                <a:latin typeface="Museo For Dell" charset="0"/>
                <a:ea typeface="Museo Sans For Dell" charset="0"/>
                <a:cs typeface="Museo Sans For Dell" charset="0"/>
              </a:rPr>
              <a:t>Migrations are performed by Server Migration Utility (SMU)</a:t>
            </a:r>
          </a:p>
          <a:p>
            <a:endParaRPr lang="en-US" altLang="en-US" sz="1000" smtClean="0"/>
          </a:p>
        </p:txBody>
      </p:sp>
      <p:sp>
        <p:nvSpPr>
          <p:cNvPr id="67588" name="Footer Placeholder 3"/>
          <p:cNvSpPr>
            <a:spLocks noGrp="1"/>
          </p:cNvSpPr>
          <p:nvPr>
            <p:ph type="ftr" sz="quarter" idx="4"/>
          </p:nvPr>
        </p:nvSpPr>
        <p:spPr>
          <a:xfrm>
            <a:off x="0" y="8910638"/>
            <a:ext cx="3067050" cy="466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6758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16EF9653-2AE7-45CC-8273-10787ED355C5}" type="slidenum">
              <a:rPr lang="en-US" altLang="en-US" sz="900"/>
              <a:pPr eaLnBrk="1" hangingPunct="1"/>
              <a:t>295</a:t>
            </a:fld>
            <a:endParaRPr lang="en-US" altLang="en-US" sz="90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Notes Placeholder 2"/>
          <p:cNvSpPr>
            <a:spLocks noGrp="1"/>
          </p:cNvSpPr>
          <p:nvPr>
            <p:ph type="body" idx="1"/>
          </p:nvPr>
        </p:nvSpPr>
        <p:spPr>
          <a:xfrm>
            <a:off x="708025" y="3738563"/>
            <a:ext cx="5661025" cy="42116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b="1" smtClean="0">
                <a:cs typeface="Arial" charset="0"/>
              </a:rPr>
              <a:t>Server Migration Utility</a:t>
            </a:r>
          </a:p>
          <a:p>
            <a:endParaRPr lang="en-US" altLang="en-US" sz="1000" b="1" smtClean="0">
              <a:cs typeface="Arial" charset="0"/>
            </a:endParaRPr>
          </a:p>
          <a:p>
            <a:r>
              <a:rPr lang="en-US" altLang="en-US" sz="1000" smtClean="0">
                <a:cs typeface="Arial" charset="0"/>
              </a:rPr>
              <a:t>Server Migration Utility, Windows Edition (SMU) is an application for copying a Windows image from a server’s local disk to a LUN on a Fiber-Channel or iSCSI SAN storage array, such as for centralized network-booting, or from the SAN storage array to the server’s local disk, such as for provisioning Windows images from the SAN to multiple servers’ local disks. You can also use the application to view detailed volume information, partition and format destination volumes, or install Emulex, QLogic, VMware, and Hyper-V drivers on an existing image.</a:t>
            </a:r>
          </a:p>
          <a:p>
            <a:endParaRPr lang="en-US" altLang="en-US" sz="1000" smtClean="0">
              <a:cs typeface="Arial" charset="0"/>
            </a:endParaRPr>
          </a:p>
          <a:p>
            <a:r>
              <a:rPr lang="en-US" altLang="en-US" sz="1000" smtClean="0">
                <a:cs typeface="Arial" charset="0"/>
              </a:rPr>
              <a:t>SMU is delivered as a bootable disk image (ISO), with a customized distribution of the Windows Pre-installation Environment (WinPE). You can use the image to create a bootable CD-ROM or USB drive.</a:t>
            </a:r>
          </a:p>
          <a:p>
            <a:endParaRPr lang="en-US" altLang="en-US" sz="1000" smtClean="0">
              <a:cs typeface="Arial" charset="0"/>
            </a:endParaRPr>
          </a:p>
        </p:txBody>
      </p:sp>
      <p:sp>
        <p:nvSpPr>
          <p:cNvPr id="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68612" name="Slide Number Placeholder 4"/>
          <p:cNvSpPr>
            <a:spLocks noGrp="1"/>
          </p:cNvSpPr>
          <p:nvPr>
            <p:ph type="sldNum" sz="quarter" idx="5"/>
          </p:nvPr>
        </p:nvSpPr>
        <p:spPr>
          <a:xfrm>
            <a:off x="4010025" y="8896350"/>
            <a:ext cx="3067050" cy="466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1A9AC74D-060C-4C1C-80F6-137F4FBF4586}" type="slidenum">
              <a:rPr lang="en-US" altLang="en-US" sz="900"/>
              <a:pPr eaLnBrk="1" hangingPunct="1"/>
              <a:t>296</a:t>
            </a:fld>
            <a:endParaRPr lang="en-US" altLang="en-US" sz="900"/>
          </a:p>
        </p:txBody>
      </p:sp>
      <p:pic>
        <p:nvPicPr>
          <p:cNvPr id="6861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385763"/>
            <a:ext cx="4037013" cy="3019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1527175" y="390525"/>
            <a:ext cx="4022725" cy="3017838"/>
          </a:xfrm>
          <a:ln/>
        </p:spPr>
      </p:sp>
      <p:sp>
        <p:nvSpPr>
          <p:cNvPr id="3" name="Notes Placeholder 2"/>
          <p:cNvSpPr>
            <a:spLocks noGrp="1"/>
          </p:cNvSpPr>
          <p:nvPr>
            <p:ph type="body" idx="1"/>
          </p:nvPr>
        </p:nvSpPr>
        <p:spPr>
          <a:xfrm>
            <a:off x="708025" y="3738563"/>
            <a:ext cx="5661025" cy="4211637"/>
          </a:xfrm>
        </p:spPr>
        <p:txBody>
          <a:bodyPr/>
          <a:lstStyle/>
          <a:p>
            <a:r>
              <a:rPr lang="en-US" altLang="en-US" sz="1000" b="1" smtClean="0"/>
              <a:t>Additional SMU Features</a:t>
            </a:r>
          </a:p>
          <a:p>
            <a:endParaRPr lang="en-US" altLang="en-US" sz="1000" smtClean="0"/>
          </a:p>
          <a:p>
            <a:pPr eaLnBrk="1" hangingPunct="1">
              <a:buFontTx/>
              <a:buChar char="•"/>
            </a:pPr>
            <a:r>
              <a:rPr lang="en-US" altLang="en-US" sz="1000" smtClean="0">
                <a:latin typeface="Museo For Dell" charset="0"/>
                <a:ea typeface="Museo Sans For Dell" charset="0"/>
                <a:cs typeface="Museo Sans For Dell" charset="0"/>
              </a:rPr>
              <a:t>Prepares images for FC-SAN booting on servers with different storage controllers:</a:t>
            </a:r>
          </a:p>
          <a:p>
            <a:pPr marL="742950" lvl="1" indent="-285750" eaLnBrk="1" hangingPunct="1">
              <a:buFontTx/>
              <a:buChar char="•"/>
            </a:pPr>
            <a:r>
              <a:rPr lang="en-US" altLang="en-US" sz="1000" smtClean="0">
                <a:latin typeface="Museo For Dell" charset="0"/>
                <a:ea typeface="Museo Sans For Dell" charset="0"/>
                <a:cs typeface="Museo Sans For Dell" charset="0"/>
              </a:rPr>
              <a:t>Emulex and QLogic HBAs</a:t>
            </a:r>
          </a:p>
          <a:p>
            <a:pPr marL="742950" lvl="1" indent="-285750" eaLnBrk="1" hangingPunct="1">
              <a:buFontTx/>
              <a:buChar char="•"/>
            </a:pPr>
            <a:r>
              <a:rPr lang="en-US" altLang="en-US" sz="1000" smtClean="0">
                <a:latin typeface="Museo For Dell" charset="0"/>
                <a:ea typeface="Museo Sans For Dell" charset="0"/>
                <a:cs typeface="Museo Sans For Dell" charset="0"/>
              </a:rPr>
              <a:t>Emulex CNAs</a:t>
            </a:r>
          </a:p>
          <a:p>
            <a:pPr marL="742950" lvl="1" indent="-285750" eaLnBrk="1" hangingPunct="1">
              <a:buFontTx/>
              <a:buChar char="•"/>
            </a:pPr>
            <a:r>
              <a:rPr lang="en-US" altLang="en-US" sz="1000" smtClean="0">
                <a:latin typeface="Museo For Dell" charset="0"/>
                <a:ea typeface="Museo Sans For Dell" charset="0"/>
                <a:cs typeface="Museo Sans For Dell" charset="0"/>
              </a:rPr>
              <a:t>VMware ESX or Microsoft Hyper-V virtual machines</a:t>
            </a:r>
          </a:p>
          <a:p>
            <a:pPr eaLnBrk="1" hangingPunct="1">
              <a:buFontTx/>
              <a:buChar char="•"/>
            </a:pPr>
            <a:r>
              <a:rPr lang="en-US" altLang="en-US" sz="1000" smtClean="0">
                <a:latin typeface="Museo For Dell" charset="0"/>
                <a:ea typeface="Museo Sans For Dell" charset="0"/>
                <a:cs typeface="Museo Sans For Dell" charset="0"/>
              </a:rPr>
              <a:t>Migrates data volumes</a:t>
            </a:r>
          </a:p>
          <a:p>
            <a:pPr eaLnBrk="1" hangingPunct="1">
              <a:buFontTx/>
              <a:buChar char="•"/>
            </a:pPr>
            <a:r>
              <a:rPr lang="en-US" altLang="en-US" sz="1000" smtClean="0">
                <a:latin typeface="Museo For Dell" charset="0"/>
                <a:ea typeface="Museo Sans For Dell" charset="0"/>
                <a:cs typeface="Museo Sans For Dell" charset="0"/>
              </a:rPr>
              <a:t>Configures images to use local swap disks</a:t>
            </a:r>
          </a:p>
          <a:p>
            <a:pPr eaLnBrk="1" hangingPunct="1">
              <a:buFontTx/>
              <a:buChar char="•"/>
            </a:pPr>
            <a:r>
              <a:rPr lang="en-US" altLang="en-US" sz="1000" smtClean="0">
                <a:latin typeface="Museo For Dell" charset="0"/>
                <a:ea typeface="Museo Sans For Dell" charset="0"/>
                <a:cs typeface="Museo Sans For Dell" charset="0"/>
              </a:rPr>
              <a:t>Has customizable settings for partition creation and boot image copying</a:t>
            </a:r>
          </a:p>
          <a:p>
            <a:pPr eaLnBrk="1" hangingPunct="1">
              <a:buFontTx/>
              <a:buChar char="•"/>
            </a:pPr>
            <a:r>
              <a:rPr lang="en-US" altLang="en-US" sz="1000" smtClean="0">
                <a:latin typeface="Museo For Dell" charset="0"/>
                <a:ea typeface="Museo Sans For Dell" charset="0"/>
                <a:cs typeface="Museo Sans For Dell" charset="0"/>
              </a:rPr>
              <a:t>Adds drivers to the SMU Disk Image</a:t>
            </a:r>
          </a:p>
          <a:p>
            <a:pPr eaLnBrk="1" hangingPunct="1">
              <a:buFontTx/>
              <a:buChar char="•"/>
            </a:pPr>
            <a:r>
              <a:rPr lang="en-US" altLang="en-US" sz="1000" smtClean="0">
                <a:latin typeface="Museo For Dell" charset="0"/>
                <a:ea typeface="Museo Sans For Dell" charset="0"/>
                <a:cs typeface="Museo Sans For Dell" charset="0"/>
              </a:rPr>
              <a:t>Provides logs and audit trail</a:t>
            </a:r>
          </a:p>
          <a:p>
            <a:endParaRPr lang="en-US" altLang="en-US" sz="1000" smtClean="0"/>
          </a:p>
        </p:txBody>
      </p:sp>
      <p:sp>
        <p:nvSpPr>
          <p:cNvPr id="6963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6963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5D02B861-43AF-4BFE-992E-529427B0C2B3}" type="slidenum">
              <a:rPr lang="en-US" altLang="en-US" sz="900"/>
              <a:pPr eaLnBrk="1" hangingPunct="1"/>
              <a:t>297</a:t>
            </a:fld>
            <a:endParaRPr lang="en-US" altLang="en-US" sz="90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1520825" y="377825"/>
            <a:ext cx="4035425" cy="3027363"/>
          </a:xfrm>
          <a:ln/>
        </p:spPr>
      </p:sp>
      <p:sp>
        <p:nvSpPr>
          <p:cNvPr id="3" name="Notes Placeholder 2"/>
          <p:cNvSpPr>
            <a:spLocks noGrp="1"/>
          </p:cNvSpPr>
          <p:nvPr>
            <p:ph type="body" idx="1"/>
          </p:nvPr>
        </p:nvSpPr>
        <p:spPr>
          <a:xfrm>
            <a:off x="708025" y="3738563"/>
            <a:ext cx="5661025" cy="4514850"/>
          </a:xfrm>
        </p:spPr>
        <p:txBody>
          <a:bodyPr/>
          <a:lstStyle/>
          <a:p>
            <a:r>
              <a:rPr lang="en-US" altLang="en-US" sz="1000" b="1" smtClean="0"/>
              <a:t>Support for 10Gb Network Interface Cards (NICs)</a:t>
            </a:r>
          </a:p>
          <a:p>
            <a:endParaRPr lang="en-US" altLang="en-US" sz="1000" smtClean="0"/>
          </a:p>
          <a:p>
            <a:r>
              <a:rPr lang="en-US" altLang="en-US" sz="1000" smtClean="0"/>
              <a:t>This release of Server Migration Utility, Windows Edition provides support for additional network interface cards, specifically the following 10Gb NICs:</a:t>
            </a:r>
          </a:p>
          <a:p>
            <a:pPr>
              <a:buFontTx/>
              <a:buChar char="•"/>
            </a:pPr>
            <a:r>
              <a:rPr lang="en-US" altLang="en-US" sz="1000" smtClean="0"/>
              <a:t>Broadcom 5709 Dual Port GbE I/O Card for the Dell M-Series Blades</a:t>
            </a:r>
          </a:p>
          <a:p>
            <a:pPr>
              <a:buFontTx/>
              <a:buChar char="•"/>
            </a:pPr>
            <a:r>
              <a:rPr lang="en-US" altLang="en-US" sz="1000" smtClean="0"/>
              <a:t>Broadcom 57711 Dual Port 10GbE I/O Card for the Dell M-series Blades</a:t>
            </a:r>
          </a:p>
          <a:p>
            <a:pPr>
              <a:buFontTx/>
              <a:buChar char="•"/>
            </a:pPr>
            <a:r>
              <a:rPr lang="en-US" altLang="en-US" sz="1000" smtClean="0"/>
              <a:t>Intel 10Gb E-x/k, Dual Port I/O Card for the Dell M-series blades</a:t>
            </a:r>
          </a:p>
          <a:p>
            <a:pPr>
              <a:buFontTx/>
              <a:buChar char="•"/>
            </a:pPr>
            <a:r>
              <a:rPr lang="en-US" altLang="en-US" sz="1000" smtClean="0"/>
              <a:t>Broadcom 57710 10GbE NICs</a:t>
            </a:r>
          </a:p>
          <a:p>
            <a:pPr>
              <a:buFontTx/>
              <a:buChar char="•"/>
            </a:pPr>
            <a:r>
              <a:rPr lang="de-DE" altLang="en-US" sz="1000" smtClean="0"/>
              <a:t>Intel PRO 10GbE SR-XFP PCIe-8 NICs</a:t>
            </a:r>
            <a:endParaRPr lang="en-US" altLang="en-US" sz="1000" smtClean="0"/>
          </a:p>
          <a:p>
            <a:r>
              <a:rPr lang="en-US" altLang="en-US" sz="1000" smtClean="0"/>
              <a:t>For full list of support hardware, see the Dell support web site (http://support.dell.com).</a:t>
            </a:r>
          </a:p>
          <a:p>
            <a:endParaRPr lang="en-US" altLang="en-US" sz="1000" smtClean="0"/>
          </a:p>
          <a:p>
            <a:r>
              <a:rPr lang="en-US" altLang="en-US" sz="1000" b="1" smtClean="0"/>
              <a:t>Support for Additional HBAs and CNAs</a:t>
            </a:r>
            <a:endParaRPr lang="en-US" altLang="en-US" sz="1000" smtClean="0"/>
          </a:p>
          <a:p>
            <a:r>
              <a:rPr lang="en-US" altLang="en-US" sz="1000" smtClean="0"/>
              <a:t>In addition to the Emulex and QLogic adapters driver injection, this release of Server Migration Utility, Windows Edition now provides support for the Brocade family of HBAs and CNAs.</a:t>
            </a:r>
          </a:p>
          <a:p>
            <a:r>
              <a:rPr lang="en-US" altLang="en-US" sz="1000" smtClean="0"/>
              <a:t>For full list of support hardware, see the Dell support web site (http://support.dell.com).</a:t>
            </a:r>
          </a:p>
          <a:p>
            <a:endParaRPr lang="en-US" altLang="en-US" sz="1000" smtClean="0"/>
          </a:p>
          <a:p>
            <a:r>
              <a:rPr lang="en-US" altLang="en-US" sz="1000" b="1" smtClean="0"/>
              <a:t>Automated Preparation of Windows 2008 Images for iSCSI-booting on ESX and Hyper-V VMs</a:t>
            </a:r>
            <a:endParaRPr lang="en-US" altLang="en-US" sz="1000" smtClean="0"/>
          </a:p>
          <a:p>
            <a:r>
              <a:rPr lang="en-US" altLang="en-US" sz="1000" smtClean="0"/>
              <a:t>Previous versions of Server Migration Utility, Windows Edition required the images to be manually booted using RDM and Passthru mechanisms to install the required Microsoft iSCSI Initiator and select the appropriate NICs before the images could be natively iSCSI-booted on the VMs. This process has been automated and the migrated images can now natively iSCSI-booted immediately after migration.</a:t>
            </a:r>
          </a:p>
          <a:p>
            <a:endParaRPr lang="en-US" altLang="en-US" sz="1000" smtClean="0"/>
          </a:p>
        </p:txBody>
      </p:sp>
      <p:sp>
        <p:nvSpPr>
          <p:cNvPr id="706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706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BA08C0E2-A7BA-4C90-B10A-AABE2DE65E09}" type="slidenum">
              <a:rPr lang="en-US" altLang="en-US" sz="900"/>
              <a:pPr eaLnBrk="1" hangingPunct="1"/>
              <a:t>298</a:t>
            </a:fld>
            <a:endParaRPr lang="en-US" altLang="en-US" sz="9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 typeface="+mj-lt"/>
              <a:buNone/>
              <a:defRPr/>
            </a:pPr>
            <a:r>
              <a:rPr lang="en-US" sz="800" dirty="0">
                <a:latin typeface="Calibri" pitchFamily="34" charset="0"/>
                <a:ea typeface="ＭＳ Ｐゴシック" pitchFamily="34" charset="-128"/>
              </a:rPr>
              <a:t>Dell AIM automates discovery and inventory of infrastructure equipment.  This includes server equipment such as blade chassis, blade servers, rack mount servers, virtualization hosts (hypervisors), virtual machines, and network equipment such as Ethernet switches integrated in blade chassis, and stand-alone top-of-the-rack ones.  The details collected about these devices are automatically cataloged in the configuration repository (XML) and become instantly available for viewing. </a:t>
            </a:r>
          </a:p>
          <a:p>
            <a:pPr eaLnBrk="1" hangingPunct="1">
              <a:lnSpc>
                <a:spcPct val="80000"/>
              </a:lnSpc>
              <a:buFont typeface="+mj-lt"/>
              <a:buNone/>
              <a:defRPr/>
            </a:pPr>
            <a:endParaRPr lang="en-US" sz="800" dirty="0">
              <a:latin typeface="Calibri" pitchFamily="34" charset="0"/>
              <a:ea typeface="ＭＳ Ｐゴシック" pitchFamily="34" charset="-128"/>
            </a:endParaRPr>
          </a:p>
          <a:p>
            <a:pPr eaLnBrk="1" hangingPunct="1">
              <a:lnSpc>
                <a:spcPct val="80000"/>
              </a:lnSpc>
              <a:buFont typeface="+mj-lt"/>
              <a:buNone/>
              <a:defRPr/>
            </a:pPr>
            <a:r>
              <a:rPr lang="en-US" sz="800" dirty="0">
                <a:latin typeface="Calibri" pitchFamily="34" charset="0"/>
                <a:ea typeface="ＭＳ Ｐゴシック" pitchFamily="34" charset="-128"/>
              </a:rPr>
              <a:t>Dell AIM provides two mechanisms for server discovery.</a:t>
            </a:r>
          </a:p>
          <a:p>
            <a:pPr marL="234841" indent="-234841" eaLnBrk="1" hangingPunct="1">
              <a:lnSpc>
                <a:spcPct val="80000"/>
              </a:lnSpc>
              <a:buFont typeface="+mj-lt"/>
              <a:buAutoNum type="arabicPeriod"/>
              <a:defRPr/>
            </a:pPr>
            <a:endParaRPr lang="en-US" sz="800" dirty="0">
              <a:latin typeface="Calibri" pitchFamily="34" charset="0"/>
              <a:ea typeface="ＭＳ Ｐゴシック" pitchFamily="34" charset="-128"/>
            </a:endParaRPr>
          </a:p>
          <a:p>
            <a:pPr marL="234841" indent="-234841" eaLnBrk="1" hangingPunct="1">
              <a:lnSpc>
                <a:spcPct val="80000"/>
              </a:lnSpc>
              <a:buFont typeface="+mj-lt"/>
              <a:buAutoNum type="arabicPeriod"/>
              <a:defRPr/>
            </a:pPr>
            <a:r>
              <a:rPr lang="en-US" sz="800" dirty="0">
                <a:latin typeface="Calibri" pitchFamily="34" charset="0"/>
                <a:ea typeface="ＭＳ Ｐゴシック" pitchFamily="34" charset="-128"/>
              </a:rPr>
              <a:t>The first is manually initiated, and is intended for servers that are already operational in the infrastructure.  This is also applicable for virtualization hosts that already exist and virtual machines that are already provisioned and running. In this case, discovery is initiated by running a tool, that Dell AIM supplies, on each of these systems.  This tool, that can be run directly from a CD or a USB key, finds the Controller, inventories the server for all the information it needs, and passes it on to the Controller.</a:t>
            </a:r>
          </a:p>
          <a:p>
            <a:pPr marL="704522" lvl="1" indent="-234841" eaLnBrk="1" hangingPunct="1">
              <a:lnSpc>
                <a:spcPct val="80000"/>
              </a:lnSpc>
              <a:buFont typeface="+mj-lt"/>
              <a:buAutoNum type="arabicPeriod"/>
              <a:defRPr/>
            </a:pPr>
            <a:endParaRPr lang="en-US" sz="800" dirty="0">
              <a:latin typeface="Calibri" pitchFamily="34" charset="0"/>
              <a:ea typeface="ＭＳ Ｐゴシック" pitchFamily="34" charset="-128"/>
            </a:endParaRPr>
          </a:p>
          <a:p>
            <a:pPr marL="234841" indent="-234841" eaLnBrk="1" hangingPunct="1">
              <a:lnSpc>
                <a:spcPct val="80000"/>
              </a:lnSpc>
              <a:buFont typeface="+mj-lt"/>
              <a:buAutoNum type="arabicPeriod"/>
              <a:defRPr/>
            </a:pPr>
            <a:r>
              <a:rPr lang="en-US" sz="800" dirty="0">
                <a:latin typeface="Calibri" pitchFamily="34" charset="0"/>
                <a:ea typeface="ＭＳ Ｐゴシック" pitchFamily="34" charset="-128"/>
              </a:rPr>
              <a:t>The second mechanism is initiated automatically by the Controller, and is used for bare-metal servers or virtual machines that are set to network boot.  The Controller automatically boots these systems into a discovery image that inventories the server for all the information it needs, and passes it on to the Controller.  Each time such a server boots, it is booted using the discovery image first.  This way any changes to the server’s hardware (such as the addition of a NIC or the replacement of an HBA) are automatically captured and cataloged.</a:t>
            </a:r>
          </a:p>
          <a:p>
            <a:pPr marL="234841" indent="-234841" eaLnBrk="1" hangingPunct="1">
              <a:lnSpc>
                <a:spcPct val="80000"/>
              </a:lnSpc>
              <a:buFont typeface="+mj-lt"/>
              <a:buAutoNum type="arabicPeriod"/>
              <a:defRPr/>
            </a:pPr>
            <a:endParaRPr lang="en-US" sz="800" dirty="0">
              <a:latin typeface="Calibri" pitchFamily="34" charset="0"/>
              <a:ea typeface="ＭＳ Ｐゴシック" pitchFamily="34" charset="-128"/>
            </a:endParaRPr>
          </a:p>
          <a:p>
            <a:pPr marL="234841" indent="-234841" eaLnBrk="1" hangingPunct="1">
              <a:lnSpc>
                <a:spcPct val="80000"/>
              </a:lnSpc>
              <a:buFont typeface="+mj-lt"/>
              <a:buAutoNum type="arabicPeriod"/>
              <a:defRPr/>
            </a:pPr>
            <a:r>
              <a:rPr lang="en-US" sz="800" dirty="0">
                <a:latin typeface="Calibri" pitchFamily="34" charset="0"/>
                <a:ea typeface="ＭＳ Ｐゴシック" pitchFamily="34" charset="-128"/>
              </a:rPr>
              <a:t>The Controller automatically saves the discovered information into a configuration database. The Controller also automatically locates the physical switch port to which a discovered is connected and saves that information as well.</a:t>
            </a:r>
            <a:br>
              <a:rPr lang="en-US" sz="800" dirty="0">
                <a:latin typeface="Calibri" pitchFamily="34" charset="0"/>
                <a:ea typeface="ＭＳ Ｐゴシック" pitchFamily="34" charset="-128"/>
              </a:rPr>
            </a:br>
            <a:r>
              <a:rPr lang="en-US" sz="800" dirty="0">
                <a:latin typeface="Calibri" pitchFamily="34" charset="0"/>
                <a:ea typeface="ＭＳ Ｐゴシック" pitchFamily="34" charset="-128"/>
              </a:rPr>
              <a:t>The Controller uses the server’s serial number to uniquely identify it.  It uses that information to tell the difference when a new server is being discovered versus when an existing one is being rediscovered.</a:t>
            </a:r>
          </a:p>
          <a:p>
            <a:pPr marL="234841" indent="-234841" eaLnBrk="1" hangingPunct="1">
              <a:lnSpc>
                <a:spcPct val="80000"/>
              </a:lnSpc>
              <a:buFont typeface="+mj-lt"/>
              <a:buAutoNum type="arabicPeriod"/>
              <a:defRPr/>
            </a:pPr>
            <a:endParaRPr lang="en-US" sz="800" dirty="0">
              <a:latin typeface="Calibri" pitchFamily="34" charset="0"/>
              <a:ea typeface="ＭＳ Ｐゴシック" pitchFamily="34" charset="-128"/>
            </a:endParaRPr>
          </a:p>
          <a:p>
            <a:pPr marL="234841" indent="-234841" eaLnBrk="1" hangingPunct="1">
              <a:lnSpc>
                <a:spcPct val="80000"/>
              </a:lnSpc>
              <a:buFont typeface="+mj-lt"/>
              <a:buAutoNum type="arabicPeriod"/>
              <a:defRPr/>
            </a:pPr>
            <a:r>
              <a:rPr lang="en-US" sz="800" dirty="0">
                <a:latin typeface="Calibri" pitchFamily="34" charset="0"/>
                <a:ea typeface="ＭＳ Ｐゴシック" pitchFamily="34" charset="-128"/>
              </a:rPr>
              <a:t>The operator can view the catalog using the Console or the CLI.  3</a:t>
            </a:r>
            <a:r>
              <a:rPr lang="en-US" sz="800" baseline="30000" dirty="0">
                <a:latin typeface="Calibri" pitchFamily="34" charset="0"/>
                <a:ea typeface="ＭＳ Ｐゴシック" pitchFamily="34" charset="-128"/>
              </a:rPr>
              <a:t>rd</a:t>
            </a:r>
            <a:r>
              <a:rPr lang="en-US" sz="800" dirty="0">
                <a:latin typeface="Calibri" pitchFamily="34" charset="0"/>
                <a:ea typeface="ＭＳ Ｐゴシック" pitchFamily="34" charset="-128"/>
              </a:rPr>
              <a:t> party applications can get access to it through the APIs.</a:t>
            </a:r>
          </a:p>
          <a:p>
            <a:pPr marL="234841" indent="-234841" eaLnBrk="1" hangingPunct="1">
              <a:lnSpc>
                <a:spcPct val="80000"/>
              </a:lnSpc>
              <a:buFont typeface="+mj-lt"/>
              <a:buAutoNum type="arabicPeriod"/>
              <a:defRPr/>
            </a:pPr>
            <a:endParaRPr lang="en-US" sz="800" dirty="0">
              <a:latin typeface="Calibri" pitchFamily="34" charset="0"/>
              <a:ea typeface="ＭＳ Ｐゴシック" pitchFamily="34" charset="-128"/>
            </a:endParaRPr>
          </a:p>
          <a:p>
            <a:pPr marL="234841" indent="-234841" eaLnBrk="1" hangingPunct="1">
              <a:lnSpc>
                <a:spcPct val="80000"/>
              </a:lnSpc>
              <a:buFont typeface="+mj-lt"/>
              <a:buAutoNum type="arabicPeriod"/>
              <a:defRPr/>
            </a:pPr>
            <a:r>
              <a:rPr lang="en-US" sz="800" dirty="0">
                <a:latin typeface="Calibri" pitchFamily="34" charset="0"/>
                <a:ea typeface="ＭＳ Ｐゴシック" pitchFamily="34" charset="-128"/>
              </a:rPr>
              <a:t>The operator can now remotely power on or off the discovered servers using the Console or CLI.  3</a:t>
            </a:r>
            <a:r>
              <a:rPr lang="en-US" sz="800" baseline="30000" dirty="0">
                <a:latin typeface="Calibri" pitchFamily="34" charset="0"/>
                <a:ea typeface="ＭＳ Ｐゴシック" pitchFamily="34" charset="-128"/>
              </a:rPr>
              <a:t>rd</a:t>
            </a:r>
            <a:r>
              <a:rPr lang="en-US" sz="800" dirty="0">
                <a:latin typeface="Calibri" pitchFamily="34" charset="0"/>
                <a:ea typeface="ＭＳ Ｐゴシック" pitchFamily="34" charset="-128"/>
              </a:rPr>
              <a:t> party applications can do the same using the APIs. Dell AIM uses remote management protocols, such as </a:t>
            </a:r>
            <a:r>
              <a:rPr lang="en-US" sz="800" dirty="0" err="1">
                <a:latin typeface="Calibri" pitchFamily="34" charset="0"/>
                <a:ea typeface="ＭＳ Ｐゴシック" pitchFamily="34" charset="-128"/>
              </a:rPr>
              <a:t>iLO</a:t>
            </a:r>
            <a:r>
              <a:rPr lang="en-US" sz="800" dirty="0">
                <a:latin typeface="Calibri" pitchFamily="34" charset="0"/>
                <a:ea typeface="ＭＳ Ｐゴシック" pitchFamily="34" charset="-128"/>
              </a:rPr>
              <a:t>, IPMI, and vendor-specific chassis management protocols, to remotely manage the power state of a server.  After initial discovery, a server is powered off automatically until it is needed to run a server image.</a:t>
            </a:r>
          </a:p>
        </p:txBody>
      </p:sp>
      <p:sp>
        <p:nvSpPr>
          <p:cNvPr id="3174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3233" indent="-293551" eaLnBrk="0" hangingPunct="0">
              <a:defRPr>
                <a:solidFill>
                  <a:schemeClr val="tx1"/>
                </a:solidFill>
                <a:latin typeface="Arial" pitchFamily="34" charset="0"/>
                <a:ea typeface="ＭＳ Ｐゴシック" pitchFamily="34" charset="-128"/>
              </a:defRPr>
            </a:lvl2pPr>
            <a:lvl3pPr marL="1174204" indent="-234841" eaLnBrk="0" hangingPunct="0">
              <a:defRPr>
                <a:solidFill>
                  <a:schemeClr val="tx1"/>
                </a:solidFill>
                <a:latin typeface="Arial" pitchFamily="34" charset="0"/>
                <a:ea typeface="ＭＳ Ｐゴシック" pitchFamily="34" charset="-128"/>
              </a:defRPr>
            </a:lvl3pPr>
            <a:lvl4pPr marL="1643885" indent="-234841" eaLnBrk="0" hangingPunct="0">
              <a:defRPr>
                <a:solidFill>
                  <a:schemeClr val="tx1"/>
                </a:solidFill>
                <a:latin typeface="Arial" pitchFamily="34" charset="0"/>
                <a:ea typeface="ＭＳ Ｐゴシック" pitchFamily="34" charset="-128"/>
              </a:defRPr>
            </a:lvl4pPr>
            <a:lvl5pPr marL="2113567" indent="-234841" eaLnBrk="0" hangingPunct="0">
              <a:defRPr>
                <a:solidFill>
                  <a:schemeClr val="tx1"/>
                </a:solidFill>
                <a:latin typeface="Arial" pitchFamily="34" charset="0"/>
                <a:ea typeface="ＭＳ Ｐゴシック" pitchFamily="34" charset="-128"/>
              </a:defRPr>
            </a:lvl5pPr>
            <a:lvl6pPr marL="2583249"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052930"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522612"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8pPr>
            <a:lvl9pPr marL="3992293"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mtClean="0">
                <a:solidFill>
                  <a:srgbClr val="000000"/>
                </a:solidFill>
                <a:latin typeface="Trebuchet MS" pitchFamily="34" charset="0"/>
              </a:rPr>
              <a:t>Dell AIM Technical Overview</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527175" y="390525"/>
            <a:ext cx="4022725" cy="3017838"/>
          </a:xfrm>
          <a:ln/>
        </p:spPr>
      </p:sp>
      <p:sp>
        <p:nvSpPr>
          <p:cNvPr id="3" name="Notes Placeholder 2"/>
          <p:cNvSpPr>
            <a:spLocks noGrp="1"/>
          </p:cNvSpPr>
          <p:nvPr>
            <p:ph type="body" idx="1"/>
          </p:nvPr>
        </p:nvSpPr>
        <p:spPr>
          <a:xfrm>
            <a:off x="708025" y="3738563"/>
            <a:ext cx="5661025" cy="4211637"/>
          </a:xfrm>
        </p:spPr>
        <p:txBody>
          <a:bodyPr/>
          <a:lstStyle/>
          <a:p>
            <a:r>
              <a:rPr lang="en-US" altLang="en-US" sz="1000" b="1" smtClean="0">
                <a:latin typeface="Museo For Dell" charset="0"/>
                <a:ea typeface="Museo For Dell" charset="0"/>
                <a:cs typeface="Museo For Dell" charset="0"/>
              </a:rPr>
              <a:t>SMU Multi-Pathing Support</a:t>
            </a:r>
          </a:p>
          <a:p>
            <a:endParaRPr lang="en-US" altLang="en-US" sz="1000" smtClean="0">
              <a:latin typeface="Museo For Dell" charset="0"/>
            </a:endParaRPr>
          </a:p>
          <a:p>
            <a:pPr eaLnBrk="1" hangingPunct="1">
              <a:buFontTx/>
              <a:buChar char="•"/>
            </a:pPr>
            <a:r>
              <a:rPr lang="en-US" altLang="en-US" sz="1000" smtClean="0">
                <a:latin typeface="Museo Sans For Dell" charset="0"/>
                <a:ea typeface="Museo Sans For Dell" charset="0"/>
                <a:cs typeface="Museo Sans For Dell" charset="0"/>
              </a:rPr>
              <a:t>SMU can migrate images to LUNs accessible via multi-paths</a:t>
            </a:r>
          </a:p>
          <a:p>
            <a:pPr eaLnBrk="1" hangingPunct="1">
              <a:buFontTx/>
              <a:buChar char="•"/>
            </a:pPr>
            <a:r>
              <a:rPr lang="en-US" altLang="en-US" sz="1000" smtClean="0">
                <a:latin typeface="Museo Sans For Dell" charset="0"/>
                <a:ea typeface="Museo Sans For Dell" charset="0"/>
                <a:cs typeface="Museo Sans For Dell" charset="0"/>
              </a:rPr>
              <a:t>If the destination LUN is configured with multiple paths to the server, the selection screen will present an entry for each path to the LUN</a:t>
            </a:r>
          </a:p>
          <a:p>
            <a:pPr eaLnBrk="1" hangingPunct="1">
              <a:buFontTx/>
              <a:buChar char="•"/>
            </a:pPr>
            <a:r>
              <a:rPr lang="en-US" altLang="en-US" sz="1000" smtClean="0">
                <a:latin typeface="Museo Sans For Dell" charset="0"/>
                <a:ea typeface="Museo Sans For Dell" charset="0"/>
                <a:cs typeface="Museo Sans For Dell" charset="0"/>
              </a:rPr>
              <a:t>Selecting any of the identical entries for the destination volume will work</a:t>
            </a:r>
          </a:p>
          <a:p>
            <a:endParaRPr lang="en-US" altLang="en-US" sz="1000" smtClean="0"/>
          </a:p>
        </p:txBody>
      </p:sp>
      <p:sp>
        <p:nvSpPr>
          <p:cNvPr id="7168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7168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0D9A3106-02C5-46B2-B75A-201F86E7438E}" type="slidenum">
              <a:rPr lang="en-US" altLang="en-US" sz="900"/>
              <a:pPr eaLnBrk="1" hangingPunct="1"/>
              <a:t>299</a:t>
            </a:fld>
            <a:endParaRPr lang="en-US" altLang="en-US" sz="90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1520825" y="377825"/>
            <a:ext cx="4035425" cy="3027363"/>
          </a:xfrm>
          <a:ln/>
        </p:spPr>
      </p:sp>
      <p:sp>
        <p:nvSpPr>
          <p:cNvPr id="72707" name="Notes Placeholder 2"/>
          <p:cNvSpPr>
            <a:spLocks noGrp="1"/>
          </p:cNvSpPr>
          <p:nvPr>
            <p:ph type="body" idx="1"/>
          </p:nvPr>
        </p:nvSpPr>
        <p:spPr>
          <a:xfrm>
            <a:off x="708025" y="3738563"/>
            <a:ext cx="5661025" cy="4211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700" b="1" smtClean="0"/>
              <a:t>To use Server Migration Utility, Windows Edition, you need:</a:t>
            </a:r>
          </a:p>
          <a:p>
            <a:r>
              <a:rPr lang="en-US" altLang="en-US" sz="700" smtClean="0"/>
              <a:t> </a:t>
            </a:r>
          </a:p>
          <a:p>
            <a:r>
              <a:rPr lang="en-US" altLang="en-US" sz="700" smtClean="0"/>
              <a:t>•  The Server Migration Utility, Windows Edition disk image with the customized distribution of the Windows Preinstallation Environment (WinPE). </a:t>
            </a:r>
          </a:p>
          <a:p>
            <a:r>
              <a:rPr lang="en-US" altLang="en-US" sz="700" smtClean="0"/>
              <a:t> </a:t>
            </a:r>
          </a:p>
          <a:p>
            <a:r>
              <a:rPr lang="en-US" altLang="en-US" sz="700" smtClean="0"/>
              <a:t>Some new servers may contain hard disk controllers and network interface cards (NICs) that are not supported by the standard set of drivers included with Windows PE. In that case you may need to first add appropriate drivers to your Server Migration Utility, Windows Edition disk image, as described in Adding Drivers to the SMU Disk Image before you can copy disk images to and from local disks or iSCSI storage arrays using those servers.</a:t>
            </a:r>
          </a:p>
          <a:p>
            <a:r>
              <a:rPr lang="en-US" altLang="en-US" sz="700" smtClean="0"/>
              <a:t> </a:t>
            </a:r>
          </a:p>
          <a:p>
            <a:r>
              <a:rPr lang="en-US" altLang="en-US" sz="700" smtClean="0"/>
              <a:t>•  A server with at least 1 GB of RAM and an optical drive or a USB slot where you will run Server Migration Utility, Windows Edition. </a:t>
            </a:r>
          </a:p>
          <a:p>
            <a:r>
              <a:rPr lang="en-US" altLang="en-US" sz="700" smtClean="0"/>
              <a:t> </a:t>
            </a:r>
          </a:p>
          <a:p>
            <a:r>
              <a:rPr lang="en-US" altLang="en-US" sz="700" smtClean="0"/>
              <a:t>•  A 32-bit or 64-bit Windows 2003 or Windows 2008 boot image. The boot image can be installed on the server's local disk and copied to a SAN (Fibre-Channel or iSCSI) LUN, or configured on the SAN and then provisioned to the server's local disk. </a:t>
            </a:r>
          </a:p>
          <a:p>
            <a:r>
              <a:rPr lang="en-US" altLang="en-US" sz="700" smtClean="0"/>
              <a:t> </a:t>
            </a:r>
          </a:p>
          <a:p>
            <a:r>
              <a:rPr lang="en-US" altLang="en-US" sz="700" smtClean="0"/>
              <a:t>IMPORTANT: If the Windows boot image you will copy is configured with any disk encryption utility (for example, BitLocker Drive Encryption), you must temporarily disable the disk encryption before you copy the image.</a:t>
            </a:r>
          </a:p>
          <a:p>
            <a:r>
              <a:rPr lang="en-US" altLang="en-US" sz="700" smtClean="0"/>
              <a:t>•  A Fibre-Channel or iSCSI connection from the server that contains the boot image you want to copy to the storage device with the LUN where you want to copy it. </a:t>
            </a:r>
          </a:p>
          <a:p>
            <a:r>
              <a:rPr lang="en-US" altLang="en-US" sz="700" smtClean="0"/>
              <a:t> </a:t>
            </a:r>
          </a:p>
          <a:p>
            <a:r>
              <a:rPr lang="en-US" altLang="en-US" sz="700" smtClean="0"/>
              <a:t>•  If you use SMU to copy a Windows boot image from your local disk to an iSCSI target but plan to boot the migrated image using Fibre-Channel, you must copy the image from the iSCSI target to a LUN on a Fibre-Channel SAN before booting it. Copying a Windows Image from an iSCSI LUN to an FC LUN describes how to use SMU to perform this step. </a:t>
            </a:r>
          </a:p>
          <a:p>
            <a:r>
              <a:rPr lang="en-US" altLang="en-US" sz="700" smtClean="0"/>
              <a:t> </a:t>
            </a:r>
          </a:p>
          <a:p>
            <a:r>
              <a:rPr lang="en-US" altLang="en-US" sz="700" smtClean="0"/>
              <a:t>•  If you are using an iSCSI connection to the SAN storage array, you will also need a DHCP server in the environment that SMU can connect to and obtain an IP address when you boot it on the server with the source Windows boot image. </a:t>
            </a:r>
          </a:p>
          <a:p>
            <a:r>
              <a:rPr lang="en-US" altLang="en-US" sz="700" smtClean="0"/>
              <a:t> </a:t>
            </a:r>
          </a:p>
          <a:p>
            <a:r>
              <a:rPr lang="en-US" altLang="en-US" sz="700" smtClean="0"/>
              <a:t>•  If you are planning to migrate a Windows 2003 boot image using an iSCSI connection to the SAN storage array and you want to boot the migrated image using the iSCSI protocol, you must prepare the image as described in Prepare a Windows 2003 Image for iSCSI Booting. </a:t>
            </a:r>
          </a:p>
          <a:p>
            <a:r>
              <a:rPr lang="en-US" altLang="en-US" sz="700" smtClean="0"/>
              <a:t> </a:t>
            </a:r>
          </a:p>
          <a:p>
            <a:r>
              <a:rPr lang="en-US" altLang="en-US" sz="700" smtClean="0"/>
              <a:t>You must also ensure that you only boot the copied image on physical servers with hardware that is identical to the server the image was copied from. If you want to boot the migrated image on different servers, you must copy the image to a LUN on a Fibre-Channel SAN and then SAN-boot it.</a:t>
            </a:r>
          </a:p>
          <a:p>
            <a:r>
              <a:rPr lang="en-US" altLang="en-US" sz="700" smtClean="0"/>
              <a:t> </a:t>
            </a:r>
          </a:p>
          <a:p>
            <a:r>
              <a:rPr lang="en-US" altLang="en-US" sz="700" smtClean="0"/>
              <a:t>•  If you are planning to migrate a Windows 2003 boot image, you must install the following updates before migrating the image or installing the HBA drivers on it: </a:t>
            </a:r>
          </a:p>
          <a:p>
            <a:r>
              <a:rPr lang="en-US" altLang="en-US" sz="700" smtClean="0"/>
              <a:t> </a:t>
            </a:r>
          </a:p>
          <a:p>
            <a:r>
              <a:rPr lang="en-US" altLang="en-US" sz="700" smtClean="0"/>
              <a:t>For QLogic drivers, KB932755 and KB939315. For additional information on where to obtain the files and how to install them, see http://support.microsoft.com/kb/932755 and http://support.microsoft.com/kb/939315.</a:t>
            </a:r>
          </a:p>
          <a:p>
            <a:r>
              <a:rPr lang="en-US" altLang="en-US" sz="700" smtClean="0"/>
              <a:t> </a:t>
            </a:r>
          </a:p>
          <a:p>
            <a:r>
              <a:rPr lang="en-US" altLang="en-US" sz="700" smtClean="0"/>
              <a:t>For Emulex drivers, KB932755 and KB945119. For additional information on where to obtain the files and how to install them, see http://support.microsoft.com/kb/932755 and http://support.microsoft.com/kb/945119.</a:t>
            </a:r>
          </a:p>
          <a:p>
            <a:r>
              <a:rPr lang="en-US" altLang="en-US" sz="700" smtClean="0"/>
              <a:t> </a:t>
            </a:r>
          </a:p>
          <a:p>
            <a:endParaRPr lang="en-US" altLang="en-US" sz="700" smtClean="0"/>
          </a:p>
        </p:txBody>
      </p:sp>
      <p:sp>
        <p:nvSpPr>
          <p:cNvPr id="7270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7270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7B63335F-87F0-4DCB-9E7F-9A0890B2B7B2}" type="slidenum">
              <a:rPr lang="en-US" altLang="en-US" sz="900"/>
              <a:pPr eaLnBrk="1" hangingPunct="1"/>
              <a:t>300</a:t>
            </a:fld>
            <a:endParaRPr lang="en-US" altLang="en-US" sz="90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1198563" y="377825"/>
            <a:ext cx="4035425" cy="3027363"/>
          </a:xfrm>
          <a:ln/>
        </p:spPr>
      </p:sp>
      <p:sp>
        <p:nvSpPr>
          <p:cNvPr id="73731" name="Notes Placeholder 2"/>
          <p:cNvSpPr>
            <a:spLocks noGrp="1"/>
          </p:cNvSpPr>
          <p:nvPr>
            <p:ph type="body" idx="1"/>
          </p:nvPr>
        </p:nvSpPr>
        <p:spPr>
          <a:xfrm>
            <a:off x="708025" y="3738563"/>
            <a:ext cx="5661025" cy="42116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b="1" smtClean="0"/>
              <a:t>Preparing to Use Server Migration Utility</a:t>
            </a:r>
            <a:br>
              <a:rPr lang="en-US" altLang="en-US" sz="1000" b="1" smtClean="0"/>
            </a:br>
            <a:endParaRPr lang="en-US" altLang="en-US" sz="1000" b="1" smtClean="0"/>
          </a:p>
          <a:p>
            <a:r>
              <a:rPr lang="en-US" altLang="en-US" sz="1000" smtClean="0"/>
              <a:t>Before you can use SMU, you must prepare the server where you will boot the application and a LUN on your SAN storage array where you will copy the Windows boot image or data volumes. If you plan to copy the Windows image or data volumes via an iSCSI connection, you must also mount the iSCSI LUN.</a:t>
            </a:r>
          </a:p>
          <a:p>
            <a:r>
              <a:rPr lang="en-US" altLang="en-US" sz="1000" smtClean="0"/>
              <a:t>Preparation to use the DELL SMU are:</a:t>
            </a:r>
          </a:p>
          <a:p>
            <a:pPr>
              <a:buFontTx/>
              <a:buChar char="•"/>
            </a:pPr>
            <a:r>
              <a:rPr lang="en-US" altLang="en-US" sz="1000" smtClean="0">
                <a:solidFill>
                  <a:srgbClr val="0000CC"/>
                </a:solidFill>
              </a:rPr>
              <a:t>Add Static Routes for the iSCSI Storage Array to the Windows Image</a:t>
            </a:r>
          </a:p>
          <a:p>
            <a:pPr>
              <a:buFontTx/>
              <a:buChar char="•"/>
            </a:pPr>
            <a:r>
              <a:rPr lang="en-US" altLang="en-US" sz="1000" smtClean="0">
                <a:solidFill>
                  <a:srgbClr val="0000CC"/>
                </a:solidFill>
              </a:rPr>
              <a:t>Prepare a Windows 2003 Image for iSCSI Booting</a:t>
            </a:r>
          </a:p>
          <a:p>
            <a:pPr>
              <a:buFontTx/>
              <a:buChar char="•"/>
            </a:pPr>
            <a:r>
              <a:rPr lang="en-US" altLang="en-US" sz="1000" smtClean="0">
                <a:solidFill>
                  <a:srgbClr val="0000CC"/>
                </a:solidFill>
              </a:rPr>
              <a:t>Configuring the Server’s Boot Order</a:t>
            </a:r>
          </a:p>
          <a:p>
            <a:endParaRPr lang="en-US" altLang="en-US" sz="1000" smtClean="0"/>
          </a:p>
        </p:txBody>
      </p:sp>
      <p:sp>
        <p:nvSpPr>
          <p:cNvPr id="7373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737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71F63846-35E1-47DA-8FE1-10DB40BB8A9B}" type="slidenum">
              <a:rPr lang="en-US" altLang="en-US" sz="900"/>
              <a:pPr eaLnBrk="1" hangingPunct="1"/>
              <a:t>301</a:t>
            </a:fld>
            <a:endParaRPr lang="en-US" altLang="en-US" sz="90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1514475" y="369888"/>
            <a:ext cx="4048125" cy="3035300"/>
          </a:xfrm>
          <a:ln/>
        </p:spPr>
      </p:sp>
      <p:sp>
        <p:nvSpPr>
          <p:cNvPr id="74755" name="Notes Placeholder 2"/>
          <p:cNvSpPr>
            <a:spLocks noGrp="1"/>
          </p:cNvSpPr>
          <p:nvPr>
            <p:ph type="body" idx="1"/>
          </p:nvPr>
        </p:nvSpPr>
        <p:spPr>
          <a:xfrm>
            <a:off x="708025" y="3738563"/>
            <a:ext cx="5661025" cy="42116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b="1" smtClean="0"/>
              <a:t>Adding a Static Route</a:t>
            </a:r>
          </a:p>
          <a:p>
            <a:endParaRPr lang="en-US" altLang="en-US" sz="1000" b="1" smtClean="0"/>
          </a:p>
          <a:p>
            <a:r>
              <a:rPr lang="en-US" altLang="en-US" sz="1000" smtClean="0"/>
              <a:t>Before the local boot image is transferred to the iSCSI array, permanent static routes should be added to the image for each IP address used by the iSCSI storage array (including the Group IP for EqualLogic arrays).</a:t>
            </a:r>
          </a:p>
          <a:p>
            <a:r>
              <a:rPr lang="en-US" altLang="en-US" sz="1000" smtClean="0"/>
              <a:t>Add the required routes by opening Command Prompt (Start &gt; Run &gt; cmd) and running the following commands: </a:t>
            </a:r>
          </a:p>
          <a:p>
            <a:endParaRPr lang="en-US" altLang="en-US" sz="1000" smtClean="0"/>
          </a:p>
          <a:p>
            <a:r>
              <a:rPr lang="en-US" altLang="en-US" sz="1000" smtClean="0"/>
              <a:t>(example)</a:t>
            </a:r>
          </a:p>
          <a:p>
            <a:pPr lvl="1"/>
            <a:r>
              <a:rPr lang="en-US" altLang="en-US" sz="1000" smtClean="0">
                <a:solidFill>
                  <a:srgbClr val="0000CC"/>
                </a:solidFill>
              </a:rPr>
              <a:t>route add -p 192.168.0.60 mask 255.255.255.0 172.16.0.1</a:t>
            </a:r>
          </a:p>
          <a:p>
            <a:pPr lvl="1"/>
            <a:r>
              <a:rPr lang="en-US" altLang="en-US" sz="1000" smtClean="0">
                <a:solidFill>
                  <a:srgbClr val="0000CC"/>
                </a:solidFill>
              </a:rPr>
              <a:t>route add -p 192.168.0.61 mask 255.255.255.0 172.16.0.1</a:t>
            </a:r>
          </a:p>
          <a:p>
            <a:pPr lvl="1"/>
            <a:r>
              <a:rPr lang="en-US" altLang="en-US" sz="1000" smtClean="0">
                <a:solidFill>
                  <a:srgbClr val="0000CC"/>
                </a:solidFill>
              </a:rPr>
              <a:t>route add -p 192.168.0.62 mask 255.255.255.0 172.16.0.1</a:t>
            </a:r>
          </a:p>
          <a:p>
            <a:endParaRPr lang="en-US" altLang="en-US" sz="1000" smtClean="0"/>
          </a:p>
          <a:p>
            <a:r>
              <a:rPr lang="en-US" altLang="en-US" sz="1000" smtClean="0"/>
              <a:t>Alternatively, you can add a single route to cover the whole network where the iSCSI storage array is located:</a:t>
            </a:r>
          </a:p>
          <a:p>
            <a:pPr lvl="1"/>
            <a:r>
              <a:rPr lang="en-US" altLang="en-US" sz="1000" smtClean="0">
                <a:solidFill>
                  <a:srgbClr val="0000CC"/>
                </a:solidFill>
              </a:rPr>
              <a:t>route add -p 192.168.0.0 mask 255.255.255.0 172.16.0.1</a:t>
            </a:r>
          </a:p>
        </p:txBody>
      </p:sp>
      <p:sp>
        <p:nvSpPr>
          <p:cNvPr id="747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747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FFF88957-7015-48E4-8D7A-1CE6B9D0ED3A}" type="slidenum">
              <a:rPr lang="en-US" altLang="en-US" sz="900"/>
              <a:pPr eaLnBrk="1" hangingPunct="1"/>
              <a:t>302</a:t>
            </a:fld>
            <a:endParaRPr lang="en-US" altLang="en-US" sz="90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1520825" y="377825"/>
            <a:ext cx="4035425" cy="3027363"/>
          </a:xfrm>
          <a:ln/>
        </p:spPr>
      </p:sp>
      <p:sp>
        <p:nvSpPr>
          <p:cNvPr id="3" name="Notes Placeholder 2"/>
          <p:cNvSpPr>
            <a:spLocks noGrp="1"/>
          </p:cNvSpPr>
          <p:nvPr>
            <p:ph type="body" idx="1"/>
          </p:nvPr>
        </p:nvSpPr>
        <p:spPr>
          <a:xfrm>
            <a:off x="708025" y="3738563"/>
            <a:ext cx="5661025" cy="4211637"/>
          </a:xfrm>
        </p:spPr>
        <p:txBody>
          <a:bodyPr/>
          <a:lstStyle/>
          <a:p>
            <a:r>
              <a:rPr lang="en-US" altLang="en-US" sz="1000" b="1" smtClean="0"/>
              <a:t>Installing the Microsoft iSCSI Boot Initiator</a:t>
            </a:r>
          </a:p>
          <a:p>
            <a:endParaRPr lang="en-US" altLang="en-US" sz="1000" smtClean="0"/>
          </a:p>
          <a:p>
            <a:r>
              <a:rPr lang="en-US" altLang="en-US" sz="1000" smtClean="0"/>
              <a:t>You can download the Microsoft Iscsi Boot Initiator, from http://www.microsoft.com/downloads/details.aspx?familyid=12cb3c1a-15d6-4585-b385-befd1319f825</a:t>
            </a:r>
          </a:p>
          <a:p>
            <a:endParaRPr lang="en-US" altLang="en-US" sz="1000" smtClean="0"/>
          </a:p>
          <a:p>
            <a:pPr>
              <a:buFont typeface="Calibri" pitchFamily="34" charset="0"/>
              <a:buAutoNum type="arabicPeriod"/>
            </a:pPr>
            <a:r>
              <a:rPr lang="en-US" altLang="en-US" sz="1000" smtClean="0"/>
              <a:t>Start the Microsoft Iscsi Boot Initiator.</a:t>
            </a:r>
          </a:p>
          <a:p>
            <a:pPr marL="685800" lvl="1" indent="-228600">
              <a:buFont typeface="Arial" charset="0"/>
              <a:buChar char="–"/>
            </a:pPr>
            <a:r>
              <a:rPr lang="en-US" altLang="en-US" sz="1000" smtClean="0"/>
              <a:t>Select Start &gt; All Programs &gt; Microsoft iSCSI Initiator &gt; Microsoft iSCSI Initiator.</a:t>
            </a:r>
          </a:p>
          <a:p>
            <a:pPr marL="685800" lvl="1" indent="-228600">
              <a:buFont typeface="Arial" charset="0"/>
              <a:buChar char="–"/>
            </a:pPr>
            <a:r>
              <a:rPr lang="en-US" altLang="en-US" sz="1000" smtClean="0"/>
              <a:t>If prompted to start the iSCSI service, choose Yes.</a:t>
            </a:r>
          </a:p>
          <a:p>
            <a:pPr marL="685800" lvl="1" indent="-228600">
              <a:buFont typeface="Arial" charset="0"/>
              <a:buChar char="–"/>
            </a:pPr>
            <a:r>
              <a:rPr lang="en-US" altLang="en-US" sz="1000" smtClean="0"/>
              <a:t>If prompted to add iSCSI service to firewall exceptions, choose Yes.</a:t>
            </a:r>
          </a:p>
          <a:p>
            <a:pPr>
              <a:buFont typeface="Calibri" pitchFamily="34" charset="0"/>
              <a:buAutoNum type="arabicPeriod"/>
            </a:pPr>
            <a:r>
              <a:rPr lang="en-US" altLang="en-US" sz="1000" smtClean="0"/>
              <a:t>Specify the initiator name.</a:t>
            </a:r>
          </a:p>
          <a:p>
            <a:pPr marL="685800" lvl="1" indent="-228600">
              <a:buFont typeface="Arial" charset="0"/>
              <a:buChar char="–"/>
            </a:pPr>
            <a:r>
              <a:rPr lang="en-US" altLang="en-US" sz="1000" smtClean="0"/>
              <a:t>From the General tab of the iSCSI Initiator window, choose Change and specify the initiator name you have prepared for your iSCSI booted persona.</a:t>
            </a:r>
          </a:p>
          <a:p>
            <a:pPr>
              <a:buFont typeface="Calibri" pitchFamily="34" charset="0"/>
              <a:buAutoNum type="arabicPeriod"/>
            </a:pPr>
            <a:r>
              <a:rPr lang="en-US" altLang="en-US" sz="1000" smtClean="0"/>
              <a:t>Discover the storage array.</a:t>
            </a:r>
          </a:p>
          <a:p>
            <a:pPr marL="685800" lvl="1" indent="-228600">
              <a:buFont typeface="Arial" charset="0"/>
              <a:buChar char="–"/>
            </a:pPr>
            <a:r>
              <a:rPr lang="en-US" altLang="en-US" sz="1000" smtClean="0"/>
              <a:t>From the Discovery tab of the iSCSI Initiator window, choose Add to add a Target Portal. Then specify the IP address and port number for your iSCSI target portal.</a:t>
            </a:r>
          </a:p>
          <a:p>
            <a:pPr>
              <a:buFont typeface="Calibri" pitchFamily="34" charset="0"/>
              <a:buAutoNum type="arabicPeriod"/>
            </a:pPr>
            <a:r>
              <a:rPr lang="en-US" altLang="en-US" sz="1000" smtClean="0"/>
              <a:t>Log On to the target portal.</a:t>
            </a:r>
          </a:p>
          <a:p>
            <a:pPr marL="685800" lvl="1" indent="-228600">
              <a:buFont typeface="Arial" charset="0"/>
              <a:buChar char="–"/>
            </a:pPr>
            <a:r>
              <a:rPr lang="en-US" altLang="en-US" sz="1000" smtClean="0"/>
              <a:t>From the Targets tab of the iSCSI Initiator window, select the target portal you specified in the previous step and click “Log On...” Then click OK. You should see the status change to Connected.</a:t>
            </a:r>
          </a:p>
          <a:p>
            <a:pPr>
              <a:buFont typeface="Calibri" pitchFamily="34" charset="0"/>
              <a:buAutoNum type="arabicPeriod"/>
            </a:pPr>
            <a:r>
              <a:rPr lang="en-US" altLang="en-US" sz="1000" smtClean="0"/>
              <a:t>Shut down the server.</a:t>
            </a:r>
          </a:p>
          <a:p>
            <a:endParaRPr lang="en-US" altLang="en-US" sz="1000" smtClean="0"/>
          </a:p>
        </p:txBody>
      </p:sp>
      <p:sp>
        <p:nvSpPr>
          <p:cNvPr id="7578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757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F220A61C-B967-4032-BD84-FA30BC6FA627}" type="slidenum">
              <a:rPr lang="en-US" altLang="en-US" sz="900"/>
              <a:pPr eaLnBrk="1" hangingPunct="1"/>
              <a:t>303</a:t>
            </a:fld>
            <a:endParaRPr lang="en-US" altLang="en-US" sz="90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1563688" y="438150"/>
            <a:ext cx="3949700" cy="2963863"/>
          </a:xfrm>
          <a:ln/>
        </p:spPr>
      </p:sp>
      <p:sp>
        <p:nvSpPr>
          <p:cNvPr id="76803" name="Notes Placeholder 2"/>
          <p:cNvSpPr>
            <a:spLocks noGrp="1"/>
          </p:cNvSpPr>
          <p:nvPr>
            <p:ph type="body" idx="1"/>
          </p:nvPr>
        </p:nvSpPr>
        <p:spPr>
          <a:xfrm>
            <a:off x="708025" y="3738563"/>
            <a:ext cx="5661025" cy="42116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b="1" smtClean="0"/>
              <a:t>Configuring the Server’s Boot Order</a:t>
            </a:r>
          </a:p>
          <a:p>
            <a:r>
              <a:rPr lang="en-US" altLang="en-US" sz="1000" b="1" smtClean="0"/>
              <a:t> </a:t>
            </a:r>
            <a:endParaRPr lang="en-US" altLang="en-US" sz="1000" smtClean="0"/>
          </a:p>
          <a:p>
            <a:r>
              <a:rPr lang="en-US" altLang="en-US" sz="1000" smtClean="0"/>
              <a:t>Remember that you must configure the server to boot from the device that contains the SMU disk image (for example, a bootable CD-ROM or USB drive) before any other device using the server Boot Manager utility by pressing the F-11 key.</a:t>
            </a:r>
          </a:p>
        </p:txBody>
      </p:sp>
      <p:sp>
        <p:nvSpPr>
          <p:cNvPr id="7680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7680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3BB7974C-8517-4530-B865-BB0323F3BDDB}" type="slidenum">
              <a:rPr lang="en-US" altLang="en-US" sz="900"/>
              <a:pPr eaLnBrk="1" hangingPunct="1"/>
              <a:t>304</a:t>
            </a:fld>
            <a:endParaRPr lang="en-US" altLang="en-US" sz="90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520825" y="377825"/>
            <a:ext cx="4035425" cy="3027363"/>
          </a:xfrm>
          <a:ln/>
        </p:spPr>
      </p:sp>
      <p:sp>
        <p:nvSpPr>
          <p:cNvPr id="77827" name="Notes Placeholder 2"/>
          <p:cNvSpPr>
            <a:spLocks noGrp="1"/>
          </p:cNvSpPr>
          <p:nvPr>
            <p:ph type="body" idx="1"/>
          </p:nvPr>
        </p:nvSpPr>
        <p:spPr>
          <a:xfrm>
            <a:off x="708025" y="3738563"/>
            <a:ext cx="5661025" cy="4211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7828" name="Footer Placeholder 3"/>
          <p:cNvSpPr>
            <a:spLocks noGrp="1"/>
          </p:cNvSpPr>
          <p:nvPr>
            <p:ph type="ftr" sz="quarter" idx="4"/>
          </p:nvPr>
        </p:nvSpPr>
        <p:spPr>
          <a:xfrm>
            <a:off x="1588" y="8894763"/>
            <a:ext cx="3067050" cy="466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77829" name="Slide Number Placeholder 4"/>
          <p:cNvSpPr>
            <a:spLocks noGrp="1"/>
          </p:cNvSpPr>
          <p:nvPr>
            <p:ph type="sldNum" sz="quarter" idx="5"/>
          </p:nvPr>
        </p:nvSpPr>
        <p:spPr>
          <a:xfrm>
            <a:off x="4010025" y="8894763"/>
            <a:ext cx="3067050" cy="466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545FAECC-9E40-45E0-BDB0-8DF9F2C455C9}" type="slidenum">
              <a:rPr lang="en-US" altLang="en-US" sz="900"/>
              <a:pPr eaLnBrk="1" hangingPunct="1"/>
              <a:t>305</a:t>
            </a:fld>
            <a:endParaRPr lang="en-US" altLang="en-US" sz="90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533525" y="396875"/>
            <a:ext cx="4010025" cy="3008313"/>
          </a:xfrm>
          <a:ln/>
        </p:spPr>
      </p:sp>
      <p:sp>
        <p:nvSpPr>
          <p:cNvPr id="3" name="Notes Placeholder 2"/>
          <p:cNvSpPr>
            <a:spLocks noGrp="1"/>
          </p:cNvSpPr>
          <p:nvPr>
            <p:ph type="body" idx="1"/>
          </p:nvPr>
        </p:nvSpPr>
        <p:spPr>
          <a:xfrm>
            <a:off x="708025" y="3738563"/>
            <a:ext cx="5661025" cy="4211637"/>
          </a:xfrm>
        </p:spPr>
        <p:txBody>
          <a:bodyPr/>
          <a:lstStyle/>
          <a:p>
            <a:r>
              <a:rPr lang="en-US" altLang="en-US" sz="1000" b="1" smtClean="0">
                <a:cs typeface="Arial" charset="0"/>
              </a:rPr>
              <a:t>Preparing a LUN on a Storage Array</a:t>
            </a:r>
          </a:p>
          <a:p>
            <a:endParaRPr lang="en-US" altLang="en-US" sz="1000" b="1" smtClean="0">
              <a:cs typeface="Arial" charset="0"/>
            </a:endParaRPr>
          </a:p>
          <a:p>
            <a:r>
              <a:rPr lang="en-US" altLang="en-US" sz="1000" smtClean="0">
                <a:cs typeface="Arial" charset="0"/>
              </a:rPr>
              <a:t>Before copying an image to storage you need to create a logical drive (or LUN) on the SAN storage array with sufficient disk space for a copy of your Windows image or data volume. </a:t>
            </a:r>
          </a:p>
          <a:p>
            <a:endParaRPr lang="en-US" altLang="en-US" sz="1000" smtClean="0">
              <a:cs typeface="Arial" charset="0"/>
            </a:endParaRPr>
          </a:p>
          <a:p>
            <a:r>
              <a:rPr lang="en-US" altLang="en-US" sz="1000" smtClean="0">
                <a:cs typeface="Arial" charset="0"/>
              </a:rPr>
              <a:t>If you are using a Dell EqualLogic storage array, you can use SMU’s wizard-based interface to provision an iSCSI volume (LUN) on the storage array, as described in this section. </a:t>
            </a:r>
          </a:p>
          <a:p>
            <a:endParaRPr lang="en-US" altLang="en-US" sz="1000" smtClean="0">
              <a:cs typeface="Arial" charset="0"/>
            </a:endParaRPr>
          </a:p>
          <a:p>
            <a:r>
              <a:rPr lang="en-US" altLang="en-US" sz="1000" smtClean="0">
                <a:cs typeface="Arial" charset="0"/>
              </a:rPr>
              <a:t>*If you are using another type of SAN (such as NetApp), see the documentation that came with the storage array for more information about creating and mapping LUNs.</a:t>
            </a:r>
          </a:p>
          <a:p>
            <a:endParaRPr lang="en-US" altLang="en-US" sz="1000" smtClean="0">
              <a:cs typeface="Arial" charset="0"/>
            </a:endParaRPr>
          </a:p>
          <a:p>
            <a:r>
              <a:rPr lang="en-US" altLang="en-US" sz="1000" smtClean="0">
                <a:cs typeface="Arial" charset="0"/>
              </a:rPr>
              <a:t>If you plan to copy the Windows image or a data volume to the SAN using a Fibre-Channel connection, you need to map that LUN to the WWPN of the HBA in the server. Or in the specific case of an EMC CLARiiON SAN that uses a different format for mapping a LUN to a server’s HBA, you need to map the LUN to both the world-wide node name and world-wide port name in WWNN:WWPN format. </a:t>
            </a:r>
          </a:p>
          <a:p>
            <a:endParaRPr lang="en-US" altLang="en-US" sz="1000" smtClean="0">
              <a:cs typeface="Arial" charset="0"/>
            </a:endParaRPr>
          </a:p>
          <a:p>
            <a:r>
              <a:rPr lang="en-US" altLang="en-US" sz="1000" smtClean="0">
                <a:cs typeface="Arial" charset="0"/>
              </a:rPr>
              <a:t>SMU 3.4 supports provisioning an iSCSI volume (LUN) only for Dell EqualLogic storage arrays. If you are using another type of SAN (such as NetApp), you must manually create and map the LUN using the storage array’s tools, as described in the documentation that came with the storage array</a:t>
            </a:r>
          </a:p>
          <a:p>
            <a:endParaRPr lang="en-US" altLang="en-US" sz="1000" smtClean="0">
              <a:cs typeface="Arial" charset="0"/>
            </a:endParaRPr>
          </a:p>
        </p:txBody>
      </p:sp>
      <p:sp>
        <p:nvSpPr>
          <p:cNvPr id="7885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788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F859A752-F80C-443F-8ABD-976D69C87CC1}" type="slidenum">
              <a:rPr lang="en-US" altLang="en-US" sz="900"/>
              <a:pPr eaLnBrk="1" hangingPunct="1"/>
              <a:t>306</a:t>
            </a:fld>
            <a:endParaRPr lang="en-US" altLang="en-US" sz="90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536700" y="401638"/>
            <a:ext cx="4003675" cy="3003550"/>
          </a:xfrm>
          <a:ln/>
        </p:spPr>
      </p:sp>
      <p:sp>
        <p:nvSpPr>
          <p:cNvPr id="3" name="Notes Placeholder 2"/>
          <p:cNvSpPr>
            <a:spLocks noGrp="1"/>
          </p:cNvSpPr>
          <p:nvPr>
            <p:ph type="body" idx="1"/>
          </p:nvPr>
        </p:nvSpPr>
        <p:spPr>
          <a:xfrm>
            <a:off x="708025" y="3738563"/>
            <a:ext cx="5661025" cy="5260975"/>
          </a:xfrm>
        </p:spPr>
        <p:txBody>
          <a:bodyPr/>
          <a:lstStyle/>
          <a:p>
            <a:r>
              <a:rPr lang="en-US" altLang="en-US" sz="1000" b="1" smtClean="0"/>
              <a:t>Mounting the LUN</a:t>
            </a:r>
          </a:p>
          <a:p>
            <a:endParaRPr lang="en-US" altLang="en-US" sz="1000" smtClean="0"/>
          </a:p>
          <a:p>
            <a:r>
              <a:rPr lang="en-US" altLang="en-US" sz="1000" smtClean="0"/>
              <a:t>After using the SMU application to provisioning an iSCSI volume (LUN) you must configure SMU to connect to and mount the LUN.</a:t>
            </a:r>
          </a:p>
          <a:p>
            <a:endParaRPr lang="en-US" altLang="en-US" sz="1000" smtClean="0"/>
          </a:p>
          <a:p>
            <a:pPr>
              <a:lnSpc>
                <a:spcPct val="110000"/>
              </a:lnSpc>
            </a:pPr>
            <a:r>
              <a:rPr lang="en-US" altLang="en-US" sz="1000" smtClean="0">
                <a:solidFill>
                  <a:schemeClr val="bg2"/>
                </a:solidFill>
              </a:rPr>
              <a:t>Return to the SMU “</a:t>
            </a:r>
            <a:r>
              <a:rPr lang="en-US" altLang="en-US" sz="1000" smtClean="0">
                <a:solidFill>
                  <a:srgbClr val="0000CC"/>
                </a:solidFill>
              </a:rPr>
              <a:t>Main Menu</a:t>
            </a:r>
            <a:r>
              <a:rPr lang="en-US" altLang="en-US" sz="1000" smtClean="0">
                <a:solidFill>
                  <a:schemeClr val="bg2"/>
                </a:solidFill>
              </a:rPr>
              <a:t>”: </a:t>
            </a:r>
          </a:p>
          <a:p>
            <a:pPr>
              <a:lnSpc>
                <a:spcPct val="110000"/>
              </a:lnSpc>
              <a:buFontTx/>
              <a:buChar char="•"/>
            </a:pPr>
            <a:r>
              <a:rPr lang="en-US" altLang="en-US" sz="1000" smtClean="0">
                <a:solidFill>
                  <a:schemeClr val="bg2"/>
                </a:solidFill>
              </a:rPr>
              <a:t>Select  “</a:t>
            </a:r>
            <a:r>
              <a:rPr lang="en-US" altLang="en-US" sz="1000" smtClean="0">
                <a:solidFill>
                  <a:srgbClr val="0000CC"/>
                </a:solidFill>
              </a:rPr>
              <a:t>Go to Advanced Operations</a:t>
            </a:r>
            <a:r>
              <a:rPr lang="en-US" altLang="en-US" sz="1000" smtClean="0">
                <a:solidFill>
                  <a:schemeClr val="bg2"/>
                </a:solidFill>
              </a:rPr>
              <a:t>”.</a:t>
            </a:r>
          </a:p>
          <a:p>
            <a:pPr>
              <a:lnSpc>
                <a:spcPct val="110000"/>
              </a:lnSpc>
              <a:buFontTx/>
              <a:buChar char="•"/>
            </a:pPr>
            <a:r>
              <a:rPr lang="en-US" altLang="en-US" sz="1000" smtClean="0">
                <a:solidFill>
                  <a:schemeClr val="bg2"/>
                </a:solidFill>
              </a:rPr>
              <a:t>Select ‘’</a:t>
            </a:r>
            <a:r>
              <a:rPr lang="en-US" altLang="en-US" sz="1000" smtClean="0">
                <a:solidFill>
                  <a:srgbClr val="0000CC"/>
                </a:solidFill>
              </a:rPr>
              <a:t>Mount a LUN via an iSCSI Connection</a:t>
            </a:r>
            <a:r>
              <a:rPr lang="en-US" altLang="en-US" sz="1000" smtClean="0">
                <a:solidFill>
                  <a:schemeClr val="bg2"/>
                </a:solidFill>
              </a:rPr>
              <a:t>’’</a:t>
            </a:r>
          </a:p>
          <a:p>
            <a:pPr>
              <a:lnSpc>
                <a:spcPct val="110000"/>
              </a:lnSpc>
              <a:buFontTx/>
              <a:buChar char="•"/>
            </a:pPr>
            <a:r>
              <a:rPr lang="en-US" altLang="en-US" sz="1000" smtClean="0">
                <a:solidFill>
                  <a:schemeClr val="bg2"/>
                </a:solidFill>
              </a:rPr>
              <a:t>Enter the initiator name assigned to the LUN you want to mount</a:t>
            </a:r>
          </a:p>
          <a:p>
            <a:pPr>
              <a:lnSpc>
                <a:spcPct val="110000"/>
              </a:lnSpc>
              <a:buFontTx/>
              <a:buChar char="•"/>
            </a:pPr>
            <a:r>
              <a:rPr lang="en-US" altLang="en-US" sz="1000" smtClean="0">
                <a:solidFill>
                  <a:schemeClr val="bg2"/>
                </a:solidFill>
              </a:rPr>
              <a:t>Enter the IP address</a:t>
            </a:r>
          </a:p>
          <a:p>
            <a:pPr>
              <a:lnSpc>
                <a:spcPct val="110000"/>
              </a:lnSpc>
              <a:buFontTx/>
              <a:buChar char="•"/>
            </a:pPr>
            <a:r>
              <a:rPr lang="en-US" altLang="en-US" sz="1000" smtClean="0">
                <a:solidFill>
                  <a:schemeClr val="bg2"/>
                </a:solidFill>
              </a:rPr>
              <a:t>Enter the port number of the LUN’s iSCSI target portal. </a:t>
            </a:r>
          </a:p>
          <a:p>
            <a:pPr>
              <a:lnSpc>
                <a:spcPct val="110000"/>
              </a:lnSpc>
              <a:buFontTx/>
              <a:buChar char="•"/>
            </a:pPr>
            <a:r>
              <a:rPr lang="en-US" altLang="en-US" sz="1000" smtClean="0">
                <a:solidFill>
                  <a:schemeClr val="bg2"/>
                </a:solidFill>
              </a:rPr>
              <a:t>Then click Next.</a:t>
            </a:r>
          </a:p>
          <a:p>
            <a:endParaRPr lang="en-US" altLang="en-US" sz="1000" smtClean="0"/>
          </a:p>
          <a:p>
            <a:r>
              <a:rPr lang="en-US" altLang="en-US" sz="1000" smtClean="0"/>
              <a:t>You must specify:</a:t>
            </a:r>
          </a:p>
          <a:p>
            <a:pPr>
              <a:buFontTx/>
              <a:buChar char="•"/>
            </a:pPr>
            <a:r>
              <a:rPr lang="en-US" altLang="en-US" sz="1000" smtClean="0"/>
              <a:t>The correct initiator node name that the LUN on your iSCSI storage array is mapped to. For example, iqn.1991-05.com.microsoft:win2003x64-01.</a:t>
            </a:r>
          </a:p>
          <a:p>
            <a:pPr>
              <a:buFontTx/>
              <a:buChar char="•"/>
            </a:pPr>
            <a:r>
              <a:rPr lang="en-US" altLang="en-US" sz="1000" smtClean="0"/>
              <a:t>The IP address of the iSCSI target portal where you have created the LUN. For example, 10.10.100.50.</a:t>
            </a:r>
          </a:p>
          <a:p>
            <a:pPr>
              <a:buFontTx/>
              <a:buChar char="•"/>
            </a:pPr>
            <a:r>
              <a:rPr lang="en-US" altLang="en-US" sz="1000" smtClean="0"/>
              <a:t>The port number of the iSCSI target portal where you have created the LUN.  </a:t>
            </a:r>
            <a:br>
              <a:rPr lang="en-US" altLang="en-US" sz="1000" smtClean="0"/>
            </a:br>
            <a:r>
              <a:rPr lang="en-US" altLang="en-US" sz="1000" smtClean="0"/>
              <a:t>The default iSCSI port is 3260, if this has been changed within the network it must be matched here.</a:t>
            </a:r>
          </a:p>
        </p:txBody>
      </p:sp>
      <p:sp>
        <p:nvSpPr>
          <p:cNvPr id="7987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7987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BDEAAD54-3EB8-4073-96A6-7FE1D36A0BF5}" type="slidenum">
              <a:rPr lang="en-US" altLang="en-US" sz="900"/>
              <a:pPr eaLnBrk="1" hangingPunct="1"/>
              <a:t>307</a:t>
            </a:fld>
            <a:endParaRPr lang="en-US" altLang="en-US" sz="90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509713" y="360363"/>
            <a:ext cx="4057650" cy="3044825"/>
          </a:xfrm>
          <a:ln/>
        </p:spPr>
      </p:sp>
      <p:sp>
        <p:nvSpPr>
          <p:cNvPr id="3" name="Notes Placeholder 2"/>
          <p:cNvSpPr>
            <a:spLocks noGrp="1"/>
          </p:cNvSpPr>
          <p:nvPr>
            <p:ph type="body" idx="1"/>
          </p:nvPr>
        </p:nvSpPr>
        <p:spPr>
          <a:xfrm>
            <a:off x="708025" y="3738563"/>
            <a:ext cx="5661025" cy="4211637"/>
          </a:xfrm>
        </p:spPr>
        <p:txBody>
          <a:bodyPr/>
          <a:lstStyle/>
          <a:p>
            <a:r>
              <a:rPr lang="en-US" altLang="en-US" sz="1100" b="1" smtClean="0"/>
              <a:t>Mounting the LUN (pg2)</a:t>
            </a:r>
          </a:p>
          <a:p>
            <a:endParaRPr lang="en-US" altLang="en-US" sz="1100" b="1" smtClean="0"/>
          </a:p>
          <a:p>
            <a:r>
              <a:rPr lang="en-US" altLang="en-US" sz="1100" smtClean="0"/>
              <a:t>Once you have configured the application with the correct initiator node name and the iSCSI target portal IP address, you can mount the LUN by selecting the correct target portal that contains the LUN you want to mount.</a:t>
            </a:r>
          </a:p>
          <a:p>
            <a:endParaRPr lang="en-US" altLang="en-US" sz="1100" smtClean="0"/>
          </a:p>
          <a:p>
            <a:pPr>
              <a:buFontTx/>
              <a:buChar char="•"/>
            </a:pPr>
            <a:r>
              <a:rPr lang="en-US" altLang="en-US" sz="1100" smtClean="0">
                <a:solidFill>
                  <a:srgbClr val="292929"/>
                </a:solidFill>
              </a:rPr>
              <a:t>Select the name of the target portal that contains the LUN you want to mount</a:t>
            </a:r>
          </a:p>
          <a:p>
            <a:pPr>
              <a:buFontTx/>
              <a:buChar char="•"/>
            </a:pPr>
            <a:r>
              <a:rPr lang="en-US" altLang="en-US" sz="1100" smtClean="0">
                <a:solidFill>
                  <a:srgbClr val="292929"/>
                </a:solidFill>
              </a:rPr>
              <a:t>Then click Next.</a:t>
            </a:r>
          </a:p>
          <a:p>
            <a:pPr>
              <a:buFontTx/>
              <a:buChar char="•"/>
            </a:pPr>
            <a:endParaRPr lang="en-US" altLang="en-US" sz="1100" smtClean="0">
              <a:solidFill>
                <a:srgbClr val="292929"/>
              </a:solidFill>
            </a:endParaRPr>
          </a:p>
          <a:p>
            <a:r>
              <a:rPr lang="en-US" altLang="en-US" sz="1100" smtClean="0"/>
              <a:t>Note:  Only a single iSCSI portal can be mounted at any given time. If you repeat the procedure to mount an additional iSCSI portal, it will unmount all other portals.</a:t>
            </a:r>
          </a:p>
          <a:p>
            <a:pPr>
              <a:buFontTx/>
              <a:buChar char="•"/>
            </a:pPr>
            <a:endParaRPr lang="en-US" altLang="en-US" sz="1100" smtClean="0">
              <a:solidFill>
                <a:srgbClr val="292929"/>
              </a:solidFill>
            </a:endParaRPr>
          </a:p>
          <a:p>
            <a:endParaRPr lang="en-US" altLang="en-US" sz="1100" smtClean="0"/>
          </a:p>
        </p:txBody>
      </p:sp>
      <p:sp>
        <p:nvSpPr>
          <p:cNvPr id="809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809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6A64E1C8-FB06-4AB7-A005-CABA114D5297}" type="slidenum">
              <a:rPr lang="en-US" altLang="en-US" sz="900"/>
              <a:pPr eaLnBrk="1" hangingPunct="1"/>
              <a:t>308</a:t>
            </a:fld>
            <a:endParaRPr lang="en-US" altLang="en-US" sz="9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eaLnBrk="1" hangingPunct="1">
              <a:defRPr/>
            </a:pPr>
            <a:r>
              <a:rPr lang="en-US" sz="800" dirty="0">
                <a:latin typeface="+mn-lt"/>
                <a:cs typeface="Arial" pitchFamily="34" charset="0"/>
              </a:rPr>
              <a:t>The Dell AIM Migration Utility (SMU) rapidly migrates boot and data volumes from local disks on a source server to LUNs on a central storage device like iSCSI target or  Fibre-Channel SAN. For volumes containing boot images, the migration utility automatically prepares them for SAN booting on any suitable physical server or virtual machine. Migrated images can also optionally be copied to hypervisor specific file system formats like VMware VMFS or Microsoft VHD.  The key attributes of the migration utility are:</a:t>
            </a:r>
          </a:p>
          <a:p>
            <a:pPr eaLnBrk="1" hangingPunct="1">
              <a:defRPr/>
            </a:pPr>
            <a:endParaRPr lang="en-US" sz="800" dirty="0">
              <a:latin typeface="+mn-lt"/>
              <a:cs typeface="Arial" pitchFamily="34" charset="0"/>
            </a:endParaRPr>
          </a:p>
          <a:p>
            <a:pPr eaLnBrk="1" hangingPunct="1">
              <a:buFontTx/>
              <a:buChar char="-"/>
              <a:defRPr/>
            </a:pPr>
            <a:r>
              <a:rPr lang="en-US" sz="800" dirty="0">
                <a:latin typeface="+mn-lt"/>
                <a:cs typeface="Arial" pitchFamily="34" charset="0"/>
              </a:rPr>
              <a:t>No change to your source image. There is no need to install any agent software in order to carry out the migration. Images are modified after the migration to central storage. Offline injection of necessary drivers is a very unique feature.</a:t>
            </a:r>
          </a:p>
          <a:p>
            <a:pPr eaLnBrk="1" hangingPunct="1">
              <a:buFontTx/>
              <a:buChar char="-"/>
              <a:defRPr/>
            </a:pPr>
            <a:endParaRPr lang="en-US" sz="800" dirty="0">
              <a:latin typeface="+mn-lt"/>
              <a:cs typeface="Arial" pitchFamily="34" charset="0"/>
            </a:endParaRPr>
          </a:p>
          <a:p>
            <a:pPr eaLnBrk="1" hangingPunct="1">
              <a:buFontTx/>
              <a:buChar char="-"/>
              <a:defRPr/>
            </a:pPr>
            <a:r>
              <a:rPr lang="en-US" sz="800" dirty="0">
                <a:latin typeface="+mn-lt"/>
                <a:cs typeface="Arial" pitchFamily="34" charset="0"/>
              </a:rPr>
              <a:t> High speed copy – Block devices are copied using a file copy method leveraging multiple threads and eliminating unnecessary files/folders like recycle folder, swap file, internet downloads, etc…</a:t>
            </a:r>
          </a:p>
          <a:p>
            <a:pPr eaLnBrk="1" hangingPunct="1">
              <a:buFontTx/>
              <a:buChar char="-"/>
              <a:defRPr/>
            </a:pPr>
            <a:r>
              <a:rPr lang="en-US" sz="800" dirty="0">
                <a:latin typeface="+mn-lt"/>
                <a:cs typeface="Arial" pitchFamily="34" charset="0"/>
              </a:rPr>
              <a:t> No dependency on any additional infrastructure element and no conversion to any proprietary image formats. </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3233" indent="-293551" eaLnBrk="0" hangingPunct="0">
              <a:defRPr>
                <a:solidFill>
                  <a:schemeClr val="tx1"/>
                </a:solidFill>
                <a:latin typeface="Arial" pitchFamily="34" charset="0"/>
                <a:ea typeface="ＭＳ Ｐゴシック" pitchFamily="34" charset="-128"/>
              </a:defRPr>
            </a:lvl2pPr>
            <a:lvl3pPr marL="1174204" indent="-234841" eaLnBrk="0" hangingPunct="0">
              <a:defRPr>
                <a:solidFill>
                  <a:schemeClr val="tx1"/>
                </a:solidFill>
                <a:latin typeface="Arial" pitchFamily="34" charset="0"/>
                <a:ea typeface="ＭＳ Ｐゴシック" pitchFamily="34" charset="-128"/>
              </a:defRPr>
            </a:lvl3pPr>
            <a:lvl4pPr marL="1643885" indent="-234841" eaLnBrk="0" hangingPunct="0">
              <a:defRPr>
                <a:solidFill>
                  <a:schemeClr val="tx1"/>
                </a:solidFill>
                <a:latin typeface="Arial" pitchFamily="34" charset="0"/>
                <a:ea typeface="ＭＳ Ｐゴシック" pitchFamily="34" charset="-128"/>
              </a:defRPr>
            </a:lvl4pPr>
            <a:lvl5pPr marL="2113567" indent="-234841" eaLnBrk="0" hangingPunct="0">
              <a:defRPr>
                <a:solidFill>
                  <a:schemeClr val="tx1"/>
                </a:solidFill>
                <a:latin typeface="Arial" pitchFamily="34" charset="0"/>
                <a:ea typeface="ＭＳ Ｐゴシック" pitchFamily="34" charset="-128"/>
              </a:defRPr>
            </a:lvl5pPr>
            <a:lvl6pPr marL="2583249"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052930"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522612"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8pPr>
            <a:lvl9pPr marL="3992293"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9139E2A-C911-4069-80DB-AFFB4AE96B33}" type="slidenum">
              <a:rPr lang="en-US" smtClean="0">
                <a:solidFill>
                  <a:srgbClr val="000000"/>
                </a:solidFill>
                <a:latin typeface="Trebuchet MS" pitchFamily="34" charset="0"/>
              </a:rPr>
              <a:pPr eaLnBrk="1" hangingPunct="1"/>
              <a:t>19</a:t>
            </a:fld>
            <a:endParaRPr lang="en-US" smtClean="0">
              <a:solidFill>
                <a:srgbClr val="000000"/>
              </a:solidFill>
              <a:latin typeface="Trebuchet MS" pitchFamily="34" charset="0"/>
            </a:endParaRPr>
          </a:p>
        </p:txBody>
      </p:sp>
      <p:sp>
        <p:nvSpPr>
          <p:cNvPr id="3277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3233" indent="-293551" eaLnBrk="0" hangingPunct="0">
              <a:defRPr>
                <a:solidFill>
                  <a:schemeClr val="tx1"/>
                </a:solidFill>
                <a:latin typeface="Arial" pitchFamily="34" charset="0"/>
                <a:ea typeface="ＭＳ Ｐゴシック" pitchFamily="34" charset="-128"/>
              </a:defRPr>
            </a:lvl2pPr>
            <a:lvl3pPr marL="1174204" indent="-234841" eaLnBrk="0" hangingPunct="0">
              <a:defRPr>
                <a:solidFill>
                  <a:schemeClr val="tx1"/>
                </a:solidFill>
                <a:latin typeface="Arial" pitchFamily="34" charset="0"/>
                <a:ea typeface="ＭＳ Ｐゴシック" pitchFamily="34" charset="-128"/>
              </a:defRPr>
            </a:lvl3pPr>
            <a:lvl4pPr marL="1643885" indent="-234841" eaLnBrk="0" hangingPunct="0">
              <a:defRPr>
                <a:solidFill>
                  <a:schemeClr val="tx1"/>
                </a:solidFill>
                <a:latin typeface="Arial" pitchFamily="34" charset="0"/>
                <a:ea typeface="ＭＳ Ｐゴシック" pitchFamily="34" charset="-128"/>
              </a:defRPr>
            </a:lvl4pPr>
            <a:lvl5pPr marL="2113567" indent="-234841" eaLnBrk="0" hangingPunct="0">
              <a:defRPr>
                <a:solidFill>
                  <a:schemeClr val="tx1"/>
                </a:solidFill>
                <a:latin typeface="Arial" pitchFamily="34" charset="0"/>
                <a:ea typeface="ＭＳ Ｐゴシック" pitchFamily="34" charset="-128"/>
              </a:defRPr>
            </a:lvl5pPr>
            <a:lvl6pPr marL="2583249"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052930"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522612"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8pPr>
            <a:lvl9pPr marL="3992293"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mtClean="0">
                <a:solidFill>
                  <a:srgbClr val="000000"/>
                </a:solidFill>
                <a:latin typeface="Trebuchet MS" pitchFamily="34" charset="0"/>
              </a:rPr>
              <a:t>Dell AIM Technical Overview</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514475" y="366713"/>
            <a:ext cx="4048125" cy="3035300"/>
          </a:xfrm>
          <a:ln/>
        </p:spPr>
      </p:sp>
      <p:sp>
        <p:nvSpPr>
          <p:cNvPr id="3" name="Notes Placeholder 2"/>
          <p:cNvSpPr>
            <a:spLocks noGrp="1"/>
          </p:cNvSpPr>
          <p:nvPr>
            <p:ph type="body" idx="1"/>
          </p:nvPr>
        </p:nvSpPr>
        <p:spPr>
          <a:xfrm>
            <a:off x="708025" y="3738563"/>
            <a:ext cx="5661025" cy="4211637"/>
          </a:xfrm>
        </p:spPr>
        <p:txBody>
          <a:bodyPr/>
          <a:lstStyle/>
          <a:p>
            <a:r>
              <a:rPr lang="en-US" altLang="en-US" sz="1100" b="1" smtClean="0"/>
              <a:t>Confirming the LUN</a:t>
            </a:r>
          </a:p>
          <a:p>
            <a:endParaRPr lang="en-US" altLang="en-US" sz="1100" smtClean="0"/>
          </a:p>
          <a:p>
            <a:r>
              <a:rPr lang="en-US" altLang="en-US" sz="1100" smtClean="0">
                <a:solidFill>
                  <a:srgbClr val="000000"/>
                </a:solidFill>
              </a:rPr>
              <a:t>To view detailed information about disks and LUNs visible to the SMU, including all iSCSI LUNs that are mounted on the server review the </a:t>
            </a:r>
            <a:r>
              <a:rPr lang="en-US" altLang="en-US" sz="1100" smtClean="0">
                <a:solidFill>
                  <a:srgbClr val="0000CC"/>
                </a:solidFill>
              </a:rPr>
              <a:t>Disk or LUN Details </a:t>
            </a:r>
            <a:r>
              <a:rPr lang="en-US" altLang="en-US" sz="1100" smtClean="0">
                <a:solidFill>
                  <a:srgbClr val="000000"/>
                </a:solidFill>
              </a:rPr>
              <a:t>screen.</a:t>
            </a:r>
          </a:p>
          <a:p>
            <a:endParaRPr lang="en-US" altLang="en-US" sz="1100" smtClean="0"/>
          </a:p>
          <a:p>
            <a:r>
              <a:rPr lang="en-US" altLang="en-US" sz="1100" smtClean="0">
                <a:solidFill>
                  <a:srgbClr val="000000"/>
                </a:solidFill>
              </a:rPr>
              <a:t>From the SMU’s Main Menu:</a:t>
            </a:r>
          </a:p>
          <a:p>
            <a:pPr>
              <a:buFontTx/>
              <a:buChar char="•"/>
            </a:pPr>
            <a:r>
              <a:rPr lang="en-US" altLang="en-US" sz="1100" smtClean="0">
                <a:solidFill>
                  <a:srgbClr val="000000"/>
                </a:solidFill>
              </a:rPr>
              <a:t>Select “</a:t>
            </a:r>
            <a:r>
              <a:rPr lang="en-US" altLang="en-US" sz="1100" smtClean="0">
                <a:solidFill>
                  <a:srgbClr val="0000CC"/>
                </a:solidFill>
              </a:rPr>
              <a:t>Go to Advanced Operations</a:t>
            </a:r>
            <a:r>
              <a:rPr lang="en-US" altLang="en-US" sz="1100" smtClean="0">
                <a:solidFill>
                  <a:srgbClr val="000000"/>
                </a:solidFill>
              </a:rPr>
              <a:t>”</a:t>
            </a:r>
          </a:p>
          <a:p>
            <a:pPr>
              <a:buFontTx/>
              <a:buChar char="•"/>
            </a:pPr>
            <a:r>
              <a:rPr lang="en-US" altLang="en-US" sz="1100" smtClean="0">
                <a:solidFill>
                  <a:srgbClr val="000000"/>
                </a:solidFill>
              </a:rPr>
              <a:t>Select “</a:t>
            </a:r>
            <a:r>
              <a:rPr lang="en-US" altLang="en-US" sz="1100" smtClean="0">
                <a:solidFill>
                  <a:srgbClr val="0000CC"/>
                </a:solidFill>
              </a:rPr>
              <a:t>Disk and Volume Operations”</a:t>
            </a:r>
            <a:r>
              <a:rPr lang="en-US" altLang="en-US" sz="1100" smtClean="0">
                <a:solidFill>
                  <a:srgbClr val="000000"/>
                </a:solidFill>
              </a:rPr>
              <a:t> </a:t>
            </a:r>
          </a:p>
          <a:p>
            <a:pPr>
              <a:buFontTx/>
              <a:buChar char="•"/>
            </a:pPr>
            <a:r>
              <a:rPr lang="en-US" altLang="en-US" sz="1100" smtClean="0">
                <a:solidFill>
                  <a:srgbClr val="000000"/>
                </a:solidFill>
              </a:rPr>
              <a:t>Select “</a:t>
            </a:r>
            <a:r>
              <a:rPr lang="en-US" altLang="en-US" sz="1100" smtClean="0">
                <a:solidFill>
                  <a:srgbClr val="0000CC"/>
                </a:solidFill>
              </a:rPr>
              <a:t>Detailed Disk Info</a:t>
            </a:r>
            <a:r>
              <a:rPr lang="en-US" altLang="en-US" sz="1100" smtClean="0">
                <a:solidFill>
                  <a:srgbClr val="000000"/>
                </a:solidFill>
              </a:rPr>
              <a:t>”</a:t>
            </a:r>
          </a:p>
          <a:p>
            <a:endParaRPr lang="en-US" altLang="en-US" sz="1100" smtClean="0"/>
          </a:p>
          <a:p>
            <a:r>
              <a:rPr lang="en-US" altLang="en-US" sz="1100" b="1" smtClean="0"/>
              <a:t>Note: </a:t>
            </a:r>
            <a:endParaRPr lang="en-US" altLang="en-US" sz="1100" smtClean="0"/>
          </a:p>
          <a:p>
            <a:r>
              <a:rPr lang="en-US" altLang="en-US" sz="1100" smtClean="0"/>
              <a:t>Typically, the newly-added LUNs become available as soon as they are mounted. However, certain factors, such as a slow connection to the storage array, may cause the LUNs to not become visible in the volume copy or disk operations menus until you explicitly rescan for all devices available on the system. If that’s the case, you must rescan for newly added disks or LUNs.</a:t>
            </a:r>
          </a:p>
          <a:p>
            <a:endParaRPr lang="en-US" altLang="en-US" sz="1100" smtClean="0"/>
          </a:p>
        </p:txBody>
      </p:sp>
      <p:sp>
        <p:nvSpPr>
          <p:cNvPr id="8192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8192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14D704A8-E1E5-4A92-87C5-DB7063CC39A4}" type="slidenum">
              <a:rPr lang="en-US" altLang="en-US" sz="900"/>
              <a:pPr eaLnBrk="1" hangingPunct="1"/>
              <a:t>309</a:t>
            </a:fld>
            <a:endParaRPr lang="en-US" altLang="en-US" sz="90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1512888" y="366713"/>
            <a:ext cx="4051300" cy="3038475"/>
          </a:xfrm>
          <a:ln/>
        </p:spPr>
      </p:sp>
      <p:sp>
        <p:nvSpPr>
          <p:cNvPr id="3" name="Notes Placeholder 2"/>
          <p:cNvSpPr>
            <a:spLocks noGrp="1"/>
          </p:cNvSpPr>
          <p:nvPr>
            <p:ph type="body" idx="1"/>
          </p:nvPr>
        </p:nvSpPr>
        <p:spPr>
          <a:xfrm>
            <a:off x="708025" y="3738563"/>
            <a:ext cx="5661025" cy="4211637"/>
          </a:xfrm>
        </p:spPr>
        <p:txBody>
          <a:bodyPr/>
          <a:lstStyle/>
          <a:p>
            <a:r>
              <a:rPr lang="en-US" altLang="en-US" sz="1000" b="1" smtClean="0"/>
              <a:t>Copying a Windows Image to a SAN LUN</a:t>
            </a:r>
          </a:p>
          <a:p>
            <a:endParaRPr lang="en-US" altLang="en-US" sz="1000" smtClean="0"/>
          </a:p>
          <a:p>
            <a:r>
              <a:rPr lang="en-US" altLang="en-US" sz="1000" smtClean="0"/>
              <a:t>After you have prepared a LUN on the SAN storage array and mapped it to the correct WWPN or initiator node name on the server with the Windows image you want to copy, you are ready to copy the Windows image to the SAN.</a:t>
            </a:r>
          </a:p>
          <a:p>
            <a:endParaRPr lang="en-US" altLang="en-US" sz="1000" smtClean="0"/>
          </a:p>
          <a:p>
            <a:r>
              <a:rPr lang="en-US" altLang="en-US" sz="1000" smtClean="0"/>
              <a:t>If not done already, connect the media containing the SMU disk image to your server and restart it.</a:t>
            </a:r>
          </a:p>
          <a:p>
            <a:pPr>
              <a:buFontTx/>
              <a:buChar char="•"/>
            </a:pPr>
            <a:r>
              <a:rPr lang="en-US" altLang="en-US" sz="1000" smtClean="0"/>
              <a:t>From the SMU Main Menu, select “</a:t>
            </a:r>
            <a:r>
              <a:rPr lang="en-US" altLang="en-US" sz="1000" smtClean="0">
                <a:solidFill>
                  <a:srgbClr val="0000CC"/>
                </a:solidFill>
              </a:rPr>
              <a:t>Copy Windows Boot Image</a:t>
            </a:r>
            <a:r>
              <a:rPr lang="en-US" altLang="en-US" sz="1000" smtClean="0"/>
              <a:t>”.</a:t>
            </a:r>
          </a:p>
          <a:p>
            <a:pPr>
              <a:buFontTx/>
              <a:buChar char="•"/>
            </a:pPr>
            <a:r>
              <a:rPr lang="en-US" altLang="en-US" sz="1000" smtClean="0"/>
              <a:t>Select the </a:t>
            </a:r>
            <a:r>
              <a:rPr lang="en-US" altLang="en-US" sz="1000" smtClean="0">
                <a:solidFill>
                  <a:srgbClr val="0000CC"/>
                </a:solidFill>
              </a:rPr>
              <a:t>source </a:t>
            </a:r>
            <a:r>
              <a:rPr lang="en-US" altLang="en-US" sz="1000" smtClean="0"/>
              <a:t>and </a:t>
            </a:r>
            <a:r>
              <a:rPr lang="en-US" altLang="en-US" sz="1000" smtClean="0">
                <a:solidFill>
                  <a:srgbClr val="0000CC"/>
                </a:solidFill>
              </a:rPr>
              <a:t>destination</a:t>
            </a:r>
            <a:r>
              <a:rPr lang="en-US" altLang="en-US" sz="1000" smtClean="0"/>
              <a:t> volumes, then click Next.</a:t>
            </a:r>
          </a:p>
          <a:p>
            <a:pPr>
              <a:buFontTx/>
              <a:buChar char="•"/>
            </a:pPr>
            <a:endParaRPr lang="en-US" altLang="en-US" sz="1000" smtClean="0"/>
          </a:p>
          <a:p>
            <a:r>
              <a:rPr lang="en-US" altLang="en-US" sz="1000" b="1" smtClean="0"/>
              <a:t>Important: </a:t>
            </a:r>
            <a:r>
              <a:rPr lang="en-US" altLang="en-US" sz="1000" smtClean="0"/>
              <a:t>The application will completely erase the destination LUN, so you must ensure you have sufficient backups of any data you want to save from the destination LUN.</a:t>
            </a:r>
          </a:p>
          <a:p>
            <a:pPr>
              <a:buFontTx/>
              <a:buChar char="•"/>
            </a:pPr>
            <a:endParaRPr lang="en-US" altLang="en-US" sz="1000" smtClean="0"/>
          </a:p>
          <a:p>
            <a:endParaRPr lang="en-US" altLang="en-US" sz="1000" smtClean="0"/>
          </a:p>
        </p:txBody>
      </p:sp>
      <p:sp>
        <p:nvSpPr>
          <p:cNvPr id="8294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8294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52F67785-A72B-422F-AE69-DE9705C8D003}" type="slidenum">
              <a:rPr lang="en-US" altLang="en-US" sz="900"/>
              <a:pPr eaLnBrk="1" hangingPunct="1"/>
              <a:t>310</a:t>
            </a:fld>
            <a:endParaRPr lang="en-US" altLang="en-US" sz="90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1514475" y="377825"/>
            <a:ext cx="4048125" cy="3035300"/>
          </a:xfrm>
          <a:ln/>
        </p:spPr>
      </p:sp>
      <p:sp>
        <p:nvSpPr>
          <p:cNvPr id="3" name="Notes Placeholder 2"/>
          <p:cNvSpPr>
            <a:spLocks noGrp="1"/>
          </p:cNvSpPr>
          <p:nvPr>
            <p:ph type="body" idx="1"/>
          </p:nvPr>
        </p:nvSpPr>
        <p:spPr>
          <a:xfrm>
            <a:off x="708025" y="3738563"/>
            <a:ext cx="5661025" cy="4211637"/>
          </a:xfrm>
        </p:spPr>
        <p:txBody>
          <a:bodyPr/>
          <a:lstStyle/>
          <a:p>
            <a:r>
              <a:rPr lang="en-US" altLang="en-US" sz="800" b="1" smtClean="0"/>
              <a:t>Injecting Drivers into the Copied Image</a:t>
            </a:r>
          </a:p>
          <a:p>
            <a:endParaRPr lang="en-US" altLang="en-US" sz="800" smtClean="0"/>
          </a:p>
          <a:p>
            <a:r>
              <a:rPr lang="en-US" altLang="en-US" sz="800" smtClean="0"/>
              <a:t>Next, install additional drivers on the migrated image that will allow the image to be booted via Fiber-Channel connection using the server’s HBA or inside a virtual machine such as VMware or Microsoft Hyper-V.</a:t>
            </a:r>
          </a:p>
          <a:p>
            <a:endParaRPr lang="en-US" altLang="en-US" sz="800" smtClean="0"/>
          </a:p>
          <a:p>
            <a:r>
              <a:rPr lang="en-US" altLang="en-US" sz="800" smtClean="0"/>
              <a:t>You can choose to install additional drivers on the migrated image that will allow the image to be booted via Fibre-Channel connection using the server’s HBA or inside virtual machines:</a:t>
            </a:r>
          </a:p>
          <a:p>
            <a:endParaRPr lang="en-US" altLang="en-US" sz="800" smtClean="0"/>
          </a:p>
          <a:p>
            <a:pPr>
              <a:buFontTx/>
              <a:buChar char="•"/>
            </a:pPr>
            <a:r>
              <a:rPr lang="en-US" altLang="en-US" sz="800" smtClean="0"/>
              <a:t>Emulex Fibre-Channel HBA Driver—allows the image to boot on servers with Emulex HBAs.</a:t>
            </a:r>
          </a:p>
          <a:p>
            <a:pPr>
              <a:buFontTx/>
              <a:buChar char="•"/>
            </a:pPr>
            <a:r>
              <a:rPr lang="en-US" altLang="en-US" sz="800" smtClean="0"/>
              <a:t>Emulex CNA Driver—allows the image to boot on servers with Emulex CNAs.</a:t>
            </a:r>
          </a:p>
          <a:p>
            <a:pPr>
              <a:buFontTx/>
              <a:buChar char="•"/>
            </a:pPr>
            <a:r>
              <a:rPr lang="en-US" altLang="en-US" sz="800" smtClean="0"/>
              <a:t>QLogic Fibre-Channel HBA Driver—allows the image to boot on servers with QLogic HBAs.</a:t>
            </a:r>
          </a:p>
          <a:p>
            <a:pPr>
              <a:buFontTx/>
              <a:buChar char="•"/>
            </a:pPr>
            <a:r>
              <a:rPr lang="en-US" altLang="en-US" sz="800" smtClean="0"/>
              <a:t>VMware Virtual Disk Driver—allows the image to boot in ESX virtual machines. For Windows 2003 images, SMU supports the LSI Logic Parallel SCSI Controller. For Windows 2008 images, SMU supports the LSI Logic Parallel and LSI Logic SAS SCSI Controllers.</a:t>
            </a:r>
          </a:p>
          <a:p>
            <a:pPr>
              <a:buFontTx/>
              <a:buChar char="•"/>
            </a:pPr>
            <a:r>
              <a:rPr lang="en-US" altLang="en-US" sz="800" smtClean="0"/>
              <a:t>Microsoft Hyper-V Virtual Disk Driver—allows the image to boot in Hyper-V virtual machines.</a:t>
            </a:r>
          </a:p>
          <a:p>
            <a:endParaRPr lang="en-US" altLang="en-US" sz="800" smtClean="0"/>
          </a:p>
          <a:p>
            <a:r>
              <a:rPr lang="en-US" altLang="en-US" sz="800" smtClean="0"/>
              <a:t>Note: You should also disable automatic reboot on Windows failure, this allows for easier troubleshooting should the image fail to boot and present with a blue screen.</a:t>
            </a:r>
          </a:p>
          <a:p>
            <a:endParaRPr lang="en-US" altLang="en-US" sz="800" smtClean="0"/>
          </a:p>
          <a:p>
            <a:r>
              <a:rPr lang="en-US" altLang="en-US" sz="800" smtClean="0"/>
              <a:t>The application cleans, partitions, and formats the LUN you selected creating a single volume. It copies the local Windows boot image you selected to the LUN. It also installs the drivers you have selected in previous step.</a:t>
            </a:r>
          </a:p>
          <a:p>
            <a:endParaRPr lang="en-US" altLang="en-US" sz="800" smtClean="0"/>
          </a:p>
          <a:p>
            <a:r>
              <a:rPr lang="en-US" altLang="en-US" sz="800" smtClean="0"/>
              <a:t>After SMU is done copying the Windows boot image to the SAN, it creates a C:\DellSMU directory on the destination volume and copies the migration log file to it. Then, the application returns to the main menu screen.</a:t>
            </a:r>
          </a:p>
          <a:p>
            <a:endParaRPr lang="en-US" altLang="en-US" sz="800" smtClean="0"/>
          </a:p>
          <a:p>
            <a:r>
              <a:rPr lang="en-US" altLang="en-US" sz="800" smtClean="0"/>
              <a:t>Keep in mind that if your source Windows image had additional volumes (such as Data volumes) associated with it, you must copy them separately using the Volume Copy option of SMU.</a:t>
            </a:r>
          </a:p>
          <a:p>
            <a:endParaRPr lang="en-US" altLang="en-US" sz="800" smtClean="0"/>
          </a:p>
          <a:p>
            <a:r>
              <a:rPr lang="en-US" altLang="en-US" sz="800" smtClean="0"/>
              <a:t>If you plan to boot the copied Windows boot image on the same server where the source image was installed, the best practice is to remove the local disk with the original Windows boot image installation from the server.</a:t>
            </a:r>
          </a:p>
          <a:p>
            <a:endParaRPr lang="en-US" altLang="en-US" sz="800" smtClean="0"/>
          </a:p>
        </p:txBody>
      </p:sp>
      <p:sp>
        <p:nvSpPr>
          <p:cNvPr id="839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839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5990367A-7FDB-4C5F-B154-50E5D48EC8BF}" type="slidenum">
              <a:rPr lang="en-US" altLang="en-US" sz="900"/>
              <a:pPr eaLnBrk="1" hangingPunct="1"/>
              <a:t>311</a:t>
            </a:fld>
            <a:endParaRPr lang="en-US" altLang="en-US" sz="90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1528763" y="390525"/>
            <a:ext cx="4019550" cy="3014663"/>
          </a:xfrm>
          <a:ln/>
        </p:spPr>
      </p:sp>
      <p:sp>
        <p:nvSpPr>
          <p:cNvPr id="3" name="Notes Placeholder 2"/>
          <p:cNvSpPr>
            <a:spLocks noGrp="1"/>
          </p:cNvSpPr>
          <p:nvPr>
            <p:ph type="body" idx="1"/>
          </p:nvPr>
        </p:nvSpPr>
        <p:spPr>
          <a:xfrm>
            <a:off x="708025" y="3738563"/>
            <a:ext cx="5661025" cy="4211637"/>
          </a:xfrm>
        </p:spPr>
        <p:txBody>
          <a:bodyPr/>
          <a:lstStyle/>
          <a:p>
            <a:r>
              <a:rPr lang="en-US" altLang="en-US" sz="1000" b="1" smtClean="0"/>
              <a:t>Review the Summary before Copying</a:t>
            </a:r>
          </a:p>
          <a:p>
            <a:endParaRPr lang="en-US" altLang="en-US" sz="1000" smtClean="0"/>
          </a:p>
          <a:p>
            <a:r>
              <a:rPr lang="en-US" altLang="en-US" sz="1000" smtClean="0"/>
              <a:t>Review the summary and confirm that you want to copy the Windows image.</a:t>
            </a:r>
          </a:p>
          <a:p>
            <a:pPr>
              <a:lnSpc>
                <a:spcPct val="110000"/>
              </a:lnSpc>
              <a:buFontTx/>
              <a:buChar char="•"/>
            </a:pPr>
            <a:r>
              <a:rPr lang="en-US" altLang="en-US" sz="1000" smtClean="0"/>
              <a:t>The application cleans, partitions, and formats the LUN you selected creating a single volume. </a:t>
            </a:r>
          </a:p>
          <a:p>
            <a:pPr>
              <a:lnSpc>
                <a:spcPct val="110000"/>
              </a:lnSpc>
              <a:buFontTx/>
              <a:buChar char="•"/>
            </a:pPr>
            <a:endParaRPr lang="en-US" altLang="en-US" sz="1000" smtClean="0"/>
          </a:p>
          <a:p>
            <a:pPr>
              <a:lnSpc>
                <a:spcPct val="110000"/>
              </a:lnSpc>
              <a:buFontTx/>
              <a:buChar char="•"/>
            </a:pPr>
            <a:r>
              <a:rPr lang="en-US" altLang="en-US" sz="1000" smtClean="0"/>
              <a:t>It copies the local Windows boot image you selected to the LUN. </a:t>
            </a:r>
          </a:p>
          <a:p>
            <a:pPr>
              <a:lnSpc>
                <a:spcPct val="110000"/>
              </a:lnSpc>
              <a:buFontTx/>
              <a:buChar char="•"/>
            </a:pPr>
            <a:endParaRPr lang="en-US" altLang="en-US" sz="1000" smtClean="0"/>
          </a:p>
          <a:p>
            <a:pPr>
              <a:lnSpc>
                <a:spcPct val="110000"/>
              </a:lnSpc>
              <a:buFontTx/>
              <a:buChar char="•"/>
            </a:pPr>
            <a:r>
              <a:rPr lang="en-US" altLang="en-US" sz="1000" smtClean="0"/>
              <a:t>It also installs the drivers you have selected in previous step.</a:t>
            </a:r>
          </a:p>
          <a:p>
            <a:endParaRPr lang="en-US" altLang="en-US" sz="1000" smtClean="0"/>
          </a:p>
        </p:txBody>
      </p:sp>
      <p:sp>
        <p:nvSpPr>
          <p:cNvPr id="8499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849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0DF4AB7F-E445-4112-B102-521DD8827F98}" type="slidenum">
              <a:rPr lang="en-US" altLang="en-US" sz="900"/>
              <a:pPr eaLnBrk="1" hangingPunct="1"/>
              <a:t>312</a:t>
            </a:fld>
            <a:endParaRPr lang="en-US" altLang="en-US" sz="90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1520825" y="377825"/>
            <a:ext cx="4035425" cy="3027363"/>
          </a:xfrm>
          <a:ln/>
        </p:spPr>
      </p:sp>
      <p:sp>
        <p:nvSpPr>
          <p:cNvPr id="3" name="Notes Placeholder 2"/>
          <p:cNvSpPr>
            <a:spLocks noGrp="1"/>
          </p:cNvSpPr>
          <p:nvPr>
            <p:ph type="body" idx="1"/>
          </p:nvPr>
        </p:nvSpPr>
        <p:spPr>
          <a:xfrm>
            <a:off x="708025" y="3738563"/>
            <a:ext cx="5661025" cy="4211637"/>
          </a:xfrm>
        </p:spPr>
        <p:txBody>
          <a:bodyPr/>
          <a:lstStyle/>
          <a:p>
            <a:r>
              <a:rPr lang="en-US" altLang="en-US" sz="1000" b="1" smtClean="0"/>
              <a:t>SMU Installation Audit Trail</a:t>
            </a:r>
          </a:p>
          <a:p>
            <a:endParaRPr lang="en-US" altLang="en-US" sz="1000" smtClean="0"/>
          </a:p>
          <a:p>
            <a:r>
              <a:rPr lang="en-US" altLang="en-US" sz="1000" smtClean="0"/>
              <a:t>After SMU is done copying the Windows boot image to the SAN, it creates a </a:t>
            </a:r>
            <a:r>
              <a:rPr lang="en-US" altLang="en-US" sz="1000" smtClean="0">
                <a:solidFill>
                  <a:srgbClr val="0000CC"/>
                </a:solidFill>
              </a:rPr>
              <a:t>C:\DellSMU </a:t>
            </a:r>
            <a:r>
              <a:rPr lang="en-US" altLang="en-US" sz="1000" smtClean="0"/>
              <a:t>directory on the destination volume and copies the migration log file to it. </a:t>
            </a:r>
          </a:p>
          <a:p>
            <a:pPr>
              <a:buFontTx/>
              <a:buChar char="•"/>
            </a:pPr>
            <a:endParaRPr lang="en-US" altLang="en-US" sz="1000" smtClean="0"/>
          </a:p>
        </p:txBody>
      </p:sp>
      <p:sp>
        <p:nvSpPr>
          <p:cNvPr id="860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860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1CB1B6F0-4D01-4BFC-BBDB-224AD7D83A1E}" type="slidenum">
              <a:rPr lang="en-US" altLang="en-US" sz="900"/>
              <a:pPr eaLnBrk="1" hangingPunct="1"/>
              <a:t>313</a:t>
            </a:fld>
            <a:endParaRPr lang="en-US" altLang="en-US" sz="90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1514475" y="366713"/>
            <a:ext cx="4048125" cy="3035300"/>
          </a:xfrm>
          <a:ln/>
        </p:spPr>
      </p:sp>
      <p:sp>
        <p:nvSpPr>
          <p:cNvPr id="86019" name="Notes Placeholder 2"/>
          <p:cNvSpPr>
            <a:spLocks noGrp="1"/>
          </p:cNvSpPr>
          <p:nvPr>
            <p:ph type="body" idx="1"/>
          </p:nvPr>
        </p:nvSpPr>
        <p:spPr>
          <a:xfrm>
            <a:off x="708025" y="3738563"/>
            <a:ext cx="5661025" cy="42116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b="1" smtClean="0">
                <a:ea typeface="Museo For Dell" charset="0"/>
                <a:cs typeface="Arial" charset="0"/>
              </a:rPr>
              <a:t>Preparing the Windows 2008 Image for iSCSI Booting</a:t>
            </a:r>
          </a:p>
          <a:p>
            <a:endParaRPr lang="en-US" altLang="en-US" sz="1000" b="1" smtClean="0">
              <a:ea typeface="Museo For Dell" charset="0"/>
              <a:cs typeface="Arial" charset="0"/>
            </a:endParaRPr>
          </a:p>
          <a:p>
            <a:r>
              <a:rPr lang="en-US" altLang="en-US" sz="1000" smtClean="0">
                <a:ea typeface="Museo For Dell" charset="0"/>
                <a:cs typeface="Arial" charset="0"/>
              </a:rPr>
              <a:t>After copying the image to the iSCSI LUN and injecting the FC-SAN drivers the next step is to prepare the NICs for iSCSI booting.</a:t>
            </a:r>
          </a:p>
          <a:p>
            <a:endParaRPr lang="en-US" altLang="en-US" sz="1000" b="1" smtClean="0">
              <a:ea typeface="Museo For Dell" charset="0"/>
              <a:cs typeface="Arial" charset="0"/>
            </a:endParaRPr>
          </a:p>
          <a:p>
            <a:r>
              <a:rPr lang="en-US" altLang="en-US" sz="1000" smtClean="0">
                <a:ea typeface="Museo For Dell" charset="0"/>
                <a:cs typeface="Arial" charset="0"/>
              </a:rPr>
              <a:t>From the SMU “</a:t>
            </a:r>
            <a:r>
              <a:rPr lang="en-US" altLang="en-US" sz="1000" smtClean="0">
                <a:solidFill>
                  <a:srgbClr val="0000CC"/>
                </a:solidFill>
                <a:ea typeface="Museo For Dell" charset="0"/>
                <a:cs typeface="Arial" charset="0"/>
              </a:rPr>
              <a:t>Advanced Operation menu</a:t>
            </a:r>
            <a:r>
              <a:rPr lang="en-US" altLang="en-US" sz="1000" smtClean="0">
                <a:ea typeface="Museo For Dell" charset="0"/>
                <a:cs typeface="Arial" charset="0"/>
              </a:rPr>
              <a:t>”:</a:t>
            </a:r>
          </a:p>
          <a:p>
            <a:pPr>
              <a:buFontTx/>
              <a:buChar char="•"/>
            </a:pPr>
            <a:r>
              <a:rPr lang="en-US" altLang="en-US" sz="1000" smtClean="0">
                <a:ea typeface="Museo For Dell" charset="0"/>
                <a:cs typeface="Arial" charset="0"/>
              </a:rPr>
              <a:t>Select “</a:t>
            </a:r>
            <a:r>
              <a:rPr lang="en-US" altLang="en-US" sz="1000" smtClean="0">
                <a:solidFill>
                  <a:srgbClr val="0000CC"/>
                </a:solidFill>
                <a:ea typeface="Museo For Dell" charset="0"/>
                <a:cs typeface="Arial" charset="0"/>
              </a:rPr>
              <a:t>Prepare Image for iSCSI Boot</a:t>
            </a:r>
            <a:r>
              <a:rPr lang="en-US" altLang="en-US" sz="1000" smtClean="0">
                <a:ea typeface="Museo For Dell" charset="0"/>
                <a:cs typeface="Arial" charset="0"/>
              </a:rPr>
              <a:t>”</a:t>
            </a:r>
          </a:p>
          <a:p>
            <a:pPr>
              <a:buFontTx/>
              <a:buChar char="•"/>
            </a:pPr>
            <a:r>
              <a:rPr lang="en-US" altLang="en-US" sz="1000" smtClean="0">
                <a:ea typeface="Museo For Dell" charset="0"/>
                <a:cs typeface="Arial" charset="0"/>
              </a:rPr>
              <a:t>Select the iSCSI boot types that you want to prepare the image for. </a:t>
            </a:r>
          </a:p>
          <a:p>
            <a:pPr>
              <a:buFontTx/>
              <a:buChar char="•"/>
            </a:pPr>
            <a:r>
              <a:rPr lang="en-US" altLang="en-US" sz="1000" smtClean="0">
                <a:ea typeface="Museo For Dell" charset="0"/>
                <a:cs typeface="Arial" charset="0"/>
              </a:rPr>
              <a:t>Select the boot image you want to prepare and the network adapters you want to use for iSCSI booting </a:t>
            </a:r>
          </a:p>
          <a:p>
            <a:pPr>
              <a:buFontTx/>
              <a:buChar char="•"/>
            </a:pPr>
            <a:endParaRPr lang="en-US" altLang="en-US" sz="1000" smtClean="0">
              <a:ea typeface="Museo For Dell" charset="0"/>
              <a:cs typeface="Arial" charset="0"/>
            </a:endParaRPr>
          </a:p>
          <a:p>
            <a:r>
              <a:rPr lang="en-US" altLang="en-US" sz="1000" b="1" smtClean="0">
                <a:ea typeface="Museo For Dell" charset="0"/>
                <a:cs typeface="Arial" charset="0"/>
              </a:rPr>
              <a:t>Note</a:t>
            </a:r>
            <a:r>
              <a:rPr lang="en-US" altLang="en-US" sz="1000" smtClean="0">
                <a:ea typeface="Museo For Dell" charset="0"/>
                <a:cs typeface="Arial" charset="0"/>
              </a:rPr>
              <a:t>: You can select multiple NICs by holding down Ctrl key and clicking on each adapter.</a:t>
            </a:r>
          </a:p>
          <a:p>
            <a:endParaRPr lang="en-US" altLang="en-US" sz="1000" b="1" smtClean="0">
              <a:ea typeface="Museo For Dell" charset="0"/>
              <a:cs typeface="Arial" charset="0"/>
            </a:endParaRPr>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615D47AC-B50B-46E9-8C27-C7220BEB1F1C}" type="slidenum">
              <a:rPr lang="en-US" altLang="en-US" sz="900"/>
              <a:pPr eaLnBrk="1" hangingPunct="1"/>
              <a:t>314</a:t>
            </a:fld>
            <a:endParaRPr lang="en-US" altLang="en-US" sz="90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520825" y="377825"/>
            <a:ext cx="4035425" cy="3027363"/>
          </a:xfrm>
          <a:ln/>
        </p:spPr>
      </p:sp>
      <p:sp>
        <p:nvSpPr>
          <p:cNvPr id="3" name="Notes Placeholder 2"/>
          <p:cNvSpPr>
            <a:spLocks noGrp="1"/>
          </p:cNvSpPr>
          <p:nvPr>
            <p:ph type="body" idx="1"/>
          </p:nvPr>
        </p:nvSpPr>
        <p:spPr>
          <a:xfrm>
            <a:off x="708025" y="3738563"/>
            <a:ext cx="5661025" cy="4211637"/>
          </a:xfrm>
        </p:spPr>
        <p:txBody>
          <a:bodyPr/>
          <a:lstStyle/>
          <a:p>
            <a:r>
              <a:rPr lang="en-US" altLang="en-US" sz="1000" b="1" smtClean="0"/>
              <a:t>Additional Information</a:t>
            </a:r>
          </a:p>
          <a:p>
            <a:endParaRPr lang="en-US" altLang="en-US" sz="1000" smtClean="0"/>
          </a:p>
          <a:p>
            <a:pPr>
              <a:buFontTx/>
              <a:buChar char="•"/>
            </a:pPr>
            <a:r>
              <a:rPr lang="en-US" altLang="en-US" sz="1000" smtClean="0"/>
              <a:t>If your source Windows image had additional volumes (such as Data volumes) associated with it, you must copy them separately using the Volume Copy option of SMU.</a:t>
            </a:r>
          </a:p>
          <a:p>
            <a:endParaRPr lang="en-US" altLang="en-US" sz="1000" smtClean="0"/>
          </a:p>
          <a:p>
            <a:pPr>
              <a:buFontTx/>
              <a:buChar char="•"/>
            </a:pPr>
            <a:r>
              <a:rPr lang="en-US" altLang="en-US" sz="1000" smtClean="0"/>
              <a:t>If you plan to boot the copied Windows boot image on the same server where the source image was installed, the best practice is to remove the local disk with the original Windows boot image installation from the server.</a:t>
            </a:r>
          </a:p>
          <a:p>
            <a:endParaRPr lang="en-US" altLang="en-US" sz="1000" smtClean="0"/>
          </a:p>
        </p:txBody>
      </p:sp>
      <p:sp>
        <p:nvSpPr>
          <p:cNvPr id="8806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8806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F5A0F189-4242-4A13-8D9A-5C6796AC42A4}" type="slidenum">
              <a:rPr lang="en-US" altLang="en-US" sz="900"/>
              <a:pPr eaLnBrk="1" hangingPunct="1"/>
              <a:t>315</a:t>
            </a:fld>
            <a:endParaRPr lang="en-US" altLang="en-US" sz="90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533525" y="403225"/>
            <a:ext cx="4010025" cy="3008313"/>
          </a:xfrm>
          <a:ln/>
        </p:spPr>
      </p:sp>
      <p:sp>
        <p:nvSpPr>
          <p:cNvPr id="88067" name="Notes Placeholder 2"/>
          <p:cNvSpPr>
            <a:spLocks noGrp="1"/>
          </p:cNvSpPr>
          <p:nvPr>
            <p:ph type="body" idx="1"/>
          </p:nvPr>
        </p:nvSpPr>
        <p:spPr>
          <a:xfrm>
            <a:off x="708025" y="3738563"/>
            <a:ext cx="5661025" cy="42116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b="1" smtClean="0">
                <a:ea typeface="Museo For Dell" charset="0"/>
                <a:cs typeface="Arial" charset="0"/>
              </a:rPr>
              <a:t>Configuring an Image to Use a Local Swap Drive with SMU</a:t>
            </a:r>
          </a:p>
          <a:p>
            <a:endParaRPr lang="en-US" altLang="en-US" sz="1000" smtClean="0">
              <a:ea typeface="Museo For Dell" charset="0"/>
              <a:cs typeface="Arial" charset="0"/>
            </a:endParaRPr>
          </a:p>
          <a:p>
            <a:pPr eaLnBrk="1" hangingPunct="1"/>
            <a:r>
              <a:rPr lang="en-US" altLang="en-US" sz="1000" smtClean="0">
                <a:ea typeface="Museo For Dell" charset="0"/>
                <a:cs typeface="Arial" charset="0"/>
              </a:rPr>
              <a:t>SMU can configure a Windows boot image on the SAN to use the server’s local disk as a swap drive (where the </a:t>
            </a:r>
            <a:r>
              <a:rPr lang="en-US" altLang="en-US" sz="1000" smtClean="0">
                <a:solidFill>
                  <a:srgbClr val="0000CC"/>
                </a:solidFill>
                <a:ea typeface="Museo For Dell" charset="0"/>
                <a:cs typeface="Arial" charset="0"/>
              </a:rPr>
              <a:t>PAGEFILE.SYS</a:t>
            </a:r>
            <a:r>
              <a:rPr lang="en-US" altLang="en-US" sz="1000" smtClean="0">
                <a:ea typeface="Museo For Dell" charset="0"/>
                <a:cs typeface="Arial" charset="0"/>
              </a:rPr>
              <a:t> swap file is stored). The choices for setting the swap file size are manual input of minimum and the maximum sizes or let the operating system manage the size of the file by checking the “</a:t>
            </a:r>
            <a:r>
              <a:rPr lang="en-US" altLang="en-US" sz="1000" smtClean="0">
                <a:solidFill>
                  <a:srgbClr val="0000CC"/>
                </a:solidFill>
                <a:ea typeface="Museo For Dell" charset="0"/>
                <a:cs typeface="Arial" charset="0"/>
              </a:rPr>
              <a:t>Use system managed size</a:t>
            </a:r>
            <a:r>
              <a:rPr lang="en-US" altLang="en-US" sz="1000" smtClean="0">
                <a:ea typeface="Museo For Dell" charset="0"/>
                <a:cs typeface="Arial" charset="0"/>
              </a:rPr>
              <a:t>” box. </a:t>
            </a:r>
          </a:p>
          <a:p>
            <a:pPr eaLnBrk="1" hangingPunct="1"/>
            <a:endParaRPr lang="en-US" altLang="en-US" sz="1000" smtClean="0">
              <a:ea typeface="Museo Sans For Dell" charset="0"/>
              <a:cs typeface="Arial" charset="0"/>
            </a:endParaRPr>
          </a:p>
          <a:p>
            <a:pPr>
              <a:buClr>
                <a:srgbClr val="BFBFBF"/>
              </a:buClr>
            </a:pPr>
            <a:r>
              <a:rPr lang="en-US" altLang="en-US" sz="1000" smtClean="0">
                <a:solidFill>
                  <a:srgbClr val="111111"/>
                </a:solidFill>
                <a:cs typeface="Arial" charset="0"/>
              </a:rPr>
              <a:t>From the Main Menu:</a:t>
            </a:r>
          </a:p>
          <a:p>
            <a:pPr>
              <a:buClr>
                <a:srgbClr val="BFBFBF"/>
              </a:buClr>
              <a:buFontTx/>
              <a:buChar char="•"/>
            </a:pPr>
            <a:r>
              <a:rPr lang="en-US" altLang="en-US" sz="1000" smtClean="0">
                <a:solidFill>
                  <a:srgbClr val="111111"/>
                </a:solidFill>
                <a:cs typeface="Arial" charset="0"/>
              </a:rPr>
              <a:t>Select “</a:t>
            </a:r>
            <a:r>
              <a:rPr lang="en-US" altLang="en-US" sz="1000" smtClean="0">
                <a:solidFill>
                  <a:srgbClr val="0000CC"/>
                </a:solidFill>
                <a:cs typeface="Arial" charset="0"/>
              </a:rPr>
              <a:t>Configure Swap Drive</a:t>
            </a:r>
            <a:r>
              <a:rPr lang="en-US" altLang="en-US" sz="1000" smtClean="0">
                <a:solidFill>
                  <a:srgbClr val="111111"/>
                </a:solidFill>
                <a:cs typeface="Arial" charset="0"/>
              </a:rPr>
              <a:t>”</a:t>
            </a:r>
          </a:p>
          <a:p>
            <a:pPr>
              <a:buClr>
                <a:srgbClr val="BFBFBF"/>
              </a:buClr>
              <a:buFontTx/>
              <a:buChar char="•"/>
            </a:pPr>
            <a:r>
              <a:rPr lang="en-US" altLang="en-US" sz="1000" smtClean="0">
                <a:solidFill>
                  <a:srgbClr val="111111"/>
                </a:solidFill>
                <a:cs typeface="Arial" charset="0"/>
              </a:rPr>
              <a:t>Select the Windows boot image you want to configure, the local disk where you want to store the swap file and its size, and the drive letter for the swap disk. </a:t>
            </a:r>
          </a:p>
          <a:p>
            <a:endParaRPr lang="en-US" altLang="en-US" sz="1000" smtClean="0">
              <a:cs typeface="Arial" charset="0"/>
            </a:endParaRPr>
          </a:p>
          <a:p>
            <a:r>
              <a:rPr lang="en-US" altLang="en-US" sz="1000" b="1" smtClean="0">
                <a:solidFill>
                  <a:srgbClr val="000000"/>
                </a:solidFill>
                <a:cs typeface="Arial" charset="0"/>
              </a:rPr>
              <a:t>Tip</a:t>
            </a:r>
            <a:r>
              <a:rPr lang="en-US" altLang="en-US" sz="1000" smtClean="0">
                <a:solidFill>
                  <a:srgbClr val="000000"/>
                </a:solidFill>
                <a:cs typeface="Arial" charset="0"/>
              </a:rPr>
              <a:t>: The application will completely erase the local disk you select to store the swap file, so ensure you have sufficient backups of any data from that disk.</a:t>
            </a:r>
          </a:p>
          <a:p>
            <a:endParaRPr lang="en-US" altLang="en-US" sz="1000" smtClean="0">
              <a:cs typeface="Arial" charset="0"/>
            </a:endParaRPr>
          </a:p>
        </p:txBody>
      </p:sp>
      <p:sp>
        <p:nvSpPr>
          <p:cNvPr id="8909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8909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0B12A5BC-CB84-4D67-9AC8-545458EFDC50}" type="slidenum">
              <a:rPr lang="en-US" altLang="en-US" sz="900"/>
              <a:pPr eaLnBrk="1" hangingPunct="1"/>
              <a:t>316</a:t>
            </a:fld>
            <a:endParaRPr lang="en-US" altLang="en-US" sz="90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520825" y="366713"/>
            <a:ext cx="4035425" cy="3025775"/>
          </a:xfrm>
          <a:ln/>
        </p:spPr>
      </p:sp>
      <p:sp>
        <p:nvSpPr>
          <p:cNvPr id="89091" name="Notes Placeholder 2"/>
          <p:cNvSpPr>
            <a:spLocks noGrp="1"/>
          </p:cNvSpPr>
          <p:nvPr>
            <p:ph type="body" idx="1"/>
          </p:nvPr>
        </p:nvSpPr>
        <p:spPr>
          <a:xfrm>
            <a:off x="708025" y="3738563"/>
            <a:ext cx="5661025" cy="42116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b="1" smtClean="0">
                <a:ea typeface="Museo For Dell" charset="0"/>
                <a:cs typeface="Arial" charset="0"/>
              </a:rPr>
              <a:t>Configuring Additional Swap Drives with SMU</a:t>
            </a:r>
          </a:p>
          <a:p>
            <a:endParaRPr lang="en-US" altLang="en-US" sz="1000" smtClean="0">
              <a:ea typeface="Museo For Dell" charset="0"/>
              <a:cs typeface="Arial" charset="0"/>
            </a:endParaRPr>
          </a:p>
          <a:p>
            <a:r>
              <a:rPr lang="en-US" altLang="en-US" sz="1000" smtClean="0">
                <a:ea typeface="Museo For Dell" charset="0"/>
                <a:cs typeface="Arial" charset="0"/>
              </a:rPr>
              <a:t>To retarget a Windows boot image that uses a local disk to store the swap file to another server, you must configure the local disk in that server with the same disk signature. </a:t>
            </a:r>
          </a:p>
          <a:p>
            <a:r>
              <a:rPr lang="en-US" altLang="en-US" sz="1000" smtClean="0">
                <a:ea typeface="Museo For Dell" charset="0"/>
                <a:cs typeface="Arial" charset="0"/>
              </a:rPr>
              <a:t>You can do that in one of two ways:</a:t>
            </a:r>
          </a:p>
          <a:p>
            <a:pPr eaLnBrk="1" hangingPunct="1">
              <a:buFontTx/>
              <a:buChar char="•"/>
            </a:pPr>
            <a:r>
              <a:rPr lang="en-US" altLang="en-US" sz="1000" smtClean="0">
                <a:ea typeface="Museo Sans For Dell" charset="0"/>
                <a:cs typeface="Arial" charset="0"/>
              </a:rPr>
              <a:t>Replace the local disk in the server with the one from the server to which you want to be able to retarget the Windows image and use SMU to configure it</a:t>
            </a:r>
          </a:p>
          <a:p>
            <a:pPr eaLnBrk="1" hangingPunct="1">
              <a:buFontTx/>
              <a:buChar char="•"/>
            </a:pPr>
            <a:endParaRPr lang="en-US" altLang="en-US" sz="1000" smtClean="0">
              <a:ea typeface="Museo Sans For Dell" charset="0"/>
              <a:cs typeface="Arial" charset="0"/>
            </a:endParaRPr>
          </a:p>
          <a:p>
            <a:pPr eaLnBrk="1" hangingPunct="1">
              <a:buFontTx/>
              <a:buChar char="•"/>
            </a:pPr>
            <a:r>
              <a:rPr lang="en-US" altLang="en-US" sz="1000" smtClean="0">
                <a:ea typeface="Museo Sans For Dell" charset="0"/>
                <a:cs typeface="Arial" charset="0"/>
              </a:rPr>
              <a:t>Use a third party tool (for example, </a:t>
            </a:r>
            <a:r>
              <a:rPr lang="en-US" altLang="en-US" sz="1000" smtClean="0">
                <a:ea typeface="Museo Sans For Dell" charset="0"/>
                <a:cs typeface="Arial" charset="0"/>
                <a:hlinkClick r:id="rId3"/>
              </a:rPr>
              <a:t>http://mbrwizard.com/</a:t>
            </a:r>
            <a:r>
              <a:rPr lang="en-US" altLang="en-US" sz="1000" smtClean="0">
                <a:ea typeface="Museo Sans For Dell" charset="0"/>
                <a:cs typeface="Arial" charset="0"/>
              </a:rPr>
              <a:t>) to configure the disk in the other server with the disk signature used by SMU for swap drives (55555555)</a:t>
            </a:r>
          </a:p>
          <a:p>
            <a:endParaRPr lang="en-US" altLang="en-US" sz="1000" smtClean="0">
              <a:cs typeface="Arial" charset="0"/>
            </a:endParaRPr>
          </a:p>
        </p:txBody>
      </p:sp>
      <p:sp>
        <p:nvSpPr>
          <p:cNvPr id="9011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9011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440B24D6-7877-4223-B351-5FC6BD175D9B}" type="slidenum">
              <a:rPr lang="en-US" altLang="en-US" sz="900"/>
              <a:pPr eaLnBrk="1" hangingPunct="1"/>
              <a:t>317</a:t>
            </a:fld>
            <a:endParaRPr lang="en-US" altLang="en-US" sz="90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1509713" y="366713"/>
            <a:ext cx="4057650" cy="3044825"/>
          </a:xfrm>
          <a:ln/>
        </p:spPr>
      </p:sp>
      <p:sp>
        <p:nvSpPr>
          <p:cNvPr id="90115" name="Notes Placeholder 2"/>
          <p:cNvSpPr>
            <a:spLocks noGrp="1"/>
          </p:cNvSpPr>
          <p:nvPr>
            <p:ph type="body" idx="1"/>
          </p:nvPr>
        </p:nvSpPr>
        <p:spPr>
          <a:xfrm>
            <a:off x="708025" y="3738563"/>
            <a:ext cx="5661025" cy="42116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b="1" smtClean="0">
                <a:ea typeface="Museo For Dell" charset="0"/>
                <a:cs typeface="Arial" charset="0"/>
              </a:rPr>
              <a:t>Assigning a Drive Letter with SMU</a:t>
            </a:r>
          </a:p>
          <a:p>
            <a:endParaRPr lang="en-US" altLang="en-US" sz="1000" smtClean="0">
              <a:ea typeface="Museo For Dell" charset="0"/>
              <a:cs typeface="Arial" charset="0"/>
            </a:endParaRPr>
          </a:p>
          <a:p>
            <a:r>
              <a:rPr lang="en-US" altLang="en-US" sz="1000" smtClean="0">
                <a:ea typeface="Museo Sans For Dell" charset="0"/>
                <a:cs typeface="Arial" charset="0"/>
              </a:rPr>
              <a:t>SMU can be used to assign a driver letter to a volume that is part of an offline Windows image.</a:t>
            </a:r>
          </a:p>
          <a:p>
            <a:endParaRPr lang="en-US" altLang="en-US" sz="1000" smtClean="0">
              <a:cs typeface="Arial" charset="0"/>
            </a:endParaRPr>
          </a:p>
          <a:p>
            <a:pPr>
              <a:buClr>
                <a:srgbClr val="BFBFBF"/>
              </a:buClr>
            </a:pPr>
            <a:r>
              <a:rPr lang="en-US" altLang="en-US" sz="1000" smtClean="0">
                <a:solidFill>
                  <a:srgbClr val="111111"/>
                </a:solidFill>
                <a:cs typeface="Arial" charset="0"/>
              </a:rPr>
              <a:t>From the Main Menu:</a:t>
            </a:r>
          </a:p>
          <a:p>
            <a:pPr>
              <a:buClr>
                <a:srgbClr val="BFBFBF"/>
              </a:buClr>
              <a:buFontTx/>
              <a:buChar char="•"/>
            </a:pPr>
            <a:r>
              <a:rPr lang="en-US" altLang="en-US" sz="1000" smtClean="0">
                <a:solidFill>
                  <a:srgbClr val="111111"/>
                </a:solidFill>
                <a:cs typeface="Arial" charset="0"/>
              </a:rPr>
              <a:t>Select “</a:t>
            </a:r>
            <a:r>
              <a:rPr lang="en-US" altLang="en-US" sz="1000" smtClean="0">
                <a:solidFill>
                  <a:srgbClr val="0000CC"/>
                </a:solidFill>
                <a:cs typeface="Arial" charset="0"/>
              </a:rPr>
              <a:t>Configure Swap Drive</a:t>
            </a:r>
            <a:r>
              <a:rPr lang="en-US" altLang="en-US" sz="1000" smtClean="0">
                <a:solidFill>
                  <a:srgbClr val="111111"/>
                </a:solidFill>
                <a:cs typeface="Arial" charset="0"/>
              </a:rPr>
              <a:t>”</a:t>
            </a:r>
          </a:p>
          <a:p>
            <a:pPr>
              <a:buClr>
                <a:srgbClr val="BFBFBF"/>
              </a:buClr>
              <a:buFontTx/>
              <a:buChar char="•"/>
            </a:pPr>
            <a:r>
              <a:rPr lang="en-US" altLang="en-US" sz="1000" smtClean="0">
                <a:solidFill>
                  <a:srgbClr val="111111"/>
                </a:solidFill>
                <a:cs typeface="Arial" charset="0"/>
              </a:rPr>
              <a:t>Select the Volume that you want to assign a drive letter to.</a:t>
            </a:r>
          </a:p>
          <a:p>
            <a:pPr>
              <a:buClr>
                <a:srgbClr val="BFBFBF"/>
              </a:buClr>
              <a:buFontTx/>
              <a:buChar char="•"/>
            </a:pPr>
            <a:r>
              <a:rPr lang="en-US" altLang="en-US" sz="1000" smtClean="0">
                <a:solidFill>
                  <a:srgbClr val="111111"/>
                </a:solidFill>
                <a:cs typeface="Arial" charset="0"/>
              </a:rPr>
              <a:t>Select the drive letter</a:t>
            </a:r>
          </a:p>
          <a:p>
            <a:pPr>
              <a:buClr>
                <a:srgbClr val="BFBFBF"/>
              </a:buClr>
              <a:buFontTx/>
              <a:buChar char="•"/>
            </a:pPr>
            <a:r>
              <a:rPr lang="en-US" altLang="en-US" sz="1000" smtClean="0">
                <a:solidFill>
                  <a:srgbClr val="111111"/>
                </a:solidFill>
                <a:cs typeface="Arial" charset="0"/>
              </a:rPr>
              <a:t>Then, click Next</a:t>
            </a:r>
          </a:p>
          <a:p>
            <a:endParaRPr lang="en-US" altLang="en-US" sz="1000" smtClean="0">
              <a:cs typeface="Arial" charset="0"/>
            </a:endParaRPr>
          </a:p>
        </p:txBody>
      </p:sp>
      <p:sp>
        <p:nvSpPr>
          <p:cNvPr id="911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911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35D42D53-F770-473D-9299-F5914A15B92E}" type="slidenum">
              <a:rPr lang="en-US" altLang="en-US" sz="900"/>
              <a:pPr eaLnBrk="1" hangingPunct="1"/>
              <a:t>318</a:t>
            </a:fld>
            <a:endParaRPr lang="en-US" altLang="en-US" sz="9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363" eaLnBrk="1" hangingPunct="1">
              <a:spcBef>
                <a:spcPct val="20000"/>
              </a:spcBef>
              <a:spcAft>
                <a:spcPct val="50000"/>
              </a:spcAft>
              <a:defRPr/>
            </a:pPr>
            <a:r>
              <a:rPr lang="en-US" sz="800" dirty="0">
                <a:solidFill>
                  <a:srgbClr val="292929"/>
                </a:solidFill>
                <a:latin typeface="+mn-lt"/>
              </a:rPr>
              <a:t>This is a high level overview on the steps taken to identify the server image in a dynamic environment.</a:t>
            </a:r>
          </a:p>
          <a:p>
            <a:pPr defTabSz="939363" eaLnBrk="1" hangingPunct="1">
              <a:spcBef>
                <a:spcPct val="20000"/>
              </a:spcBef>
              <a:spcAft>
                <a:spcPct val="50000"/>
              </a:spcAft>
              <a:defRPr/>
            </a:pPr>
            <a:r>
              <a:rPr lang="en-US" sz="800" dirty="0">
                <a:latin typeface="+mn-lt"/>
              </a:rPr>
              <a:t>In a Dell AIM environment, as servers identity is determined dynamically depending on the server image  (Persona) that is booted on it. When a server image is assigned to a server, the Dell AIM controller assigns Virtual WWNs to the server’s HBAs if there is need to have FC SAN access. This virtual WWN is non-persistent, meaning that if the server image gets disassociated from the server, the server loses this identity. The Virtual WWN will enable the server to log into the SAN and get access to the appropriate boot LUN. After the  server boots up, virtual network interfaces are configured with associated Virtual MACs and IP addresses. . Also, if needed, the network switch ports that are connected to the server are automatically configured for their VLAN membership.</a:t>
            </a:r>
            <a:endParaRPr lang="en-US" sz="800" dirty="0">
              <a:solidFill>
                <a:srgbClr val="292929"/>
              </a:solidFill>
              <a:latin typeface="+mn-lt"/>
            </a:endParaRPr>
          </a:p>
          <a:p>
            <a:pPr marL="234841" indent="-234841" defTabSz="939363" eaLnBrk="1" hangingPunct="1">
              <a:spcBef>
                <a:spcPct val="20000"/>
              </a:spcBef>
              <a:spcAft>
                <a:spcPct val="50000"/>
              </a:spcAft>
              <a:buFont typeface="+mj-lt"/>
              <a:buAutoNum type="arabicPeriod"/>
              <a:defRPr/>
            </a:pPr>
            <a:r>
              <a:rPr lang="en-US" sz="800" dirty="0">
                <a:solidFill>
                  <a:srgbClr val="292929"/>
                </a:solidFill>
                <a:latin typeface="+mn-lt"/>
              </a:rPr>
              <a:t>A logical server identity (virtual MAC, virtual WWN, IP) is assigned to a server image, instead of a server,</a:t>
            </a:r>
            <a:r>
              <a:rPr lang="en-US" sz="800" dirty="0">
                <a:latin typeface="+mn-lt"/>
              </a:rPr>
              <a:t> and </a:t>
            </a:r>
            <a:r>
              <a:rPr lang="en-US" sz="800" dirty="0">
                <a:solidFill>
                  <a:srgbClr val="292929"/>
                </a:solidFill>
                <a:latin typeface="+mn-lt"/>
              </a:rPr>
              <a:t>all required network connectivity is </a:t>
            </a:r>
            <a:r>
              <a:rPr lang="en-US" sz="800" dirty="0">
                <a:latin typeface="+mn-lt"/>
              </a:rPr>
              <a:t>c</a:t>
            </a:r>
            <a:r>
              <a:rPr lang="en-US" sz="800" dirty="0">
                <a:solidFill>
                  <a:srgbClr val="292929"/>
                </a:solidFill>
                <a:latin typeface="+mn-lt"/>
              </a:rPr>
              <a:t>onfigured.</a:t>
            </a:r>
            <a:br>
              <a:rPr lang="en-US" sz="800" dirty="0">
                <a:solidFill>
                  <a:srgbClr val="292929"/>
                </a:solidFill>
                <a:latin typeface="+mn-lt"/>
              </a:rPr>
            </a:br>
            <a:r>
              <a:rPr lang="en-US" sz="800" dirty="0">
                <a:solidFill>
                  <a:srgbClr val="292929"/>
                </a:solidFill>
                <a:latin typeface="+mn-lt"/>
              </a:rPr>
              <a:t>Each physical and virtual machine are assigned an IP address during the PXE request and discovery, this I is used during this phase only. Once identified this IP is discarded unlike the IP assigned to the Persona which exists until the Persona is destroyed. </a:t>
            </a:r>
            <a:br>
              <a:rPr lang="en-US" sz="800" dirty="0">
                <a:solidFill>
                  <a:srgbClr val="292929"/>
                </a:solidFill>
                <a:latin typeface="+mn-lt"/>
              </a:rPr>
            </a:br>
            <a:endParaRPr lang="en-US" sz="800" dirty="0">
              <a:solidFill>
                <a:srgbClr val="292929"/>
              </a:solidFill>
              <a:latin typeface="+mn-lt"/>
            </a:endParaRPr>
          </a:p>
          <a:p>
            <a:pPr marL="234841" indent="-234841" defTabSz="939363" eaLnBrk="1" hangingPunct="1">
              <a:spcBef>
                <a:spcPct val="20000"/>
              </a:spcBef>
              <a:spcAft>
                <a:spcPct val="50000"/>
              </a:spcAft>
              <a:buFont typeface="+mj-lt"/>
              <a:buAutoNum type="arabicPeriod"/>
              <a:defRPr/>
            </a:pPr>
            <a:r>
              <a:rPr lang="en-US" sz="800" dirty="0">
                <a:solidFill>
                  <a:srgbClr val="292929"/>
                </a:solidFill>
                <a:latin typeface="+mn-lt"/>
              </a:rPr>
              <a:t>Before booting the image, Dell AIM assigns the virtual WWN to selected server</a:t>
            </a:r>
          </a:p>
          <a:p>
            <a:pPr marL="234841" indent="-234841" defTabSz="939363" eaLnBrk="1" hangingPunct="1">
              <a:spcAft>
                <a:spcPct val="50000"/>
              </a:spcAft>
              <a:buFont typeface="+mj-lt"/>
              <a:buAutoNum type="arabicPeriod"/>
              <a:defRPr/>
            </a:pPr>
            <a:endParaRPr lang="en-US" sz="800" dirty="0">
              <a:latin typeface="+mn-lt"/>
            </a:endParaRPr>
          </a:p>
          <a:p>
            <a:pPr marL="234841" indent="-234841" defTabSz="939363" eaLnBrk="1" hangingPunct="1">
              <a:spcAft>
                <a:spcPct val="50000"/>
              </a:spcAft>
              <a:buFont typeface="+mj-lt"/>
              <a:buAutoNum type="arabicPeriod"/>
              <a:defRPr/>
            </a:pPr>
            <a:r>
              <a:rPr lang="en-US" sz="800" dirty="0">
                <a:latin typeface="+mn-lt"/>
              </a:rPr>
              <a:t>Server uses the assigned virtual WWN to boot the server image </a:t>
            </a:r>
          </a:p>
          <a:p>
            <a:pPr marL="234841" indent="-234841" defTabSz="939363" eaLnBrk="1" hangingPunct="1">
              <a:spcAft>
                <a:spcPct val="50000"/>
              </a:spcAft>
              <a:buFont typeface="+mj-lt"/>
              <a:buAutoNum type="arabicPeriod"/>
              <a:defRPr/>
            </a:pPr>
            <a:endParaRPr lang="en-US" sz="800" dirty="0">
              <a:latin typeface="+mn-lt"/>
            </a:endParaRPr>
          </a:p>
          <a:p>
            <a:pPr marL="234841" indent="-234841" defTabSz="939363" eaLnBrk="1" hangingPunct="1">
              <a:spcAft>
                <a:spcPct val="50000"/>
              </a:spcAft>
              <a:buFont typeface="+mj-lt"/>
              <a:buAutoNum type="arabicPeriod"/>
              <a:defRPr/>
            </a:pPr>
            <a:r>
              <a:rPr lang="en-US" sz="800" dirty="0">
                <a:latin typeface="+mn-lt"/>
              </a:rPr>
              <a:t>Dell AIM automatically configures the required VLANs on the switch port the server connects to</a:t>
            </a:r>
          </a:p>
          <a:p>
            <a:pPr marL="234841" indent="-234841" defTabSz="939363" eaLnBrk="1" hangingPunct="1">
              <a:spcAft>
                <a:spcPct val="50000"/>
              </a:spcAft>
              <a:buFont typeface="+mj-lt"/>
              <a:buAutoNum type="arabicPeriod"/>
              <a:defRPr/>
            </a:pPr>
            <a:endParaRPr lang="en-US" sz="800" dirty="0">
              <a:latin typeface="+mn-lt"/>
            </a:endParaRPr>
          </a:p>
          <a:p>
            <a:pPr marL="234841" indent="-234841" defTabSz="939363" eaLnBrk="1" hangingPunct="1">
              <a:spcAft>
                <a:spcPct val="50000"/>
              </a:spcAft>
              <a:buFont typeface="+mj-lt"/>
              <a:buAutoNum type="arabicPeriod"/>
              <a:defRPr/>
            </a:pPr>
            <a:r>
              <a:rPr lang="en-US" sz="800" dirty="0">
                <a:latin typeface="+mn-lt"/>
              </a:rPr>
              <a:t>Dell AIM dynamically creates virtual network interfaces in the server image with assigned virtual MACs and IP addresses</a:t>
            </a:r>
          </a:p>
        </p:txBody>
      </p:sp>
      <p:sp>
        <p:nvSpPr>
          <p:cNvPr id="3379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3233" indent="-293551" eaLnBrk="0" hangingPunct="0">
              <a:defRPr>
                <a:solidFill>
                  <a:schemeClr val="tx1"/>
                </a:solidFill>
                <a:latin typeface="Arial" pitchFamily="34" charset="0"/>
                <a:ea typeface="ＭＳ Ｐゴシック" pitchFamily="34" charset="-128"/>
              </a:defRPr>
            </a:lvl2pPr>
            <a:lvl3pPr marL="1174204" indent="-234841" eaLnBrk="0" hangingPunct="0">
              <a:defRPr>
                <a:solidFill>
                  <a:schemeClr val="tx1"/>
                </a:solidFill>
                <a:latin typeface="Arial" pitchFamily="34" charset="0"/>
                <a:ea typeface="ＭＳ Ｐゴシック" pitchFamily="34" charset="-128"/>
              </a:defRPr>
            </a:lvl3pPr>
            <a:lvl4pPr marL="1643885" indent="-234841" eaLnBrk="0" hangingPunct="0">
              <a:defRPr>
                <a:solidFill>
                  <a:schemeClr val="tx1"/>
                </a:solidFill>
                <a:latin typeface="Arial" pitchFamily="34" charset="0"/>
                <a:ea typeface="ＭＳ Ｐゴシック" pitchFamily="34" charset="-128"/>
              </a:defRPr>
            </a:lvl4pPr>
            <a:lvl5pPr marL="2113567" indent="-234841" eaLnBrk="0" hangingPunct="0">
              <a:defRPr>
                <a:solidFill>
                  <a:schemeClr val="tx1"/>
                </a:solidFill>
                <a:latin typeface="Arial" pitchFamily="34" charset="0"/>
                <a:ea typeface="ＭＳ Ｐゴシック" pitchFamily="34" charset="-128"/>
              </a:defRPr>
            </a:lvl5pPr>
            <a:lvl6pPr marL="2583249"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052930"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522612"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8pPr>
            <a:lvl9pPr marL="3992293"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mtClean="0">
                <a:solidFill>
                  <a:srgbClr val="000000"/>
                </a:solidFill>
                <a:latin typeface="Trebuchet MS" pitchFamily="34" charset="0"/>
              </a:rPr>
              <a:t>Dell AIM Technical Overview</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1520825" y="366713"/>
            <a:ext cx="4035425" cy="3025775"/>
          </a:xfrm>
          <a:ln/>
        </p:spPr>
      </p:sp>
      <p:sp>
        <p:nvSpPr>
          <p:cNvPr id="91139" name="Notes Placeholder 2"/>
          <p:cNvSpPr>
            <a:spLocks noGrp="1"/>
          </p:cNvSpPr>
          <p:nvPr>
            <p:ph type="body" idx="1"/>
          </p:nvPr>
        </p:nvSpPr>
        <p:spPr>
          <a:xfrm>
            <a:off x="708025" y="3738563"/>
            <a:ext cx="5661025" cy="5080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b="1" smtClean="0">
                <a:ea typeface="Museo For Dell" charset="0"/>
                <a:cs typeface="Arial" charset="0"/>
              </a:rPr>
              <a:t>Setting SMU Preferences</a:t>
            </a:r>
          </a:p>
          <a:p>
            <a:endParaRPr lang="en-US" altLang="en-US" sz="1000" smtClean="0">
              <a:ea typeface="Museo For Dell" charset="0"/>
              <a:cs typeface="Arial" charset="0"/>
            </a:endParaRPr>
          </a:p>
          <a:p>
            <a:r>
              <a:rPr lang="en-US" altLang="en-US" sz="1000" smtClean="0">
                <a:ea typeface="Museo For Dell" charset="0"/>
                <a:cs typeface="Arial" charset="0"/>
              </a:rPr>
              <a:t>There are a number of preferences you can change in SMU to customize how it creates partitions and copies Windows boot images.</a:t>
            </a:r>
          </a:p>
          <a:p>
            <a:r>
              <a:rPr lang="en-US" altLang="en-US" sz="1000" smtClean="0">
                <a:ea typeface="Museo For Dell" charset="0"/>
                <a:cs typeface="Arial" charset="0"/>
              </a:rPr>
              <a:t> </a:t>
            </a:r>
          </a:p>
          <a:p>
            <a:r>
              <a:rPr lang="en-US" altLang="en-US" sz="1000" smtClean="0">
                <a:ea typeface="Museo For Dell" charset="0"/>
                <a:cs typeface="Arial" charset="0"/>
              </a:rPr>
              <a:t>From the SMU Main Menu:</a:t>
            </a:r>
          </a:p>
          <a:p>
            <a:pPr marL="628650" lvl="1" indent="-171450">
              <a:buFontTx/>
              <a:buChar char="•"/>
            </a:pPr>
            <a:r>
              <a:rPr lang="en-US" altLang="en-US" sz="1000" smtClean="0">
                <a:ea typeface="Museo For Dell" charset="0"/>
                <a:cs typeface="Arial" charset="0"/>
              </a:rPr>
              <a:t>Select “Edit Preferences”. </a:t>
            </a:r>
          </a:p>
          <a:p>
            <a:pPr marL="628650" lvl="1" indent="-171450">
              <a:buFontTx/>
              <a:buChar char="•"/>
            </a:pPr>
            <a:r>
              <a:rPr lang="en-US" altLang="en-US" sz="1000" smtClean="0">
                <a:ea typeface="Museo For Dell" charset="0"/>
                <a:cs typeface="Arial" charset="0"/>
              </a:rPr>
              <a:t>If desired, change one or more preferences</a:t>
            </a:r>
          </a:p>
          <a:p>
            <a:pPr marL="628650" lvl="1" indent="-171450">
              <a:buFontTx/>
              <a:buChar char="•"/>
            </a:pPr>
            <a:r>
              <a:rPr lang="en-US" altLang="en-US" sz="1000" smtClean="0">
                <a:ea typeface="Museo For Dell" charset="0"/>
                <a:cs typeface="Arial" charset="0"/>
              </a:rPr>
              <a:t>Then, click Next. </a:t>
            </a:r>
          </a:p>
          <a:p>
            <a:endParaRPr lang="en-US" altLang="en-US" sz="1000" smtClean="0">
              <a:ea typeface="Museo For Dell" charset="0"/>
              <a:cs typeface="Arial" charset="0"/>
            </a:endParaRPr>
          </a:p>
          <a:p>
            <a:r>
              <a:rPr lang="en-US" altLang="en-US" sz="1000" smtClean="0">
                <a:ea typeface="Museo For Dell" charset="0"/>
                <a:cs typeface="Arial" charset="0"/>
              </a:rPr>
              <a:t>Set NTFS allocation unit value (KB)—In most cases, the default allocation unit value of 4KB is sufficient. However, you can set a custom allocation unit value if necessary (larger allocation unit values may improve performance but lead to less efficient disk space usage). </a:t>
            </a:r>
          </a:p>
          <a:p>
            <a:endParaRPr lang="en-US" altLang="en-US" sz="1000" smtClean="0">
              <a:ea typeface="Museo For Dell" charset="0"/>
              <a:cs typeface="Arial" charset="0"/>
            </a:endParaRPr>
          </a:p>
          <a:p>
            <a:r>
              <a:rPr lang="en-US" altLang="en-US" sz="1000" smtClean="0">
                <a:ea typeface="Museo For Dell" charset="0"/>
                <a:cs typeface="Arial" charset="0"/>
              </a:rPr>
              <a:t>Set partition alignment value (KB)—In most cases, the default partition alignment value of 1024KB is sufficient. However, if your storage device requires a partition alignment value other than 1024KB, you must specify it here before you copy a Windows boot image to a LUN or create partitions on it. </a:t>
            </a:r>
          </a:p>
          <a:p>
            <a:endParaRPr lang="en-US" altLang="en-US" sz="1000" smtClean="0">
              <a:ea typeface="Museo For Dell" charset="0"/>
              <a:cs typeface="Arial" charset="0"/>
            </a:endParaRPr>
          </a:p>
          <a:p>
            <a:r>
              <a:rPr lang="en-US" altLang="en-US" sz="1000" smtClean="0">
                <a:ea typeface="Museo For Dell" charset="0"/>
                <a:cs typeface="Arial" charset="0"/>
              </a:rPr>
              <a:t>Set Windows system directory name—When copying the Windows image to a LUN, the application uses the default WINDOWS directory location on the source volume. If you have changed the name of your WINDOWS directory when you installed the OS, you must specify the correct directory name before you copy the image. </a:t>
            </a:r>
          </a:p>
          <a:p>
            <a:r>
              <a:rPr lang="en-US" altLang="en-US" sz="1000" smtClean="0">
                <a:ea typeface="Museo For Dell" charset="0"/>
                <a:cs typeface="Arial" charset="0"/>
              </a:rPr>
              <a:t> </a:t>
            </a:r>
          </a:p>
          <a:p>
            <a:r>
              <a:rPr lang="en-US" altLang="en-US" sz="1000" b="1" smtClean="0">
                <a:ea typeface="Museo For Dell" charset="0"/>
                <a:cs typeface="Arial" charset="0"/>
              </a:rPr>
              <a:t>Note</a:t>
            </a:r>
            <a:r>
              <a:rPr lang="en-US" altLang="en-US" sz="1000" smtClean="0">
                <a:ea typeface="Museo For Dell" charset="0"/>
                <a:cs typeface="Arial" charset="0"/>
              </a:rPr>
              <a:t>:  You can set the fields to their default values by pressing the Set Defaults button and then clicking Next to apply the changes.</a:t>
            </a:r>
          </a:p>
        </p:txBody>
      </p:sp>
      <p:sp>
        <p:nvSpPr>
          <p:cNvPr id="921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01ACD99E-D0F5-4927-B404-20E7CF6449DC}" type="slidenum">
              <a:rPr lang="en-US" altLang="en-US" sz="900"/>
              <a:pPr eaLnBrk="1" hangingPunct="1"/>
              <a:t>319</a:t>
            </a:fld>
            <a:endParaRPr lang="en-US" altLang="en-US" sz="90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1520825" y="366713"/>
            <a:ext cx="4035425" cy="3025775"/>
          </a:xfrm>
          <a:ln/>
        </p:spPr>
      </p:sp>
      <p:sp>
        <p:nvSpPr>
          <p:cNvPr id="92163" name="Notes Placeholder 2"/>
          <p:cNvSpPr>
            <a:spLocks noGrp="1"/>
          </p:cNvSpPr>
          <p:nvPr>
            <p:ph type="body" idx="1"/>
          </p:nvPr>
        </p:nvSpPr>
        <p:spPr>
          <a:xfrm>
            <a:off x="708025" y="3738563"/>
            <a:ext cx="5661025" cy="42116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b="1" smtClean="0"/>
              <a:t>Viewing and Saving SMU Logs</a:t>
            </a:r>
          </a:p>
          <a:p>
            <a:endParaRPr lang="en-US" altLang="en-US" sz="1000" smtClean="0"/>
          </a:p>
          <a:p>
            <a:r>
              <a:rPr lang="en-US" altLang="en-US" sz="1000" smtClean="0"/>
              <a:t>SMU writes informative and diagnostic information about operations it performs in your environment to a log file stored in the main memory of the server where SMU is booted. You can save the log file to the server’s local disk or removable media as described in this section.</a:t>
            </a:r>
          </a:p>
          <a:p>
            <a:endParaRPr lang="en-US" altLang="en-US" sz="1000" smtClean="0"/>
          </a:p>
          <a:p>
            <a:r>
              <a:rPr lang="en-US" altLang="en-US" sz="1000" smtClean="0"/>
              <a:t>At any time while using SMU, click the Show Log button in the bottom left corner of the screen to view the log file.</a:t>
            </a:r>
          </a:p>
          <a:p>
            <a:r>
              <a:rPr lang="en-US" altLang="en-US" sz="1000" smtClean="0"/>
              <a:t>From the Show Log menu, click the Save Log button in the bottom left corner.</a:t>
            </a:r>
          </a:p>
          <a:p>
            <a:endParaRPr lang="en-US" altLang="en-US" sz="1000" smtClean="0"/>
          </a:p>
          <a:p>
            <a:endParaRPr lang="en-US" altLang="en-US" sz="1000" smtClean="0"/>
          </a:p>
        </p:txBody>
      </p:sp>
      <p:sp>
        <p:nvSpPr>
          <p:cNvPr id="9318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9318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0CA56BE8-9A07-414E-9443-2BCF2CE0B2B9}" type="slidenum">
              <a:rPr lang="en-US" altLang="en-US" sz="900"/>
              <a:pPr eaLnBrk="1" hangingPunct="1"/>
              <a:t>320</a:t>
            </a:fld>
            <a:endParaRPr lang="en-US" altLang="en-US" sz="90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1514475" y="366713"/>
            <a:ext cx="4048125" cy="3035300"/>
          </a:xfrm>
          <a:ln/>
        </p:spPr>
      </p:sp>
      <p:sp>
        <p:nvSpPr>
          <p:cNvPr id="94211" name="Notes Placeholder 2"/>
          <p:cNvSpPr>
            <a:spLocks noGrp="1"/>
          </p:cNvSpPr>
          <p:nvPr>
            <p:ph type="body" idx="1"/>
          </p:nvPr>
        </p:nvSpPr>
        <p:spPr>
          <a:xfrm>
            <a:off x="708025" y="3738563"/>
            <a:ext cx="5661025" cy="4211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b="1" smtClean="0">
                <a:ea typeface="Museo For Dell" charset="0"/>
                <a:cs typeface="Arial" charset="0"/>
              </a:rPr>
              <a:t>Adding Drivers to the SMU</a:t>
            </a:r>
            <a:r>
              <a:rPr lang="en-US" altLang="en-US" sz="1000" b="1" i="1" smtClean="0">
                <a:ea typeface="Museo For Dell" charset="0"/>
                <a:cs typeface="Arial" charset="0"/>
              </a:rPr>
              <a:t> </a:t>
            </a:r>
            <a:r>
              <a:rPr lang="en-US" altLang="en-US" sz="1000" b="1" smtClean="0">
                <a:ea typeface="Museo For Dell" charset="0"/>
                <a:cs typeface="Arial" charset="0"/>
              </a:rPr>
              <a:t>Disk Image</a:t>
            </a:r>
          </a:p>
          <a:p>
            <a:endParaRPr lang="en-US" altLang="en-US" sz="1000" b="1" smtClean="0">
              <a:ea typeface="Museo For Dell" charset="0"/>
              <a:cs typeface="Arial" charset="0"/>
            </a:endParaRPr>
          </a:p>
          <a:p>
            <a:r>
              <a:rPr lang="en-US" altLang="en-US" sz="1000" smtClean="0">
                <a:ea typeface="Museo For Dell" charset="0"/>
                <a:cs typeface="Arial" charset="0"/>
              </a:rPr>
              <a:t>You can add device drivers to the Server Migration Utility disk image so you can boot it and use it on servers that require drivers not included in the disk image. </a:t>
            </a:r>
            <a:r>
              <a:rPr lang="en-US" altLang="en-US" sz="1000" smtClean="0">
                <a:ea typeface="Museo Sans For Dell" charset="0"/>
                <a:cs typeface="Arial" charset="0"/>
              </a:rPr>
              <a:t>A good example is a hard disk Controller driver</a:t>
            </a:r>
          </a:p>
          <a:p>
            <a:endParaRPr lang="en-US" altLang="en-US" sz="1000" smtClean="0"/>
          </a:p>
          <a:p>
            <a:r>
              <a:rPr lang="en-US" altLang="en-US" sz="1000" smtClean="0"/>
              <a:t>For instructions on how to download and install the Windows AIK, see http://www.microsoft.com/downloads/details.aspx?FamilyID=C7D4BC6D-15F3-4284-9123-679830D629F2.</a:t>
            </a:r>
          </a:p>
          <a:p>
            <a:pPr eaLnBrk="1" hangingPunct="1"/>
            <a:endParaRPr lang="en-US" altLang="en-US" sz="1000" smtClean="0">
              <a:ea typeface="Museo Sans For Dell" charset="0"/>
              <a:cs typeface="Museo Sans For Dell" charset="0"/>
            </a:endParaRPr>
          </a:p>
          <a:p>
            <a:pPr eaLnBrk="1" hangingPunct="1">
              <a:buFontTx/>
              <a:buChar char="•"/>
            </a:pPr>
            <a:r>
              <a:rPr lang="en-US" altLang="en-US" sz="1000" smtClean="0">
                <a:ea typeface="Museo Sans For Dell" charset="0"/>
                <a:cs typeface="Museo Sans For Dell" charset="0"/>
              </a:rPr>
              <a:t>This requires a computer equipped with the Windows Automatic Installation Kit (AIK) and an ISO image editing software like </a:t>
            </a:r>
            <a:r>
              <a:rPr lang="en-US" altLang="en-US" sz="1000" smtClean="0">
                <a:ea typeface="Museo Sans For Dell" charset="0"/>
                <a:cs typeface="Museo Sans For Dell" charset="0"/>
                <a:hlinkClick r:id="rId3"/>
              </a:rPr>
              <a:t>PowerISO</a:t>
            </a:r>
            <a:r>
              <a:rPr lang="en-US" altLang="en-US" sz="1000" smtClean="0">
                <a:ea typeface="Museo Sans For Dell" charset="0"/>
                <a:cs typeface="Museo Sans For Dell" charset="0"/>
              </a:rPr>
              <a:t/>
            </a:r>
            <a:br>
              <a:rPr lang="en-US" altLang="en-US" sz="1000" smtClean="0">
                <a:ea typeface="Museo Sans For Dell" charset="0"/>
                <a:cs typeface="Museo Sans For Dell" charset="0"/>
              </a:rPr>
            </a:br>
            <a:r>
              <a:rPr lang="en-US" altLang="en-US" sz="1000" smtClean="0">
                <a:ea typeface="Museo Sans For Dell" charset="0"/>
                <a:cs typeface="Museo Sans For Dell" charset="0"/>
              </a:rPr>
              <a:t/>
            </a:r>
            <a:br>
              <a:rPr lang="en-US" altLang="en-US" sz="1000" smtClean="0">
                <a:ea typeface="Museo Sans For Dell" charset="0"/>
                <a:cs typeface="Museo Sans For Dell" charset="0"/>
              </a:rPr>
            </a:br>
            <a:r>
              <a:rPr lang="en-US" altLang="en-US" sz="1000" smtClean="0">
                <a:ea typeface="Museo Sans For Dell" charset="0"/>
                <a:cs typeface="Museo Sans For Dell" charset="0"/>
              </a:rPr>
              <a:t>Refer to the </a:t>
            </a:r>
            <a:r>
              <a:rPr lang="en-US" altLang="en-US" sz="1000" smtClean="0">
                <a:solidFill>
                  <a:srgbClr val="0000CC"/>
                </a:solidFill>
                <a:cs typeface="Arial" charset="0"/>
              </a:rPr>
              <a:t>Server Migration Utility, Windows Edition User’s Guide </a:t>
            </a:r>
            <a:r>
              <a:rPr lang="en-US" altLang="en-US" sz="1000" smtClean="0">
                <a:cs typeface="Arial" charset="0"/>
              </a:rPr>
              <a:t>to review the steps and commands needed to perform this task. </a:t>
            </a:r>
            <a:endParaRPr lang="en-US" altLang="en-US" sz="1000" b="1" smtClean="0">
              <a:ea typeface="Museo Sans For Dell" charset="0"/>
              <a:cs typeface="Museo Sans For Dell" charset="0"/>
            </a:endParaRPr>
          </a:p>
          <a:p>
            <a:pPr eaLnBrk="1" hangingPunct="1"/>
            <a:endParaRPr lang="en-US" altLang="en-US" sz="1000" b="1" smtClean="0">
              <a:ea typeface="Museo Sans For Dell" charset="0"/>
              <a:cs typeface="Museo Sans For Dell" charset="0"/>
            </a:endParaRPr>
          </a:p>
          <a:p>
            <a:pPr eaLnBrk="1" hangingPunct="1"/>
            <a:r>
              <a:rPr lang="en-US" altLang="en-US" sz="1000" b="1" smtClean="0">
                <a:ea typeface="Museo Sans For Dell" charset="0"/>
                <a:cs typeface="Museo Sans For Dell" charset="0"/>
              </a:rPr>
              <a:t>Note</a:t>
            </a:r>
            <a:r>
              <a:rPr lang="en-US" altLang="en-US" sz="1000" smtClean="0">
                <a:ea typeface="Museo Sans For Dell" charset="0"/>
                <a:cs typeface="Museo Sans For Dell" charset="0"/>
              </a:rPr>
              <a:t>: Emulex, QLogic, VMware and Hyper-V drivers SMU installs on the Windows boot image and cannot be changed</a:t>
            </a:r>
          </a:p>
          <a:p>
            <a:endParaRPr lang="en-US" altLang="en-US" sz="1000" smtClean="0">
              <a:cs typeface="Arial" charset="0"/>
            </a:endParaRPr>
          </a:p>
        </p:txBody>
      </p:sp>
      <p:sp>
        <p:nvSpPr>
          <p:cNvPr id="9421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94213" name="Slide Number Placeholder 4"/>
          <p:cNvSpPr txBox="1">
            <a:spLocks/>
          </p:cNvSpPr>
          <p:nvPr/>
        </p:nvSpPr>
        <p:spPr bwMode="auto">
          <a:xfrm>
            <a:off x="4010025" y="8896350"/>
            <a:ext cx="30670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5" tIns="46968" rIns="93935" bIns="46968" anchor="b"/>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algn="r" eaLnBrk="1" hangingPunct="1"/>
            <a:fld id="{E02D50FD-2D1B-4438-BFAC-F9F26A2633E0}" type="slidenum">
              <a:rPr lang="en-US" altLang="en-US" sz="900"/>
              <a:pPr algn="r" eaLnBrk="1" hangingPunct="1"/>
              <a:t>321</a:t>
            </a:fld>
            <a:endParaRPr lang="en-US" altLang="en-US" sz="90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1520825" y="377825"/>
            <a:ext cx="4035425" cy="3027363"/>
          </a:xfrm>
          <a:ln/>
        </p:spPr>
      </p:sp>
      <p:sp>
        <p:nvSpPr>
          <p:cNvPr id="94211" name="Notes Placeholder 2"/>
          <p:cNvSpPr>
            <a:spLocks noGrp="1"/>
          </p:cNvSpPr>
          <p:nvPr>
            <p:ph type="body" idx="1"/>
          </p:nvPr>
        </p:nvSpPr>
        <p:spPr>
          <a:xfrm>
            <a:off x="708025" y="3738563"/>
            <a:ext cx="5661025" cy="42116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b="1" smtClean="0">
                <a:ea typeface="Museo For Dell" charset="0"/>
                <a:cs typeface="Arial" charset="0"/>
              </a:rPr>
              <a:t>Linux Migration</a:t>
            </a:r>
          </a:p>
          <a:p>
            <a:endParaRPr lang="en-US" altLang="en-US" sz="1000" smtClean="0">
              <a:ea typeface="Museo For Dell" charset="0"/>
              <a:cs typeface="Arial" charset="0"/>
            </a:endParaRPr>
          </a:p>
          <a:p>
            <a:pPr eaLnBrk="1" hangingPunct="1">
              <a:buFontTx/>
              <a:buChar char="•"/>
            </a:pPr>
            <a:r>
              <a:rPr lang="en-US" altLang="en-US" sz="1000" smtClean="0">
                <a:ea typeface="Museo Sans For Dell" charset="0"/>
                <a:cs typeface="Arial" charset="0"/>
              </a:rPr>
              <a:t>Linux images can be migrated to NFS volumes as well as Fiber Channel and iSCSI LUNs</a:t>
            </a:r>
          </a:p>
          <a:p>
            <a:pPr eaLnBrk="1" hangingPunct="1">
              <a:buFontTx/>
              <a:buChar char="•"/>
            </a:pPr>
            <a:r>
              <a:rPr lang="en-US" altLang="en-US" sz="1000" smtClean="0">
                <a:ea typeface="Museo Sans For Dell" charset="0"/>
                <a:cs typeface="Arial" charset="0"/>
              </a:rPr>
              <a:t>Red Hat Linux and SuSE are supported</a:t>
            </a:r>
          </a:p>
          <a:p>
            <a:pPr eaLnBrk="1" hangingPunct="1">
              <a:buFontTx/>
              <a:buChar char="•"/>
            </a:pPr>
            <a:r>
              <a:rPr lang="en-US" altLang="en-US" sz="1000" smtClean="0">
                <a:ea typeface="Museo Sans For Dell" charset="0"/>
                <a:cs typeface="Arial" charset="0"/>
              </a:rPr>
              <a:t>Destination can be configured with Logical Volume Manager (LVM)</a:t>
            </a:r>
          </a:p>
          <a:p>
            <a:pPr eaLnBrk="1" hangingPunct="1">
              <a:buFontTx/>
              <a:buChar char="•"/>
            </a:pPr>
            <a:r>
              <a:rPr lang="en-US" altLang="en-US" sz="1000" smtClean="0">
                <a:ea typeface="Museo Sans For Dell" charset="0"/>
                <a:cs typeface="Arial" charset="0"/>
              </a:rPr>
              <a:t>Migrations are performed with </a:t>
            </a:r>
            <a:r>
              <a:rPr lang="en-US" altLang="en-US" sz="1000" smtClean="0">
                <a:solidFill>
                  <a:srgbClr val="0000CC"/>
                </a:solidFill>
                <a:ea typeface="Museo Sans For Dell" charset="0"/>
                <a:cs typeface="Arial" charset="0"/>
              </a:rPr>
              <a:t>copy_persona.sh</a:t>
            </a:r>
          </a:p>
          <a:p>
            <a:endParaRPr lang="en-US" altLang="en-US" sz="1000" smtClean="0">
              <a:cs typeface="Arial" charset="0"/>
            </a:endParaRPr>
          </a:p>
        </p:txBody>
      </p:sp>
      <p:sp>
        <p:nvSpPr>
          <p:cNvPr id="9523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9523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73104FBC-1169-43D7-A25A-AD5857349AC5}" type="slidenum">
              <a:rPr lang="en-US" altLang="en-US" sz="900"/>
              <a:pPr eaLnBrk="1" hangingPunct="1"/>
              <a:t>322</a:t>
            </a:fld>
            <a:endParaRPr lang="en-US" altLang="en-US" sz="90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1520825" y="377825"/>
            <a:ext cx="4035425" cy="3027363"/>
          </a:xfrm>
          <a:ln/>
        </p:spPr>
      </p:sp>
      <p:sp>
        <p:nvSpPr>
          <p:cNvPr id="96259" name="Notes Placeholder 2"/>
          <p:cNvSpPr>
            <a:spLocks noGrp="1"/>
          </p:cNvSpPr>
          <p:nvPr>
            <p:ph type="body" idx="1"/>
          </p:nvPr>
        </p:nvSpPr>
        <p:spPr>
          <a:xfrm>
            <a:off x="708025" y="3738563"/>
            <a:ext cx="5661025" cy="4211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b="1" smtClean="0">
                <a:ea typeface="Museo For Dell" charset="0"/>
                <a:cs typeface="Arial" charset="0"/>
              </a:rPr>
              <a:t>copy_persona.sh</a:t>
            </a:r>
          </a:p>
          <a:p>
            <a:endParaRPr lang="en-US" altLang="en-US" sz="1000" smtClean="0">
              <a:ea typeface="Museo For Dell" charset="0"/>
              <a:cs typeface="Arial" charset="0"/>
            </a:endParaRPr>
          </a:p>
          <a:p>
            <a:r>
              <a:rPr lang="en-US" altLang="en-US" sz="1000" smtClean="0">
                <a:ea typeface="Museo For Dell" charset="0"/>
                <a:cs typeface="Arial" charset="0"/>
              </a:rPr>
              <a:t>You can use </a:t>
            </a:r>
            <a:r>
              <a:rPr lang="en-US" altLang="en-US" sz="1000" smtClean="0">
                <a:solidFill>
                  <a:srgbClr val="0000CC"/>
                </a:solidFill>
                <a:ea typeface="Museo For Dell" charset="0"/>
                <a:cs typeface="Arial" charset="0"/>
              </a:rPr>
              <a:t>copy_persona.sh</a:t>
            </a:r>
            <a:r>
              <a:rPr lang="en-US" altLang="en-US" sz="1000" smtClean="0">
                <a:ea typeface="Museo For Dell" charset="0"/>
                <a:cs typeface="Arial" charset="0"/>
              </a:rPr>
              <a:t> as a general-purpose tool for copying personas to and from local disks, SAN and iSCSI volumes, and NFS servers, as well as partitioning volumes using custom partition schemes.</a:t>
            </a:r>
          </a:p>
          <a:p>
            <a:endParaRPr lang="en-US" altLang="en-US" sz="1000" smtClean="0">
              <a:ea typeface="Museo For Dell" charset="0"/>
              <a:cs typeface="Arial" charset="0"/>
            </a:endParaRPr>
          </a:p>
          <a:p>
            <a:r>
              <a:rPr lang="en-US" altLang="en-US" sz="1000" smtClean="0">
                <a:ea typeface="Museo For Dell" charset="0"/>
                <a:cs typeface="Arial" charset="0"/>
              </a:rPr>
              <a:t>The </a:t>
            </a:r>
            <a:r>
              <a:rPr lang="en-US" altLang="en-US" sz="1000" smtClean="0">
                <a:solidFill>
                  <a:srgbClr val="0000CC"/>
                </a:solidFill>
                <a:ea typeface="Museo For Dell" charset="0"/>
                <a:cs typeface="Arial" charset="0"/>
              </a:rPr>
              <a:t>/opt/dell/aim/bin/copy_persona.sh </a:t>
            </a:r>
            <a:r>
              <a:rPr lang="en-US" altLang="en-US" sz="1000" smtClean="0">
                <a:ea typeface="Museo For Dell" charset="0"/>
                <a:cs typeface="Arial" charset="0"/>
              </a:rPr>
              <a:t>utility is included on all Linux personas.</a:t>
            </a:r>
          </a:p>
          <a:p>
            <a:endParaRPr lang="en-US" altLang="en-US" sz="1000" smtClean="0">
              <a:ea typeface="Museo For Dell" charset="0"/>
              <a:cs typeface="Arial" charset="0"/>
            </a:endParaRPr>
          </a:p>
          <a:p>
            <a:endParaRPr lang="en-US" altLang="en-US" sz="1000" smtClean="0">
              <a:ea typeface="Museo For Dell" charset="0"/>
              <a:cs typeface="Arial" charset="0"/>
            </a:endParaRPr>
          </a:p>
        </p:txBody>
      </p:sp>
      <p:sp>
        <p:nvSpPr>
          <p:cNvPr id="962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962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2A44B97F-C186-48AC-B70D-E5C302BDFB22}" type="slidenum">
              <a:rPr lang="en-US" altLang="en-US" sz="900"/>
              <a:pPr eaLnBrk="1" hangingPunct="1"/>
              <a:t>323</a:t>
            </a:fld>
            <a:endParaRPr lang="en-US" altLang="en-US" sz="90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520825" y="377825"/>
            <a:ext cx="4035425" cy="3027363"/>
          </a:xfrm>
          <a:ln/>
        </p:spPr>
      </p:sp>
      <p:sp>
        <p:nvSpPr>
          <p:cNvPr id="3" name="Notes Placeholder 2"/>
          <p:cNvSpPr>
            <a:spLocks noGrp="1"/>
          </p:cNvSpPr>
          <p:nvPr>
            <p:ph type="body" idx="1"/>
          </p:nvPr>
        </p:nvSpPr>
        <p:spPr>
          <a:xfrm>
            <a:off x="708025" y="3738563"/>
            <a:ext cx="5661025" cy="4211637"/>
          </a:xfrm>
        </p:spPr>
        <p:txBody>
          <a:bodyPr/>
          <a:lstStyle/>
          <a:p>
            <a:endParaRPr lang="en-US" altLang="en-US" sz="1000" smtClean="0"/>
          </a:p>
        </p:txBody>
      </p:sp>
      <p:sp>
        <p:nvSpPr>
          <p:cNvPr id="9728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9728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80A41B7C-B0CD-4C45-AD5D-5DF4B2C5F0FE}" type="slidenum">
              <a:rPr lang="en-US" altLang="en-US" sz="900"/>
              <a:pPr eaLnBrk="1" hangingPunct="1"/>
              <a:t>324</a:t>
            </a:fld>
            <a:endParaRPr lang="en-US" altLang="en-US" sz="90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520825" y="377825"/>
            <a:ext cx="4035425" cy="3027363"/>
          </a:xfrm>
          <a:ln/>
        </p:spPr>
      </p:sp>
      <p:sp>
        <p:nvSpPr>
          <p:cNvPr id="96259" name="Notes Placeholder 2"/>
          <p:cNvSpPr>
            <a:spLocks noGrp="1"/>
          </p:cNvSpPr>
          <p:nvPr>
            <p:ph type="body" idx="1"/>
          </p:nvPr>
        </p:nvSpPr>
        <p:spPr>
          <a:xfrm>
            <a:off x="708025" y="3738563"/>
            <a:ext cx="5661025" cy="42116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000" smtClean="0"/>
          </a:p>
        </p:txBody>
      </p:sp>
      <p:sp>
        <p:nvSpPr>
          <p:cNvPr id="9830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9830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820C2489-B046-4F58-A0D2-CB1CE4BEDD26}" type="slidenum">
              <a:rPr lang="en-US" altLang="en-US" sz="900"/>
              <a:pPr eaLnBrk="1" hangingPunct="1"/>
              <a:t>325</a:t>
            </a:fld>
            <a:endParaRPr lang="en-US" altLang="en-US" sz="90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1520825" y="377825"/>
            <a:ext cx="4035425" cy="3027363"/>
          </a:xfrm>
          <a:ln/>
        </p:spPr>
      </p:sp>
      <p:sp>
        <p:nvSpPr>
          <p:cNvPr id="3" name="Notes Placeholder 2"/>
          <p:cNvSpPr>
            <a:spLocks noGrp="1"/>
          </p:cNvSpPr>
          <p:nvPr>
            <p:ph type="body" idx="1"/>
          </p:nvPr>
        </p:nvSpPr>
        <p:spPr>
          <a:xfrm>
            <a:off x="708025" y="3738563"/>
            <a:ext cx="5661025" cy="4211637"/>
          </a:xfrm>
        </p:spPr>
        <p:txBody>
          <a:bodyPr/>
          <a:lstStyle/>
          <a:p>
            <a:endParaRPr lang="en-US" altLang="en-US" sz="1000" smtClean="0"/>
          </a:p>
        </p:txBody>
      </p:sp>
      <p:sp>
        <p:nvSpPr>
          <p:cNvPr id="9933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993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0DDCFC2F-E216-4B95-A089-21EE8F781DCB}" type="slidenum">
              <a:rPr lang="en-US" altLang="en-US" sz="900"/>
              <a:pPr eaLnBrk="1" hangingPunct="1"/>
              <a:t>326</a:t>
            </a:fld>
            <a:endParaRPr lang="en-US" altLang="en-US" sz="90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520825" y="377825"/>
            <a:ext cx="4035425" cy="3027363"/>
          </a:xfrm>
          <a:ln/>
        </p:spPr>
      </p:sp>
      <p:sp>
        <p:nvSpPr>
          <p:cNvPr id="3" name="Notes Placeholder 2"/>
          <p:cNvSpPr>
            <a:spLocks noGrp="1"/>
          </p:cNvSpPr>
          <p:nvPr>
            <p:ph type="body" idx="1"/>
          </p:nvPr>
        </p:nvSpPr>
        <p:spPr>
          <a:xfrm>
            <a:off x="708025" y="3738563"/>
            <a:ext cx="5661025" cy="4211637"/>
          </a:xfrm>
        </p:spPr>
        <p:txBody>
          <a:bodyPr/>
          <a:lstStyle/>
          <a:p>
            <a:r>
              <a:rPr lang="en-US" altLang="en-US" smtClean="0"/>
              <a:t>Before using copy_persona.sh</a:t>
            </a:r>
          </a:p>
          <a:p>
            <a:endParaRPr lang="en-US" altLang="en-US" smtClean="0">
              <a:cs typeface="Arial" charset="0"/>
            </a:endParaRPr>
          </a:p>
          <a:p>
            <a:r>
              <a:rPr lang="en-US" altLang="en-US" smtClean="0">
                <a:cs typeface="Arial" charset="0"/>
              </a:rPr>
              <a:t>Before you can use the copy_persona.sh utility to copy a persona from a source volume to a destination volume:</a:t>
            </a:r>
          </a:p>
          <a:p>
            <a:endParaRPr lang="en-US" altLang="en-US" smtClean="0">
              <a:cs typeface="Arial" charset="0"/>
            </a:endParaRPr>
          </a:p>
          <a:p>
            <a:pPr>
              <a:buFontTx/>
              <a:buChar char="•"/>
            </a:pPr>
            <a:r>
              <a:rPr lang="en-US" altLang="en-US" smtClean="0">
                <a:cs typeface="Arial" charset="0"/>
              </a:rPr>
              <a:t>You must be logged into a persona as the root user and have administrative privileges on the destination volume’s server. </a:t>
            </a:r>
          </a:p>
          <a:p>
            <a:pPr>
              <a:buFontTx/>
              <a:buChar char="•"/>
            </a:pPr>
            <a:endParaRPr lang="en-US" altLang="en-US" smtClean="0">
              <a:cs typeface="Arial" charset="0"/>
            </a:endParaRPr>
          </a:p>
          <a:p>
            <a:pPr>
              <a:buFontTx/>
              <a:buChar char="•"/>
            </a:pPr>
            <a:r>
              <a:rPr lang="en-US" altLang="en-US" smtClean="0">
                <a:cs typeface="Arial" charset="0"/>
              </a:rPr>
              <a:t>If you are using copy_persona.sh to create a persona that you will run on a server that is different than the ones you’ve run the source persona on in the past, be sure to install the modules you need to support that other server’s hardware and create a new RAM disk.</a:t>
            </a:r>
          </a:p>
          <a:p>
            <a:pPr>
              <a:buFontTx/>
              <a:buChar char="•"/>
            </a:pPr>
            <a:endParaRPr lang="en-US" altLang="en-US" smtClean="0">
              <a:cs typeface="Arial" charset="0"/>
            </a:endParaRPr>
          </a:p>
          <a:p>
            <a:pPr>
              <a:buFontTx/>
              <a:buChar char="•"/>
            </a:pPr>
            <a:r>
              <a:rPr lang="en-US" altLang="en-US" smtClean="0">
                <a:cs typeface="Arial" charset="0"/>
              </a:rPr>
              <a:t>Make sure that you have sufficient modules installed and loaded on your persona so it can connect to and mount the LUN. </a:t>
            </a:r>
          </a:p>
          <a:p>
            <a:pPr>
              <a:buFontTx/>
              <a:buChar char="•"/>
            </a:pPr>
            <a:endParaRPr lang="en-US" altLang="en-US" smtClean="0">
              <a:cs typeface="Arial" charset="0"/>
            </a:endParaRPr>
          </a:p>
          <a:p>
            <a:pPr>
              <a:buFontTx/>
              <a:buChar char="•"/>
            </a:pPr>
            <a:r>
              <a:rPr lang="en-US" altLang="en-US" smtClean="0">
                <a:cs typeface="Arial" charset="0"/>
              </a:rPr>
              <a:t>The destination volume is unmounted before you can copy the persona to it. -The utility mounts the device before it performs the copy and will return an error if the device is already mounted. </a:t>
            </a:r>
          </a:p>
          <a:p>
            <a:pPr>
              <a:buFontTx/>
              <a:buChar char="•"/>
            </a:pPr>
            <a:endParaRPr lang="en-US" altLang="en-US" smtClean="0">
              <a:cs typeface="Arial" charset="0"/>
            </a:endParaRPr>
          </a:p>
          <a:p>
            <a:r>
              <a:rPr lang="en-US" altLang="en-US" smtClean="0">
                <a:cs typeface="Arial" charset="0"/>
              </a:rPr>
              <a:t>Important: The copy_persona.sh utility erases the destination volume before copying a persona onto it, so be sure to back up anything on that volume that you want to keep.</a:t>
            </a:r>
          </a:p>
          <a:p>
            <a:endParaRPr lang="en-US" altLang="en-US" smtClean="0"/>
          </a:p>
        </p:txBody>
      </p:sp>
      <p:sp>
        <p:nvSpPr>
          <p:cNvPr id="1003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1003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AB6D5A75-C566-4FB7-BEDB-D17DAA612FA3}" type="slidenum">
              <a:rPr lang="en-US" altLang="en-US" sz="900"/>
              <a:pPr eaLnBrk="1" hangingPunct="1"/>
              <a:t>327</a:t>
            </a:fld>
            <a:endParaRPr lang="en-US" altLang="en-US" sz="90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520825" y="377825"/>
            <a:ext cx="4035425" cy="3027363"/>
          </a:xfrm>
          <a:ln/>
        </p:spPr>
      </p:sp>
      <p:sp>
        <p:nvSpPr>
          <p:cNvPr id="3" name="Notes Placeholder 2"/>
          <p:cNvSpPr>
            <a:spLocks noGrp="1"/>
          </p:cNvSpPr>
          <p:nvPr>
            <p:ph type="body" idx="1"/>
          </p:nvPr>
        </p:nvSpPr>
        <p:spPr>
          <a:xfrm>
            <a:off x="708025" y="3738563"/>
            <a:ext cx="5661025" cy="4211637"/>
          </a:xfrm>
        </p:spPr>
        <p:txBody>
          <a:bodyPr/>
          <a:lstStyle/>
          <a:p>
            <a:endParaRPr lang="en-US" altLang="en-US" sz="1000" smtClean="0"/>
          </a:p>
        </p:txBody>
      </p:sp>
      <p:sp>
        <p:nvSpPr>
          <p:cNvPr id="10138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1013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14FF923C-CFEB-4262-9AC2-7D6D556AE02A}" type="slidenum">
              <a:rPr lang="en-US" altLang="en-US" sz="900"/>
              <a:pPr eaLnBrk="1" hangingPunct="1"/>
              <a:t>328</a:t>
            </a:fld>
            <a:endParaRPr lang="en-US" altLang="en-US" sz="9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xfrm>
            <a:off x="707708" y="4447461"/>
            <a:ext cx="5661660" cy="4600261"/>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4841" indent="-234841" eaLnBrk="1" hangingPunct="1">
              <a:lnSpc>
                <a:spcPct val="80000"/>
              </a:lnSpc>
              <a:buFont typeface="+mj-lt"/>
              <a:buAutoNum type="arabicPeriod"/>
              <a:defRPr/>
            </a:pPr>
            <a:r>
              <a:rPr lang="en-US" sz="800" dirty="0">
                <a:latin typeface="Calibri" pitchFamily="34" charset="0"/>
                <a:ea typeface="ＭＳ Ｐゴシック" pitchFamily="34" charset="-128"/>
              </a:rPr>
              <a:t>The Dell AIM deployment begins by installing the Controller.   </a:t>
            </a:r>
          </a:p>
          <a:p>
            <a:pPr marL="704522" lvl="1" indent="-234841" eaLnBrk="1" hangingPunct="1">
              <a:lnSpc>
                <a:spcPct val="80000"/>
              </a:lnSpc>
              <a:buFont typeface="+mj-lt"/>
              <a:buAutoNum type="arabicPeriod"/>
              <a:defRPr/>
            </a:pPr>
            <a:r>
              <a:rPr lang="en-US" sz="800" dirty="0">
                <a:latin typeface="Calibri" pitchFamily="34" charset="0"/>
                <a:ea typeface="ＭＳ Ｐゴシック" pitchFamily="34" charset="-128"/>
              </a:rPr>
              <a:t>Dell AIM Controller is software that is installed on a physical server or a virtual machine.  </a:t>
            </a:r>
          </a:p>
          <a:p>
            <a:pPr marL="704522" lvl="1" indent="-234841" eaLnBrk="1" hangingPunct="1">
              <a:lnSpc>
                <a:spcPct val="80000"/>
              </a:lnSpc>
              <a:buFont typeface="+mj-lt"/>
              <a:buAutoNum type="arabicPeriod"/>
              <a:defRPr/>
            </a:pPr>
            <a:r>
              <a:rPr lang="en-US" sz="800" dirty="0">
                <a:latin typeface="Calibri" pitchFamily="34" charset="0"/>
                <a:ea typeface="ＭＳ Ｐゴシック" pitchFamily="34" charset="-128"/>
              </a:rPr>
              <a:t>The Controller runs under Red Hat Linux operating system </a:t>
            </a:r>
            <a:r>
              <a:rPr lang="en-US" sz="800" i="1" dirty="0">
                <a:latin typeface="Calibri" pitchFamily="34" charset="0"/>
                <a:ea typeface="ＭＳ Ｐゴシック" pitchFamily="34" charset="-128"/>
              </a:rPr>
              <a:t>(RHEL 5.4)</a:t>
            </a:r>
            <a:r>
              <a:rPr lang="en-US" sz="800" dirty="0">
                <a:latin typeface="Calibri" pitchFamily="34" charset="0"/>
                <a:ea typeface="ＭＳ Ｐゴシック" pitchFamily="34" charset="-128"/>
              </a:rPr>
              <a:t> and requires Layer 3 connectivity to the servers and infrastructure equipment it manages.  </a:t>
            </a:r>
          </a:p>
          <a:p>
            <a:pPr marL="704522" lvl="1" indent="-234841" eaLnBrk="1" hangingPunct="1">
              <a:lnSpc>
                <a:spcPct val="80000"/>
              </a:lnSpc>
              <a:buFont typeface="+mj-lt"/>
              <a:buAutoNum type="arabicPeriod"/>
              <a:defRPr/>
            </a:pPr>
            <a:r>
              <a:rPr lang="en-US" sz="800" dirty="0">
                <a:latin typeface="Calibri" pitchFamily="34" charset="0"/>
                <a:ea typeface="ＭＳ Ｐゴシック" pitchFamily="34" charset="-128"/>
              </a:rPr>
              <a:t>The server on which the Controller is installed may be secured from unauthorized access using prevailing best practices.</a:t>
            </a:r>
            <a:endParaRPr lang="en-US" sz="800" i="1" dirty="0">
              <a:latin typeface="Calibri" pitchFamily="34" charset="0"/>
              <a:ea typeface="ＭＳ Ｐゴシック" pitchFamily="34" charset="-128"/>
            </a:endParaRPr>
          </a:p>
          <a:p>
            <a:pPr lvl="1" eaLnBrk="1" hangingPunct="1">
              <a:lnSpc>
                <a:spcPct val="80000"/>
              </a:lnSpc>
              <a:buFont typeface="+mj-lt"/>
              <a:buNone/>
              <a:defRPr/>
            </a:pPr>
            <a:r>
              <a:rPr lang="en-US" sz="800" i="1" dirty="0">
                <a:latin typeface="Calibri" pitchFamily="34" charset="0"/>
                <a:ea typeface="ＭＳ Ｐゴシック" pitchFamily="34" charset="-128"/>
              </a:rPr>
              <a:t>(The Controller installation lab covers the configurations and steps needed when deploying your AIM Controller).</a:t>
            </a:r>
            <a:r>
              <a:rPr lang="en-US" sz="800" dirty="0">
                <a:latin typeface="Calibri" pitchFamily="34" charset="0"/>
                <a:ea typeface="ＭＳ Ｐゴシック" pitchFamily="34" charset="-128"/>
              </a:rPr>
              <a:t> </a:t>
            </a:r>
            <a:br>
              <a:rPr lang="en-US" sz="800" dirty="0">
                <a:latin typeface="Calibri" pitchFamily="34" charset="0"/>
                <a:ea typeface="ＭＳ Ｐゴシック" pitchFamily="34" charset="-128"/>
              </a:rPr>
            </a:br>
            <a:endParaRPr lang="en-US" sz="800" dirty="0">
              <a:latin typeface="Calibri" pitchFamily="34" charset="0"/>
              <a:ea typeface="ＭＳ Ｐゴシック" pitchFamily="34" charset="-128"/>
            </a:endParaRPr>
          </a:p>
          <a:p>
            <a:pPr marL="234841" indent="-234841" eaLnBrk="1" hangingPunct="1">
              <a:lnSpc>
                <a:spcPct val="80000"/>
              </a:lnSpc>
              <a:buFont typeface="+mj-lt"/>
              <a:buAutoNum type="arabicPeriod"/>
              <a:defRPr/>
            </a:pPr>
            <a:r>
              <a:rPr lang="en-US" sz="800" dirty="0">
                <a:latin typeface="Calibri" pitchFamily="34" charset="0"/>
                <a:ea typeface="ＭＳ Ｐゴシック" pitchFamily="34" charset="-128"/>
              </a:rPr>
              <a:t>A second Controller can optionally be installed to provide redundancy </a:t>
            </a:r>
            <a:r>
              <a:rPr lang="en-US" sz="800" i="1" dirty="0">
                <a:latin typeface="Calibri" pitchFamily="34" charset="0"/>
                <a:ea typeface="ＭＳ Ｐゴシック" pitchFamily="34" charset="-128"/>
              </a:rPr>
              <a:t>(Best practice).  </a:t>
            </a:r>
          </a:p>
          <a:p>
            <a:pPr marL="704522" lvl="1" indent="-234841" eaLnBrk="1" hangingPunct="1">
              <a:lnSpc>
                <a:spcPct val="80000"/>
              </a:lnSpc>
              <a:buFont typeface="+mj-lt"/>
              <a:buAutoNum type="arabicPeriod"/>
              <a:defRPr/>
            </a:pPr>
            <a:r>
              <a:rPr lang="en-US" sz="800" dirty="0">
                <a:latin typeface="Calibri" pitchFamily="34" charset="0"/>
                <a:ea typeface="ＭＳ Ｐゴシック" pitchFamily="34" charset="-128"/>
              </a:rPr>
              <a:t>Shared access to the Dell AIM configuration repository must be made available to both Controllers.  </a:t>
            </a:r>
            <a:br>
              <a:rPr lang="en-US" sz="800" dirty="0">
                <a:latin typeface="Calibri" pitchFamily="34" charset="0"/>
                <a:ea typeface="ＭＳ Ｐゴシック" pitchFamily="34" charset="-128"/>
              </a:rPr>
            </a:br>
            <a:r>
              <a:rPr lang="en-US" sz="800" dirty="0">
                <a:latin typeface="Calibri" pitchFamily="34" charset="0"/>
                <a:ea typeface="ＭＳ Ｐゴシック" pitchFamily="34" charset="-128"/>
              </a:rPr>
              <a:t>The configuration repository is a set of XML files, and may be stored locally (in the case of a single Controller) or on a shared volume on the SAN. </a:t>
            </a:r>
            <a:r>
              <a:rPr lang="en-US" sz="800" i="1" dirty="0">
                <a:latin typeface="Calibri" pitchFamily="34" charset="0"/>
                <a:ea typeface="ＭＳ Ｐゴシック" pitchFamily="34" charset="-128"/>
              </a:rPr>
              <a:t>(These XML files are created after first PXE request and discovery, then applied to systems that have been identified and associated to a particular Persona)</a:t>
            </a:r>
            <a:br>
              <a:rPr lang="en-US" sz="800" i="1" dirty="0">
                <a:latin typeface="Calibri" pitchFamily="34" charset="0"/>
                <a:ea typeface="ＭＳ Ｐゴシック" pitchFamily="34" charset="-128"/>
              </a:rPr>
            </a:br>
            <a:endParaRPr lang="en-US" sz="800" dirty="0">
              <a:latin typeface="Calibri" pitchFamily="34" charset="0"/>
              <a:ea typeface="ＭＳ Ｐゴシック" pitchFamily="34" charset="-128"/>
            </a:endParaRPr>
          </a:p>
          <a:p>
            <a:pPr eaLnBrk="1" hangingPunct="1">
              <a:lnSpc>
                <a:spcPct val="80000"/>
              </a:lnSpc>
              <a:buFont typeface="+mj-lt"/>
              <a:buNone/>
              <a:defRPr/>
            </a:pPr>
            <a:r>
              <a:rPr lang="en-US" sz="800" dirty="0">
                <a:latin typeface="Calibri" pitchFamily="34" charset="0"/>
                <a:ea typeface="ＭＳ Ｐゴシック" pitchFamily="34" charset="-128"/>
              </a:rPr>
              <a:t>Next steps require the operator to log in to the Controller through the Dell AIM Console.  (http://localhost:80)</a:t>
            </a:r>
            <a:br>
              <a:rPr lang="en-US" sz="800" dirty="0">
                <a:latin typeface="Calibri" pitchFamily="34" charset="0"/>
                <a:ea typeface="ＭＳ Ｐゴシック" pitchFamily="34" charset="-128"/>
              </a:rPr>
            </a:br>
            <a:r>
              <a:rPr lang="en-US" sz="800" dirty="0">
                <a:latin typeface="Calibri" pitchFamily="34" charset="0"/>
                <a:ea typeface="ＭＳ Ｐゴシック" pitchFamily="34" charset="-128"/>
              </a:rPr>
              <a:t>The Console provides a graphical view of the infrastructure and delivers “drag-and-drop” and “point-and-click” access to all of Dell AIM’s functions. </a:t>
            </a:r>
            <a:br>
              <a:rPr lang="en-US" sz="800" dirty="0">
                <a:latin typeface="Calibri" pitchFamily="34" charset="0"/>
                <a:ea typeface="ＭＳ Ｐゴシック" pitchFamily="34" charset="-128"/>
              </a:rPr>
            </a:br>
            <a:endParaRPr lang="en-US" sz="800" dirty="0">
              <a:latin typeface="Calibri" pitchFamily="34" charset="0"/>
              <a:ea typeface="ＭＳ Ｐゴシック" pitchFamily="34" charset="-128"/>
            </a:endParaRPr>
          </a:p>
          <a:p>
            <a:pPr marL="234841" indent="-234841" eaLnBrk="1" hangingPunct="1">
              <a:lnSpc>
                <a:spcPct val="80000"/>
              </a:lnSpc>
              <a:buFont typeface="+mj-lt"/>
              <a:buAutoNum type="arabicPeriod"/>
              <a:defRPr/>
            </a:pPr>
            <a:r>
              <a:rPr lang="en-US" sz="800" dirty="0">
                <a:latin typeface="Calibri" pitchFamily="34" charset="0"/>
                <a:ea typeface="ＭＳ Ｐゴシック" pitchFamily="34" charset="-128"/>
              </a:rPr>
              <a:t>After being identified by Dell AIM existing physical servers, virtual machines, and virtual machine hosts (hypervisors) can be included as part of the dynamic infrastructure.  There are two main considerations: </a:t>
            </a:r>
            <a:r>
              <a:rPr lang="en-US" sz="800" i="1" dirty="0">
                <a:latin typeface="Calibri" pitchFamily="34" charset="0"/>
                <a:ea typeface="ＭＳ Ｐゴシック" pitchFamily="34" charset="-128"/>
              </a:rPr>
              <a:t>(Ideally these should have been verified prior installation)</a:t>
            </a:r>
          </a:p>
          <a:p>
            <a:pPr marL="704522" lvl="1" indent="-234841" eaLnBrk="1" hangingPunct="1">
              <a:lnSpc>
                <a:spcPct val="80000"/>
              </a:lnSpc>
              <a:buFont typeface="+mj-lt"/>
              <a:buAutoNum type="arabicPeriod"/>
              <a:defRPr/>
            </a:pPr>
            <a:r>
              <a:rPr lang="en-US" sz="800" dirty="0">
                <a:latin typeface="Calibri" pitchFamily="34" charset="0"/>
                <a:ea typeface="ＭＳ Ｐゴシック" pitchFamily="34" charset="-128"/>
              </a:rPr>
              <a:t>Ensure that the network permits the Controller to reach the physical servers and the virtualization hosts </a:t>
            </a:r>
            <a:r>
              <a:rPr lang="en-US" sz="800" i="1" dirty="0">
                <a:latin typeface="Calibri" pitchFamily="34" charset="0"/>
                <a:ea typeface="ＭＳ Ｐゴシック" pitchFamily="34" charset="-128"/>
              </a:rPr>
              <a:t>(SCN and system identification (IP).  </a:t>
            </a:r>
          </a:p>
          <a:p>
            <a:pPr marL="704522" lvl="1" indent="-234841" eaLnBrk="1" hangingPunct="1">
              <a:lnSpc>
                <a:spcPct val="80000"/>
              </a:lnSpc>
              <a:buFont typeface="+mj-lt"/>
              <a:buAutoNum type="arabicPeriod"/>
              <a:defRPr/>
            </a:pPr>
            <a:r>
              <a:rPr lang="en-US" sz="800" dirty="0">
                <a:latin typeface="Calibri" pitchFamily="34" charset="0"/>
                <a:ea typeface="ＭＳ Ｐゴシック" pitchFamily="34" charset="-128"/>
              </a:rPr>
              <a:t>Ensure the proper credentials are made available for the Controller to manage these servers remotely. </a:t>
            </a:r>
            <a:r>
              <a:rPr lang="en-US" sz="800" i="1" dirty="0">
                <a:latin typeface="Calibri" pitchFamily="34" charset="0"/>
                <a:ea typeface="ＭＳ Ｐゴシック" pitchFamily="34" charset="-128"/>
              </a:rPr>
              <a:t>(Accounts providing privileges needed to run specified tasks)</a:t>
            </a:r>
            <a:br>
              <a:rPr lang="en-US" sz="800" i="1" dirty="0">
                <a:latin typeface="Calibri" pitchFamily="34" charset="0"/>
                <a:ea typeface="ＭＳ Ｐゴシック" pitchFamily="34" charset="-128"/>
              </a:rPr>
            </a:br>
            <a:endParaRPr lang="en-US" sz="800" i="1" dirty="0">
              <a:latin typeface="Calibri" pitchFamily="34" charset="0"/>
              <a:ea typeface="ＭＳ Ｐゴシック" pitchFamily="34" charset="-128"/>
            </a:endParaRPr>
          </a:p>
          <a:p>
            <a:pPr marL="234841" indent="-234841" eaLnBrk="1" hangingPunct="1">
              <a:lnSpc>
                <a:spcPct val="80000"/>
              </a:lnSpc>
              <a:buFont typeface="+mj-lt"/>
              <a:buAutoNum type="arabicPeriod"/>
              <a:defRPr/>
            </a:pPr>
            <a:r>
              <a:rPr lang="en-US" sz="800" dirty="0">
                <a:latin typeface="Calibri" pitchFamily="34" charset="0"/>
                <a:ea typeface="ＭＳ Ｐゴシック" pitchFamily="34" charset="-128"/>
              </a:rPr>
              <a:t>Next, identify the network switches that are to be included in the dynamic infrastructure. </a:t>
            </a:r>
            <a:br>
              <a:rPr lang="en-US" sz="800" dirty="0">
                <a:latin typeface="Calibri" pitchFamily="34" charset="0"/>
                <a:ea typeface="ＭＳ Ｐゴシック" pitchFamily="34" charset="-128"/>
              </a:rPr>
            </a:br>
            <a:r>
              <a:rPr lang="en-US" sz="800" dirty="0">
                <a:latin typeface="Calibri" pitchFamily="34" charset="0"/>
                <a:ea typeface="ＭＳ Ｐゴシック" pitchFamily="34" charset="-128"/>
              </a:rPr>
              <a:t>Note that this is not a mandatory step. Dell AIM can manage servers without having to necessarily manage the switches they connect to.  However, if you wish to include switches, it is important that the Dell AIM Controller can reach the management ports of the switches over the network, and the credentials for remotely managing these switches are made available.</a:t>
            </a:r>
            <a:br>
              <a:rPr lang="en-US" sz="800" dirty="0">
                <a:latin typeface="Calibri" pitchFamily="34" charset="0"/>
                <a:ea typeface="ＭＳ Ｐゴシック" pitchFamily="34" charset="-128"/>
              </a:rPr>
            </a:br>
            <a:endParaRPr lang="en-US" sz="800" dirty="0">
              <a:latin typeface="Calibri" pitchFamily="34" charset="0"/>
              <a:ea typeface="ＭＳ Ｐゴシック" pitchFamily="34" charset="-128"/>
            </a:endParaRPr>
          </a:p>
          <a:p>
            <a:pPr marL="234841" indent="-234841" eaLnBrk="1" hangingPunct="1">
              <a:lnSpc>
                <a:spcPct val="80000"/>
              </a:lnSpc>
              <a:buFont typeface="+mj-lt"/>
              <a:buAutoNum type="arabicPeriod"/>
              <a:defRPr/>
            </a:pPr>
            <a:r>
              <a:rPr lang="en-US" sz="800" dirty="0">
                <a:latin typeface="Calibri" pitchFamily="34" charset="0"/>
                <a:ea typeface="ＭＳ Ｐゴシック" pitchFamily="34" charset="-128"/>
              </a:rPr>
              <a:t>Add the bare-metal servers that are to be included as part of the dynamic infrastructure.</a:t>
            </a:r>
            <a:br>
              <a:rPr lang="en-US" sz="800" dirty="0">
                <a:latin typeface="Calibri" pitchFamily="34" charset="0"/>
                <a:ea typeface="ＭＳ Ｐゴシック" pitchFamily="34" charset="-128"/>
              </a:rPr>
            </a:br>
            <a:r>
              <a:rPr lang="en-US" sz="800" dirty="0">
                <a:latin typeface="Calibri" pitchFamily="34" charset="0"/>
                <a:ea typeface="ＭＳ Ｐゴシック" pitchFamily="34" charset="-128"/>
              </a:rPr>
              <a:t>Bare-metal servers have no operating system installed on them.  In a dynamic infrastructure, these servers will operate disk-less, using disks on the SAN instead.</a:t>
            </a:r>
          </a:p>
          <a:p>
            <a:pPr marL="704522" lvl="1" indent="-234841" eaLnBrk="1" hangingPunct="1">
              <a:lnSpc>
                <a:spcPct val="80000"/>
              </a:lnSpc>
              <a:buFont typeface="+mj-lt"/>
              <a:buAutoNum type="arabicPeriod"/>
              <a:defRPr/>
            </a:pPr>
            <a:r>
              <a:rPr lang="en-US" sz="800" dirty="0">
                <a:latin typeface="Calibri" pitchFamily="34" charset="0"/>
                <a:ea typeface="ＭＳ Ｐゴシック" pitchFamily="34" charset="-128"/>
              </a:rPr>
              <a:t>Rack the servers and set the on-board firmware (FW) to network boot.</a:t>
            </a:r>
            <a:br>
              <a:rPr lang="en-US" sz="800" dirty="0">
                <a:latin typeface="Calibri" pitchFamily="34" charset="0"/>
                <a:ea typeface="ＭＳ Ｐゴシック" pitchFamily="34" charset="-128"/>
              </a:rPr>
            </a:br>
            <a:endParaRPr lang="en-US" sz="800" dirty="0">
              <a:latin typeface="Calibri" pitchFamily="34" charset="0"/>
              <a:ea typeface="ＭＳ Ｐゴシック" pitchFamily="34" charset="-128"/>
            </a:endParaRPr>
          </a:p>
          <a:p>
            <a:pPr marL="234841" indent="-234841" eaLnBrk="1" hangingPunct="1">
              <a:lnSpc>
                <a:spcPct val="80000"/>
              </a:lnSpc>
              <a:buFont typeface="+mj-lt"/>
              <a:buAutoNum type="arabicPeriod"/>
              <a:defRPr/>
            </a:pPr>
            <a:r>
              <a:rPr lang="en-US" sz="800" dirty="0">
                <a:latin typeface="Calibri" pitchFamily="34" charset="0"/>
                <a:ea typeface="ＭＳ Ｐゴシック" pitchFamily="34" charset="-128"/>
              </a:rPr>
              <a:t>Cable the bare-metal servers to the LAN and SAN, and power them on.</a:t>
            </a:r>
          </a:p>
          <a:p>
            <a:pPr eaLnBrk="1" hangingPunct="1">
              <a:lnSpc>
                <a:spcPct val="80000"/>
              </a:lnSpc>
              <a:defRPr/>
            </a:pPr>
            <a:endParaRPr lang="en-US" sz="800" dirty="0">
              <a:latin typeface="Calibri" pitchFamily="34" charset="0"/>
              <a:ea typeface="ＭＳ Ｐゴシック" pitchFamily="34" charset="-128"/>
            </a:endParaRPr>
          </a:p>
          <a:p>
            <a:pPr eaLnBrk="1" hangingPunct="1">
              <a:lnSpc>
                <a:spcPct val="80000"/>
              </a:lnSpc>
              <a:defRPr/>
            </a:pPr>
            <a:endParaRPr lang="en-US" sz="800" dirty="0">
              <a:latin typeface="Calibri" pitchFamily="34" charset="0"/>
              <a:ea typeface="ＭＳ Ｐゴシック" pitchFamily="34" charset="-128"/>
            </a:endParaRPr>
          </a:p>
        </p:txBody>
      </p:sp>
      <p:sp>
        <p:nvSpPr>
          <p:cNvPr id="348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3233" indent="-293551" eaLnBrk="0" hangingPunct="0">
              <a:defRPr>
                <a:solidFill>
                  <a:schemeClr val="tx1"/>
                </a:solidFill>
                <a:latin typeface="Arial" pitchFamily="34" charset="0"/>
                <a:ea typeface="ＭＳ Ｐゴシック" pitchFamily="34" charset="-128"/>
              </a:defRPr>
            </a:lvl2pPr>
            <a:lvl3pPr marL="1174204" indent="-234841" eaLnBrk="0" hangingPunct="0">
              <a:defRPr>
                <a:solidFill>
                  <a:schemeClr val="tx1"/>
                </a:solidFill>
                <a:latin typeface="Arial" pitchFamily="34" charset="0"/>
                <a:ea typeface="ＭＳ Ｐゴシック" pitchFamily="34" charset="-128"/>
              </a:defRPr>
            </a:lvl3pPr>
            <a:lvl4pPr marL="1643885" indent="-234841" eaLnBrk="0" hangingPunct="0">
              <a:defRPr>
                <a:solidFill>
                  <a:schemeClr val="tx1"/>
                </a:solidFill>
                <a:latin typeface="Arial" pitchFamily="34" charset="0"/>
                <a:ea typeface="ＭＳ Ｐゴシック" pitchFamily="34" charset="-128"/>
              </a:defRPr>
            </a:lvl4pPr>
            <a:lvl5pPr marL="2113567" indent="-234841" eaLnBrk="0" hangingPunct="0">
              <a:defRPr>
                <a:solidFill>
                  <a:schemeClr val="tx1"/>
                </a:solidFill>
                <a:latin typeface="Arial" pitchFamily="34" charset="0"/>
                <a:ea typeface="ＭＳ Ｐゴシック" pitchFamily="34" charset="-128"/>
              </a:defRPr>
            </a:lvl5pPr>
            <a:lvl6pPr marL="2583249"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052930"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522612"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8pPr>
            <a:lvl9pPr marL="3992293"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mtClean="0">
                <a:latin typeface="Trebuchet MS" pitchFamily="34" charset="0"/>
              </a:rPr>
              <a:t>Dell AIM Technical Overview</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1514475" y="354013"/>
            <a:ext cx="4048125" cy="3035300"/>
          </a:xfrm>
          <a:ln/>
        </p:spPr>
      </p:sp>
      <p:sp>
        <p:nvSpPr>
          <p:cNvPr id="3" name="Notes Placeholder 2"/>
          <p:cNvSpPr>
            <a:spLocks noGrp="1"/>
          </p:cNvSpPr>
          <p:nvPr>
            <p:ph type="body" idx="1"/>
          </p:nvPr>
        </p:nvSpPr>
        <p:spPr>
          <a:xfrm>
            <a:off x="708025" y="3738563"/>
            <a:ext cx="5661025" cy="4211637"/>
          </a:xfrm>
        </p:spPr>
        <p:txBody>
          <a:bodyPr/>
          <a:lstStyle/>
          <a:p>
            <a:endParaRPr lang="en-US" altLang="en-US" sz="1000" smtClean="0"/>
          </a:p>
        </p:txBody>
      </p:sp>
      <p:sp>
        <p:nvSpPr>
          <p:cNvPr id="10240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10240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2B99BA62-DEA9-40ED-9F8B-C0A1DD4E7A92}" type="slidenum">
              <a:rPr lang="en-US" altLang="en-US" sz="900"/>
              <a:pPr eaLnBrk="1" hangingPunct="1"/>
              <a:t>329</a:t>
            </a:fld>
            <a:endParaRPr lang="en-US" altLang="en-US" sz="90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520825" y="377825"/>
            <a:ext cx="4035425" cy="3027363"/>
          </a:xfrm>
          <a:ln/>
        </p:spPr>
      </p:sp>
      <p:sp>
        <p:nvSpPr>
          <p:cNvPr id="103427" name="Notes Placeholder 2"/>
          <p:cNvSpPr>
            <a:spLocks noGrp="1"/>
          </p:cNvSpPr>
          <p:nvPr>
            <p:ph type="body" idx="1"/>
          </p:nvPr>
        </p:nvSpPr>
        <p:spPr>
          <a:xfrm>
            <a:off x="708025" y="3738563"/>
            <a:ext cx="5661025" cy="4211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34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1034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B7418E39-F282-40D2-A7F7-5241502F6F3F}" type="slidenum">
              <a:rPr lang="en-US" altLang="en-US" sz="900"/>
              <a:pPr eaLnBrk="1" hangingPunct="1"/>
              <a:t>330</a:t>
            </a:fld>
            <a:endParaRPr lang="en-US" altLang="en-US" sz="90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520825" y="377825"/>
            <a:ext cx="4035425" cy="3027363"/>
          </a:xfrm>
          <a:ln/>
        </p:spPr>
      </p:sp>
      <p:sp>
        <p:nvSpPr>
          <p:cNvPr id="98307" name="Notes Placeholder 2"/>
          <p:cNvSpPr>
            <a:spLocks noGrp="1"/>
          </p:cNvSpPr>
          <p:nvPr>
            <p:ph type="body" idx="1"/>
          </p:nvPr>
        </p:nvSpPr>
        <p:spPr>
          <a:xfrm>
            <a:off x="708025" y="3738563"/>
            <a:ext cx="5661025" cy="42116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000" smtClean="0"/>
          </a:p>
        </p:txBody>
      </p:sp>
      <p:sp>
        <p:nvSpPr>
          <p:cNvPr id="10445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1044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D3883702-D5C3-41C8-AFA6-46D5A2E4A2A8}" type="slidenum">
              <a:rPr lang="en-US" altLang="en-US" sz="900"/>
              <a:pPr eaLnBrk="1" hangingPunct="1"/>
              <a:t>331</a:t>
            </a:fld>
            <a:endParaRPr lang="en-US" altLang="en-US" sz="90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512888" y="366713"/>
            <a:ext cx="4051300" cy="3038475"/>
          </a:xfrm>
          <a:ln/>
        </p:spPr>
      </p:sp>
      <p:sp>
        <p:nvSpPr>
          <p:cNvPr id="3" name="Notes Placeholder 2"/>
          <p:cNvSpPr>
            <a:spLocks noGrp="1"/>
          </p:cNvSpPr>
          <p:nvPr>
            <p:ph type="body" idx="1"/>
          </p:nvPr>
        </p:nvSpPr>
        <p:spPr>
          <a:xfrm>
            <a:off x="708025" y="3738563"/>
            <a:ext cx="5661025" cy="4211637"/>
          </a:xfrm>
        </p:spPr>
        <p:txBody>
          <a:bodyPr/>
          <a:lstStyle/>
          <a:p>
            <a:endParaRPr lang="en-US" altLang="en-US" sz="1000" smtClean="0"/>
          </a:p>
        </p:txBody>
      </p:sp>
      <p:sp>
        <p:nvSpPr>
          <p:cNvPr id="10547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10547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AA6F45EB-7DF2-404C-9DB7-291405AAC883}" type="slidenum">
              <a:rPr lang="en-US" altLang="en-US" sz="900"/>
              <a:pPr eaLnBrk="1" hangingPunct="1"/>
              <a:t>332</a:t>
            </a:fld>
            <a:endParaRPr lang="en-US" altLang="en-US" sz="90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1528763" y="390525"/>
            <a:ext cx="4019550" cy="3014663"/>
          </a:xfrm>
          <a:ln/>
        </p:spPr>
      </p:sp>
      <p:sp>
        <p:nvSpPr>
          <p:cNvPr id="99331" name="Notes Placeholder 2"/>
          <p:cNvSpPr>
            <a:spLocks noGrp="1"/>
          </p:cNvSpPr>
          <p:nvPr>
            <p:ph type="body" idx="1"/>
          </p:nvPr>
        </p:nvSpPr>
        <p:spPr>
          <a:xfrm>
            <a:off x="708025" y="3738563"/>
            <a:ext cx="5661025" cy="42116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b="1" smtClean="0"/>
              <a:t>Linux RAM Disk</a:t>
            </a:r>
          </a:p>
          <a:p>
            <a:endParaRPr lang="en-US" altLang="en-US" sz="1000" smtClean="0"/>
          </a:p>
          <a:p>
            <a:r>
              <a:rPr lang="en-US" altLang="en-US" sz="1000" smtClean="0"/>
              <a:t>When you assign an iSCSI-booted persona to a server and boot it, the server first PXE boots downloading a Linux kernel and a RAM disk from the Dell AIM Controller over the network. The RAM disk includes all tools and drivers necessary to establish a connection to the persona’s storage from any server that the persona may be assigned to.</a:t>
            </a:r>
          </a:p>
          <a:p>
            <a:pPr>
              <a:spcBef>
                <a:spcPct val="0"/>
              </a:spcBef>
            </a:pPr>
            <a:endParaRPr lang="en-US" altLang="en-US" sz="1000" smtClean="0"/>
          </a:p>
          <a:p>
            <a:pPr>
              <a:lnSpc>
                <a:spcPct val="110000"/>
              </a:lnSpc>
              <a:spcBef>
                <a:spcPct val="0"/>
              </a:spcBef>
            </a:pPr>
            <a:r>
              <a:rPr lang="en-US" altLang="en-US" sz="1000" smtClean="0"/>
              <a:t>The RAM disk includes: </a:t>
            </a:r>
          </a:p>
          <a:p>
            <a:pPr>
              <a:lnSpc>
                <a:spcPct val="110000"/>
              </a:lnSpc>
              <a:spcBef>
                <a:spcPct val="0"/>
              </a:spcBef>
              <a:buFontTx/>
              <a:buChar char="•"/>
            </a:pPr>
            <a:r>
              <a:rPr lang="en-US" altLang="en-US" sz="1000" smtClean="0">
                <a:solidFill>
                  <a:srgbClr val="0000CC"/>
                </a:solidFill>
              </a:rPr>
              <a:t>NIC drivers</a:t>
            </a:r>
          </a:p>
          <a:p>
            <a:pPr>
              <a:lnSpc>
                <a:spcPct val="110000"/>
              </a:lnSpc>
              <a:spcBef>
                <a:spcPct val="0"/>
              </a:spcBef>
              <a:buFontTx/>
              <a:buChar char="•"/>
            </a:pPr>
            <a:r>
              <a:rPr lang="en-US" altLang="en-US" sz="1000" smtClean="0">
                <a:solidFill>
                  <a:srgbClr val="0000CC"/>
                </a:solidFill>
              </a:rPr>
              <a:t>The iSCSI stack</a:t>
            </a:r>
          </a:p>
          <a:p>
            <a:endParaRPr lang="en-US" altLang="en-US" sz="1000" smtClean="0"/>
          </a:p>
          <a:p>
            <a:r>
              <a:rPr lang="en-US" altLang="en-US" sz="1000" smtClean="0"/>
              <a:t>Note: After the initial connection has been established, the control is passed from the RAM disk to the central storage device (iSCSI LUN) and the operating system continues to boot.</a:t>
            </a:r>
          </a:p>
          <a:p>
            <a:endParaRPr lang="en-US" altLang="en-US" sz="1000" smtClean="0"/>
          </a:p>
        </p:txBody>
      </p:sp>
      <p:sp>
        <p:nvSpPr>
          <p:cNvPr id="106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106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5201BA9D-990A-4C12-AD84-4A409C563327}" type="slidenum">
              <a:rPr lang="en-US" altLang="en-US" sz="900"/>
              <a:pPr eaLnBrk="1" hangingPunct="1"/>
              <a:t>333</a:t>
            </a:fld>
            <a:endParaRPr lang="en-US" altLang="en-US" sz="90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1198563" y="377825"/>
            <a:ext cx="4035425" cy="3027363"/>
          </a:xfrm>
          <a:ln/>
        </p:spPr>
      </p:sp>
      <p:sp>
        <p:nvSpPr>
          <p:cNvPr id="3" name="Notes Placeholder 2"/>
          <p:cNvSpPr>
            <a:spLocks noGrp="1"/>
          </p:cNvSpPr>
          <p:nvPr>
            <p:ph type="body" idx="1"/>
          </p:nvPr>
        </p:nvSpPr>
        <p:spPr>
          <a:xfrm>
            <a:off x="708025" y="3738563"/>
            <a:ext cx="5661025" cy="4211637"/>
          </a:xfrm>
        </p:spPr>
        <p:txBody>
          <a:bodyPr/>
          <a:lstStyle/>
          <a:p>
            <a:endParaRPr lang="en-US" altLang="en-US" sz="1000" smtClean="0">
              <a:cs typeface="Arial" charset="0"/>
            </a:endParaRPr>
          </a:p>
        </p:txBody>
      </p:sp>
      <p:sp>
        <p:nvSpPr>
          <p:cNvPr id="10752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10752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AEDC3505-A865-45D3-8E95-85E85425285A}" type="slidenum">
              <a:rPr lang="en-US" altLang="en-US" sz="900"/>
              <a:pPr eaLnBrk="1" hangingPunct="1"/>
              <a:t>334</a:t>
            </a:fld>
            <a:endParaRPr lang="en-US" altLang="en-US" sz="90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1520825" y="377825"/>
            <a:ext cx="4035425" cy="3027363"/>
          </a:xfrm>
          <a:ln/>
        </p:spPr>
      </p:sp>
      <p:sp>
        <p:nvSpPr>
          <p:cNvPr id="108547" name="Notes Placeholder 2"/>
          <p:cNvSpPr>
            <a:spLocks noGrp="1"/>
          </p:cNvSpPr>
          <p:nvPr>
            <p:ph type="body" idx="1"/>
          </p:nvPr>
        </p:nvSpPr>
        <p:spPr>
          <a:xfrm>
            <a:off x="708025" y="3738563"/>
            <a:ext cx="5661025" cy="4211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b="1" smtClean="0">
                <a:ea typeface="Museo Sans For Dell" charset="0"/>
                <a:cs typeface="Museo Sans For Dell" charset="0"/>
              </a:rPr>
              <a:t>The mkscalent RAMdisk Generator</a:t>
            </a:r>
          </a:p>
          <a:p>
            <a:pPr eaLnBrk="1" hangingPunct="1"/>
            <a:endParaRPr lang="en-US" altLang="en-US" sz="1000" smtClean="0">
              <a:ea typeface="Museo Sans For Dell" charset="0"/>
              <a:cs typeface="Museo Sans For Dell" charset="0"/>
            </a:endParaRPr>
          </a:p>
          <a:p>
            <a:pPr eaLnBrk="1" hangingPunct="1"/>
            <a:r>
              <a:rPr lang="en-US" altLang="en-US" sz="1000" smtClean="0">
                <a:ea typeface="Museo Sans For Dell" charset="0"/>
                <a:cs typeface="Museo Sans For Dell" charset="0"/>
              </a:rPr>
              <a:t>User is prompted when the following are missing:</a:t>
            </a:r>
          </a:p>
          <a:p>
            <a:pPr lvl="1" eaLnBrk="1" hangingPunct="1">
              <a:buFont typeface="Museo Sans For Dell" charset="0"/>
              <a:buChar char="–"/>
            </a:pPr>
            <a:r>
              <a:rPr lang="en-US" altLang="en-US" sz="1000" smtClean="0">
                <a:ea typeface="Museo Sans For Dell" charset="0"/>
                <a:cs typeface="Museo Sans For Dell" charset="0"/>
              </a:rPr>
              <a:t>HBA drivers (QLogic or Emulex)</a:t>
            </a:r>
          </a:p>
          <a:p>
            <a:pPr lvl="1" eaLnBrk="1" hangingPunct="1">
              <a:buFont typeface="Museo Sans For Dell" charset="0"/>
              <a:buChar char="–"/>
            </a:pPr>
            <a:r>
              <a:rPr lang="en-US" altLang="en-US" sz="1000" smtClean="0">
                <a:ea typeface="Museo Sans For Dell" charset="0"/>
                <a:cs typeface="Museo Sans For Dell" charset="0"/>
              </a:rPr>
              <a:t>iSCSI package </a:t>
            </a:r>
          </a:p>
          <a:p>
            <a:pPr lvl="1" eaLnBrk="1" hangingPunct="1">
              <a:buFont typeface="Museo Sans For Dell" charset="0"/>
              <a:buNone/>
            </a:pPr>
            <a:endParaRPr lang="en-US" altLang="en-US" sz="1000" smtClean="0">
              <a:ea typeface="Museo Sans For Dell" charset="0"/>
              <a:cs typeface="Museo Sans For Dell" charset="0"/>
            </a:endParaRPr>
          </a:p>
          <a:p>
            <a:pPr eaLnBrk="1" hangingPunct="1"/>
            <a:r>
              <a:rPr lang="en-US" altLang="en-US" sz="1000" smtClean="0">
                <a:ea typeface="Museo Sans For Dell" charset="0"/>
                <a:cs typeface="Museo Sans For Dell" charset="0"/>
              </a:rPr>
              <a:t>In many cases, it is acceptable to omit drivers;  otherwise drivers must be installed and the ramdisk generated again</a:t>
            </a:r>
          </a:p>
          <a:p>
            <a:pPr eaLnBrk="1" hangingPunct="1"/>
            <a:endParaRPr lang="en-US" altLang="en-US" sz="1000" smtClean="0">
              <a:ea typeface="Museo Sans For Dell" charset="0"/>
              <a:cs typeface="Museo Sans For Dell" charset="0"/>
            </a:endParaRPr>
          </a:p>
          <a:p>
            <a:r>
              <a:rPr lang="en-US" altLang="en-US" sz="1000" b="1" smtClean="0">
                <a:cs typeface="Arial" charset="0"/>
              </a:rPr>
              <a:t>Note</a:t>
            </a:r>
            <a:r>
              <a:rPr lang="en-US" altLang="en-US" sz="1000" smtClean="0">
                <a:cs typeface="Arial" charset="0"/>
              </a:rPr>
              <a:t>: If you have a pair of resilient Controllers, installing the RAM disk and kernel on the active Controller installs them in a directory it shares with the passive Controller, so you don’t need to install them on the passive Controller as a separate step.</a:t>
            </a:r>
            <a:endParaRPr lang="en-US" altLang="en-US" sz="1000" smtClean="0">
              <a:ea typeface="Museo Sans For Dell" charset="0"/>
              <a:cs typeface="Arial" charset="0"/>
            </a:endParaRPr>
          </a:p>
          <a:p>
            <a:endParaRPr lang="en-US" altLang="en-US" sz="1000" smtClean="0">
              <a:cs typeface="Arial" charset="0"/>
            </a:endParaRPr>
          </a:p>
          <a:p>
            <a:pPr eaLnBrk="1" hangingPunct="1"/>
            <a:endParaRPr lang="en-US" altLang="en-US" sz="1000" smtClean="0">
              <a:ea typeface="Museo Sans For Dell" charset="0"/>
              <a:cs typeface="Museo Sans For Dell" charset="0"/>
            </a:endParaRPr>
          </a:p>
          <a:p>
            <a:endParaRPr lang="en-US" altLang="en-US" smtClean="0"/>
          </a:p>
        </p:txBody>
      </p:sp>
      <p:sp>
        <p:nvSpPr>
          <p:cNvPr id="10854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10854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76ABB891-A20E-494B-9883-EC924384E8B7}" type="slidenum">
              <a:rPr lang="en-US" altLang="en-US" sz="900"/>
              <a:pPr eaLnBrk="1" hangingPunct="1"/>
              <a:t>335</a:t>
            </a:fld>
            <a:endParaRPr lang="en-US" altLang="en-US" sz="90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r>
              <a:rPr lang="en-US" altLang="en-US" sz="900" smtClean="0"/>
              <a:t>Migration Tools</a:t>
            </a:r>
          </a:p>
        </p:txBody>
      </p:sp>
      <p:sp>
        <p:nvSpPr>
          <p:cNvPr id="109572"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eaLnBrk="1" hangingPunct="1"/>
            <a:fld id="{B5C9E9A4-93B1-4A87-BF64-216D87EAAD5D}" type="slidenum">
              <a:rPr lang="en-US" altLang="en-US" sz="900"/>
              <a:pPr eaLnBrk="1" hangingPunct="1"/>
              <a:t>336</a:t>
            </a:fld>
            <a:endParaRPr lang="en-US" altLang="en-US" sz="90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Slide Number Placeholder 4"/>
          <p:cNvSpPr>
            <a:spLocks noGrp="1"/>
          </p:cNvSpPr>
          <p:nvPr>
            <p:ph type="sldNum" sz="quarter" idx="11"/>
          </p:nvPr>
        </p:nvSpPr>
        <p:spPr/>
        <p:txBody>
          <a:bodyPr/>
          <a:lstStyle/>
          <a:p>
            <a:pPr>
              <a:defRPr/>
            </a:pPr>
            <a:fld id="{FA04BB6B-BEDE-48E4-970F-8DFC0D4B5AE7}" type="slidenum">
              <a:rPr lang="en-US" smtClean="0"/>
              <a:pPr>
                <a:defRPr/>
              </a:pPr>
              <a:t>337</a:t>
            </a:fld>
            <a:endParaRPr lang="en-US" dirty="0"/>
          </a:p>
        </p:txBody>
      </p:sp>
      <p:sp>
        <p:nvSpPr>
          <p:cNvPr id="6" name="Footer Placeholder 5"/>
          <p:cNvSpPr>
            <a:spLocks noGrp="1"/>
          </p:cNvSpPr>
          <p:nvPr>
            <p:ph type="ftr" sz="quarter" idx="12"/>
          </p:nvPr>
        </p:nvSpPr>
        <p:spPr/>
        <p:txBody>
          <a:bodyPr/>
          <a:lstStyle/>
          <a:p>
            <a:pPr>
              <a:defRPr/>
            </a:pPr>
            <a:r>
              <a:rPr lang="en-US" smtClean="0"/>
              <a:t>Windows Personas</a:t>
            </a:r>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that </a:t>
            </a:r>
            <a:r>
              <a:rPr lang="en-US" dirty="0" err="1" smtClean="0"/>
              <a:t>iSCSI</a:t>
            </a:r>
            <a:r>
              <a:rPr lang="en-US" baseline="0" dirty="0" smtClean="0"/>
              <a:t> initiator is active and that the Microsoft service </a:t>
            </a:r>
            <a:r>
              <a:rPr lang="en-US" baseline="0" dirty="0" err="1" smtClean="0"/>
              <a:t>iSCSI</a:t>
            </a:r>
            <a:r>
              <a:rPr lang="en-US" baseline="0" dirty="0" smtClean="0"/>
              <a:t> initiator is started and set to automatic. This can prevent the image from booting from </a:t>
            </a:r>
            <a:r>
              <a:rPr lang="en-US" baseline="0" dirty="0" err="1" smtClean="0"/>
              <a:t>iSCSI</a:t>
            </a:r>
            <a:r>
              <a:rPr lang="en-US" baseline="0" dirty="0" smtClean="0"/>
              <a:t> and will require that the persona be recreated.</a:t>
            </a:r>
            <a:endParaRPr lang="en-US" dirty="0"/>
          </a:p>
        </p:txBody>
      </p:sp>
      <p:sp>
        <p:nvSpPr>
          <p:cNvPr id="4" name="Footer Placeholder 3"/>
          <p:cNvSpPr>
            <a:spLocks noGrp="1"/>
          </p:cNvSpPr>
          <p:nvPr>
            <p:ph type="ftr" sz="quarter" idx="10"/>
          </p:nvPr>
        </p:nvSpPr>
        <p:spPr/>
        <p:txBody>
          <a:bodyPr/>
          <a:lstStyle/>
          <a:p>
            <a:pPr>
              <a:defRPr/>
            </a:pPr>
            <a:r>
              <a:rPr lang="en-US" smtClean="0"/>
              <a:t>Windows Personas</a:t>
            </a:r>
            <a:endParaRPr lang="en-US" dirty="0"/>
          </a:p>
        </p:txBody>
      </p:sp>
      <p:sp>
        <p:nvSpPr>
          <p:cNvPr id="5" name="Slide Number Placeholder 4"/>
          <p:cNvSpPr>
            <a:spLocks noGrp="1"/>
          </p:cNvSpPr>
          <p:nvPr>
            <p:ph type="sldNum" sz="quarter" idx="11"/>
          </p:nvPr>
        </p:nvSpPr>
        <p:spPr/>
        <p:txBody>
          <a:bodyPr/>
          <a:lstStyle/>
          <a:p>
            <a:pPr>
              <a:defRPr/>
            </a:pPr>
            <a:fld id="{FA04BB6B-BEDE-48E4-970F-8DFC0D4B5AE7}" type="slidenum">
              <a:rPr lang="en-US" smtClean="0"/>
              <a:pPr>
                <a:defRPr/>
              </a:pPr>
              <a:t>341</a:t>
            </a:fld>
            <a:endParaRPr lang="en-US" dirty="0"/>
          </a:p>
        </p:txBody>
      </p:sp>
    </p:spTree>
    <p:extLst>
      <p:ext uri="{BB962C8B-B14F-4D97-AF65-F5344CB8AC3E}">
        <p14:creationId xmlns:p14="http://schemas.microsoft.com/office/powerpoint/2010/main" val="2827110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800" dirty="0">
                <a:latin typeface="Calibri" pitchFamily="34" charset="0"/>
                <a:ea typeface="ＭＳ Ｐゴシック" pitchFamily="34" charset="-128"/>
              </a:rPr>
              <a:t>Dell AIM recognizes that any transformation of a data center must be done in a planned and careful manner.  The responsibility for data center management, at least in large organizations, is distributed among multiple groups, typically along the lines of the 4 silos – server, storage, networks, and operating systems/applications.</a:t>
            </a:r>
          </a:p>
          <a:p>
            <a:pPr eaLnBrk="1" hangingPunct="1"/>
            <a:r>
              <a:rPr lang="en-US" sz="800" dirty="0">
                <a:latin typeface="Calibri" pitchFamily="34" charset="0"/>
                <a:ea typeface="ＭＳ Ｐゴシック" pitchFamily="34" charset="-128"/>
              </a:rPr>
              <a:t>Dell AIM provides a methodology for gradual transformation of a data center from static to dynamic.  This method is designed to make the transformation more manageable, particularly in so-called “brown-field” environments, where existing operational policies must be respected – IP address administration, network access restrictions, storage security, service level requirements etc.  </a:t>
            </a:r>
          </a:p>
          <a:p>
            <a:pPr eaLnBrk="1" hangingPunct="1"/>
            <a:r>
              <a:rPr lang="en-US" sz="800" dirty="0">
                <a:latin typeface="Calibri" pitchFamily="34" charset="0"/>
                <a:ea typeface="ＭＳ Ｐゴシック" pitchFamily="34" charset="-128"/>
              </a:rPr>
              <a:t>This methodology begins with the server silo.  Ultimately, the requirements for a dynamic IT infrastructure is driven by this silo.  Dell AIM provides mechanisms for deploying a Dell AIM environment and cataloging servers that is completely non-intrusive.  </a:t>
            </a:r>
          </a:p>
          <a:p>
            <a:pPr eaLnBrk="1" hangingPunct="1"/>
            <a:r>
              <a:rPr lang="en-US" sz="800" dirty="0">
                <a:latin typeface="Calibri" pitchFamily="34" charset="0"/>
                <a:ea typeface="ＭＳ Ｐゴシック" pitchFamily="34" charset="-128"/>
              </a:rPr>
              <a:t>Centralized booting is mandatory for creating a dynamic infrastructure.  Dell AIM again provides tools and methodologies for migrating existing workloads to central storage and gradually transitioning from local booting to centralized booting.</a:t>
            </a:r>
          </a:p>
          <a:p>
            <a:pPr eaLnBrk="1" hangingPunct="1"/>
            <a:r>
              <a:rPr lang="en-US" sz="800" dirty="0">
                <a:latin typeface="Calibri" pitchFamily="34" charset="0"/>
                <a:ea typeface="ＭＳ Ｐゴシック" pitchFamily="34" charset="-128"/>
              </a:rPr>
              <a:t>The next step in this process, is cross silo coordination, particularly between the server and network silos.  Dell AIM supports multiple modes of network management (read-only, fully managed, shared </a:t>
            </a:r>
            <a:r>
              <a:rPr lang="en-US" sz="800" dirty="0" err="1">
                <a:latin typeface="Calibri" pitchFamily="34" charset="0"/>
                <a:ea typeface="ＭＳ Ｐゴシック" pitchFamily="34" charset="-128"/>
              </a:rPr>
              <a:t>vs</a:t>
            </a:r>
            <a:r>
              <a:rPr lang="en-US" sz="800" dirty="0">
                <a:latin typeface="Calibri" pitchFamily="34" charset="0"/>
                <a:ea typeface="ＭＳ Ｐゴシック" pitchFamily="34" charset="-128"/>
              </a:rPr>
              <a:t> dedicated control etc.) that allow the network administrators more control over the pace of and the extent to which network changes are automated as a result of dynamic server repurposing.</a:t>
            </a:r>
          </a:p>
          <a:p>
            <a:pPr eaLnBrk="1" hangingPunct="1"/>
            <a:r>
              <a:rPr lang="en-US" sz="800" dirty="0">
                <a:latin typeface="Calibri" pitchFamily="34" charset="0"/>
                <a:ea typeface="ＭＳ Ｐゴシック" pitchFamily="34" charset="-128"/>
              </a:rPr>
              <a:t>The final step, automating server image configuration and integration with other management software in the eco system through Dell AIM provided abstraction and APIs, completes the transformation.</a:t>
            </a:r>
          </a:p>
        </p:txBody>
      </p:sp>
      <p:sp>
        <p:nvSpPr>
          <p:cNvPr id="358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3233" indent="-293551" eaLnBrk="0" hangingPunct="0">
              <a:defRPr>
                <a:solidFill>
                  <a:schemeClr val="tx1"/>
                </a:solidFill>
                <a:latin typeface="Arial" pitchFamily="34" charset="0"/>
                <a:ea typeface="ＭＳ Ｐゴシック" pitchFamily="34" charset="-128"/>
              </a:defRPr>
            </a:lvl2pPr>
            <a:lvl3pPr marL="1174204" indent="-234841" eaLnBrk="0" hangingPunct="0">
              <a:defRPr>
                <a:solidFill>
                  <a:schemeClr val="tx1"/>
                </a:solidFill>
                <a:latin typeface="Arial" pitchFamily="34" charset="0"/>
                <a:ea typeface="ＭＳ Ｐゴシック" pitchFamily="34" charset="-128"/>
              </a:defRPr>
            </a:lvl3pPr>
            <a:lvl4pPr marL="1643885" indent="-234841" eaLnBrk="0" hangingPunct="0">
              <a:defRPr>
                <a:solidFill>
                  <a:schemeClr val="tx1"/>
                </a:solidFill>
                <a:latin typeface="Arial" pitchFamily="34" charset="0"/>
                <a:ea typeface="ＭＳ Ｐゴシック" pitchFamily="34" charset="-128"/>
              </a:defRPr>
            </a:lvl4pPr>
            <a:lvl5pPr marL="2113567" indent="-234841" eaLnBrk="0" hangingPunct="0">
              <a:defRPr>
                <a:solidFill>
                  <a:schemeClr val="tx1"/>
                </a:solidFill>
                <a:latin typeface="Arial" pitchFamily="34" charset="0"/>
                <a:ea typeface="ＭＳ Ｐゴシック" pitchFamily="34" charset="-128"/>
              </a:defRPr>
            </a:lvl5pPr>
            <a:lvl6pPr marL="2583249"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052930"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522612"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8pPr>
            <a:lvl9pPr marL="3992293"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mtClean="0">
                <a:latin typeface="Trebuchet MS" pitchFamily="34" charset="0"/>
              </a:rPr>
              <a:t>Dell AIM Technical Overview</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Windows Personas</a:t>
            </a:r>
            <a:endParaRPr lang="en-US" dirty="0"/>
          </a:p>
        </p:txBody>
      </p:sp>
      <p:sp>
        <p:nvSpPr>
          <p:cNvPr id="5" name="Slide Number Placeholder 4"/>
          <p:cNvSpPr>
            <a:spLocks noGrp="1"/>
          </p:cNvSpPr>
          <p:nvPr>
            <p:ph type="sldNum" sz="quarter" idx="11"/>
          </p:nvPr>
        </p:nvSpPr>
        <p:spPr/>
        <p:txBody>
          <a:bodyPr/>
          <a:lstStyle/>
          <a:p>
            <a:pPr>
              <a:defRPr/>
            </a:pPr>
            <a:fld id="{FA04BB6B-BEDE-48E4-970F-8DFC0D4B5AE7}" type="slidenum">
              <a:rPr lang="en-US" smtClean="0"/>
              <a:pPr>
                <a:defRPr/>
              </a:pPr>
              <a:t>347</a:t>
            </a:fld>
            <a:endParaRPr lang="en-US" dirty="0"/>
          </a:p>
        </p:txBody>
      </p:sp>
    </p:spTree>
    <p:extLst>
      <p:ext uri="{BB962C8B-B14F-4D97-AF65-F5344CB8AC3E}">
        <p14:creationId xmlns:p14="http://schemas.microsoft.com/office/powerpoint/2010/main" val="328448355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Windows Personas</a:t>
            </a:r>
            <a:endParaRPr lang="en-US" dirty="0"/>
          </a:p>
        </p:txBody>
      </p:sp>
      <p:sp>
        <p:nvSpPr>
          <p:cNvPr id="5" name="Slide Number Placeholder 4"/>
          <p:cNvSpPr>
            <a:spLocks noGrp="1"/>
          </p:cNvSpPr>
          <p:nvPr>
            <p:ph type="sldNum" sz="quarter" idx="11"/>
          </p:nvPr>
        </p:nvSpPr>
        <p:spPr/>
        <p:txBody>
          <a:bodyPr/>
          <a:lstStyle/>
          <a:p>
            <a:pPr>
              <a:defRPr/>
            </a:pPr>
            <a:fld id="{FA04BB6B-BEDE-48E4-970F-8DFC0D4B5AE7}" type="slidenum">
              <a:rPr lang="en-US" smtClean="0"/>
              <a:pPr>
                <a:defRPr/>
              </a:pPr>
              <a:t>348</a:t>
            </a:fld>
            <a:endParaRPr lang="en-US" dirty="0"/>
          </a:p>
        </p:txBody>
      </p:sp>
    </p:spTree>
    <p:extLst>
      <p:ext uri="{BB962C8B-B14F-4D97-AF65-F5344CB8AC3E}">
        <p14:creationId xmlns:p14="http://schemas.microsoft.com/office/powerpoint/2010/main" val="270378137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Windows Personas</a:t>
            </a:r>
            <a:endParaRPr lang="en-US" dirty="0"/>
          </a:p>
        </p:txBody>
      </p:sp>
      <p:sp>
        <p:nvSpPr>
          <p:cNvPr id="5" name="Slide Number Placeholder 4"/>
          <p:cNvSpPr>
            <a:spLocks noGrp="1"/>
          </p:cNvSpPr>
          <p:nvPr>
            <p:ph type="sldNum" sz="quarter" idx="11"/>
          </p:nvPr>
        </p:nvSpPr>
        <p:spPr/>
        <p:txBody>
          <a:bodyPr/>
          <a:lstStyle/>
          <a:p>
            <a:pPr>
              <a:defRPr/>
            </a:pPr>
            <a:fld id="{FA04BB6B-BEDE-48E4-970F-8DFC0D4B5AE7}" type="slidenum">
              <a:rPr lang="en-US" smtClean="0"/>
              <a:pPr>
                <a:defRPr/>
              </a:pPr>
              <a:t>352</a:t>
            </a:fld>
            <a:endParaRPr lang="en-US" dirty="0"/>
          </a:p>
        </p:txBody>
      </p:sp>
    </p:spTree>
    <p:extLst>
      <p:ext uri="{BB962C8B-B14F-4D97-AF65-F5344CB8AC3E}">
        <p14:creationId xmlns:p14="http://schemas.microsoft.com/office/powerpoint/2010/main" val="302862576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359</a:t>
            </a:fld>
            <a:endParaRPr lang="en-US" dirty="0"/>
          </a:p>
        </p:txBody>
      </p:sp>
    </p:spTree>
    <p:extLst>
      <p:ext uri="{BB962C8B-B14F-4D97-AF65-F5344CB8AC3E}">
        <p14:creationId xmlns:p14="http://schemas.microsoft.com/office/powerpoint/2010/main" val="268275728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360</a:t>
            </a:fld>
            <a:endParaRPr lang="en-US" dirty="0"/>
          </a:p>
        </p:txBody>
      </p:sp>
    </p:spTree>
    <p:extLst>
      <p:ext uri="{BB962C8B-B14F-4D97-AF65-F5344CB8AC3E}">
        <p14:creationId xmlns:p14="http://schemas.microsoft.com/office/powerpoint/2010/main" val="88686033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mn-lt"/>
              </a:rPr>
              <a:t>Drivers are injected into the persona using the SMU</a:t>
            </a:r>
          </a:p>
          <a:p>
            <a:endParaRPr lang="en-US" sz="800" dirty="0">
              <a:latin typeface="+mn-lt"/>
            </a:endParaRPr>
          </a:p>
          <a:p>
            <a:r>
              <a:rPr lang="en-US" sz="800" dirty="0">
                <a:latin typeface="+mn-lt"/>
              </a:rPr>
              <a:t>In order for the Controller to SAN-boot a persona in an ESX VM, you must create a raw device mapping (RDM) from the ESX </a:t>
            </a:r>
            <a:r>
              <a:rPr lang="en-US" sz="800" dirty="0" err="1">
                <a:latin typeface="+mn-lt"/>
              </a:rPr>
              <a:t>VMRack</a:t>
            </a:r>
            <a:r>
              <a:rPr lang="en-US" sz="800" dirty="0">
                <a:latin typeface="+mn-lt"/>
              </a:rPr>
              <a:t> to the SAN LUN where your persona’s image resides. An RDM is a virtual machine disk (.</a:t>
            </a:r>
            <a:r>
              <a:rPr lang="en-US" sz="800" dirty="0" err="1">
                <a:latin typeface="+mn-lt"/>
              </a:rPr>
              <a:t>vmdk</a:t>
            </a:r>
            <a:r>
              <a:rPr lang="en-US" sz="800" dirty="0">
                <a:latin typeface="+mn-lt"/>
              </a:rPr>
              <a:t>) file that contains a pointer to the SAN LUN where a bootable image is stored (in this case, your persona), rather than the bootable image itself.</a:t>
            </a:r>
            <a:endParaRPr lang="en-US" sz="800" dirty="0">
              <a:latin typeface="+mn-lt"/>
            </a:endParaRP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361</a:t>
            </a:fld>
            <a:endParaRPr lang="en-US" dirty="0"/>
          </a:p>
        </p:txBody>
      </p:sp>
    </p:spTree>
    <p:extLst>
      <p:ext uri="{BB962C8B-B14F-4D97-AF65-F5344CB8AC3E}">
        <p14:creationId xmlns:p14="http://schemas.microsoft.com/office/powerpoint/2010/main" val="193793746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362</a:t>
            </a:fld>
            <a:endParaRPr lang="en-US" dirty="0"/>
          </a:p>
        </p:txBody>
      </p:sp>
    </p:spTree>
    <p:extLst>
      <p:ext uri="{BB962C8B-B14F-4D97-AF65-F5344CB8AC3E}">
        <p14:creationId xmlns:p14="http://schemas.microsoft.com/office/powerpoint/2010/main" val="141881643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363</a:t>
            </a:fld>
            <a:endParaRPr lang="en-US" dirty="0"/>
          </a:p>
        </p:txBody>
      </p:sp>
    </p:spTree>
    <p:extLst>
      <p:ext uri="{BB962C8B-B14F-4D97-AF65-F5344CB8AC3E}">
        <p14:creationId xmlns:p14="http://schemas.microsoft.com/office/powerpoint/2010/main" val="396519195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367</a:t>
            </a:fld>
            <a:endParaRPr lang="en-US" dirty="0"/>
          </a:p>
        </p:txBody>
      </p:sp>
    </p:spTree>
    <p:extLst>
      <p:ext uri="{BB962C8B-B14F-4D97-AF65-F5344CB8AC3E}">
        <p14:creationId xmlns:p14="http://schemas.microsoft.com/office/powerpoint/2010/main" val="69074055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368</a:t>
            </a:fld>
            <a:endParaRPr lang="en-US" dirty="0"/>
          </a:p>
        </p:txBody>
      </p:sp>
    </p:spTree>
    <p:extLst>
      <p:ext uri="{BB962C8B-B14F-4D97-AF65-F5344CB8AC3E}">
        <p14:creationId xmlns:p14="http://schemas.microsoft.com/office/powerpoint/2010/main" val="2351810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4841" indent="-234841" eaLnBrk="1" hangingPunct="1">
              <a:lnSpc>
                <a:spcPct val="90000"/>
              </a:lnSpc>
              <a:defRPr/>
            </a:pPr>
            <a:r>
              <a:rPr lang="en-US" sz="800" dirty="0">
                <a:latin typeface="Calibri" pitchFamily="34" charset="0"/>
                <a:ea typeface="ＭＳ Ｐゴシック" pitchFamily="34" charset="-128"/>
              </a:rPr>
              <a:t>The features and functions offered by Dell AIM are as follows:</a:t>
            </a:r>
          </a:p>
          <a:p>
            <a:pPr marL="234841" indent="-234841" eaLnBrk="1" hangingPunct="1">
              <a:lnSpc>
                <a:spcPct val="90000"/>
              </a:lnSpc>
              <a:defRPr/>
            </a:pPr>
            <a:endParaRPr lang="en-US" sz="800" dirty="0">
              <a:latin typeface="Calibri" pitchFamily="34" charset="0"/>
              <a:ea typeface="ＭＳ Ｐゴシック" pitchFamily="34" charset="-128"/>
            </a:endParaRPr>
          </a:p>
          <a:p>
            <a:pPr marL="234841" indent="-234841" eaLnBrk="1" hangingPunct="1">
              <a:lnSpc>
                <a:spcPct val="90000"/>
              </a:lnSpc>
              <a:buFontTx/>
              <a:buAutoNum type="arabicPeriod"/>
              <a:defRPr/>
            </a:pPr>
            <a:r>
              <a:rPr lang="en-US" sz="800" b="1" dirty="0">
                <a:latin typeface="Calibri" pitchFamily="34" charset="0"/>
                <a:ea typeface="ＭＳ Ｐゴシック" pitchFamily="34" charset="-128"/>
              </a:rPr>
              <a:t>Dell AIM centralizes the provisioning </a:t>
            </a:r>
            <a:r>
              <a:rPr lang="en-US" sz="800" dirty="0">
                <a:latin typeface="Calibri" pitchFamily="34" charset="0"/>
                <a:ea typeface="ＭＳ Ｐゴシック" pitchFamily="34" charset="-128"/>
              </a:rPr>
              <a:t>of servers, and their connectivity to LAN and SAN. Provisioning includes server discovery, server identity management, server booting, network and storage access configuration, and server image configuration.  The end goal is a fully operational application or workload with access to the right  network and storage elements, no matter which server it runs on or where that server is located in the physical topology of the data center.</a:t>
            </a:r>
          </a:p>
          <a:p>
            <a:pPr marL="234841" indent="-234841" eaLnBrk="1" hangingPunct="1">
              <a:lnSpc>
                <a:spcPct val="90000"/>
              </a:lnSpc>
              <a:buFontTx/>
              <a:buAutoNum type="arabicPeriod"/>
              <a:defRPr/>
            </a:pPr>
            <a:endParaRPr lang="en-US" sz="800" dirty="0">
              <a:latin typeface="Calibri" pitchFamily="34" charset="0"/>
              <a:ea typeface="ＭＳ Ｐゴシック" pitchFamily="34" charset="-128"/>
            </a:endParaRPr>
          </a:p>
          <a:p>
            <a:pPr marL="234841" indent="-234841" eaLnBrk="1" hangingPunct="1">
              <a:lnSpc>
                <a:spcPct val="90000"/>
              </a:lnSpc>
              <a:buFontTx/>
              <a:buAutoNum type="arabicPeriod"/>
              <a:defRPr/>
            </a:pPr>
            <a:r>
              <a:rPr lang="en-US" sz="800" b="1" dirty="0">
                <a:latin typeface="Calibri" pitchFamily="34" charset="0"/>
                <a:ea typeface="ＭＳ Ｐゴシック" pitchFamily="34" charset="-128"/>
              </a:rPr>
              <a:t>Dell AIM integrates virtualization management.</a:t>
            </a:r>
            <a:r>
              <a:rPr lang="en-US" sz="800" dirty="0">
                <a:latin typeface="Calibri" pitchFamily="34" charset="0"/>
                <a:ea typeface="ＭＳ Ｐゴシック" pitchFamily="34" charset="-128"/>
              </a:rPr>
              <a:t>  Virtualization is deployed in almost all data centers today, but it exists typically in isolated islands.  The management of virtualized infrastructure is often handled differently than the physical infrastructure. Dell AIM integrates these environments, from a management and operations point of view. The abstraction it provides applies to virtualized infrastructures in the same way as it does to the physical infrastructure.</a:t>
            </a:r>
          </a:p>
          <a:p>
            <a:pPr marL="234841" indent="-234841" eaLnBrk="1" hangingPunct="1">
              <a:lnSpc>
                <a:spcPct val="90000"/>
              </a:lnSpc>
              <a:buFontTx/>
              <a:buAutoNum type="arabicPeriod"/>
              <a:defRPr/>
            </a:pPr>
            <a:endParaRPr lang="en-US" sz="800" dirty="0">
              <a:latin typeface="Calibri" pitchFamily="34" charset="0"/>
              <a:ea typeface="ＭＳ Ｐゴシック" pitchFamily="34" charset="-128"/>
            </a:endParaRPr>
          </a:p>
          <a:p>
            <a:pPr marL="234841" indent="-234841" eaLnBrk="1" hangingPunct="1">
              <a:lnSpc>
                <a:spcPct val="90000"/>
              </a:lnSpc>
              <a:buFontTx/>
              <a:buAutoNum type="arabicPeriod"/>
              <a:defRPr/>
            </a:pPr>
            <a:r>
              <a:rPr lang="en-US" sz="800" b="1" dirty="0">
                <a:latin typeface="Calibri" pitchFamily="34" charset="0"/>
                <a:ea typeface="ＭＳ Ｐゴシック" pitchFamily="34" charset="-128"/>
              </a:rPr>
              <a:t>Dell AIM unifies the management of infrastructure equipment</a:t>
            </a:r>
            <a:r>
              <a:rPr lang="en-US" sz="800" dirty="0">
                <a:latin typeface="Calibri" pitchFamily="34" charset="0"/>
                <a:ea typeface="ＭＳ Ｐゴシック" pitchFamily="34" charset="-128"/>
              </a:rPr>
              <a:t>.  As mentioned before, data centers have a variety of makes and models of equipment, even in the same category.  Managing them using existing tools can be burdensome and inefficient.  By unifying all manners of equipment under a single abstraction and data model, Dell AIM delivers a dramatic boost to the efficiency of your data center operations.</a:t>
            </a:r>
          </a:p>
          <a:p>
            <a:pPr marL="234841" indent="-234841" eaLnBrk="1" hangingPunct="1">
              <a:lnSpc>
                <a:spcPct val="90000"/>
              </a:lnSpc>
              <a:buFontTx/>
              <a:buAutoNum type="arabicPeriod"/>
              <a:defRPr/>
            </a:pPr>
            <a:endParaRPr lang="en-US" sz="800" dirty="0">
              <a:latin typeface="Calibri" pitchFamily="34" charset="0"/>
              <a:ea typeface="ＭＳ Ｐゴシック" pitchFamily="34" charset="-128"/>
            </a:endParaRPr>
          </a:p>
          <a:p>
            <a:pPr marL="234841" indent="-234841" eaLnBrk="1" hangingPunct="1">
              <a:lnSpc>
                <a:spcPct val="90000"/>
              </a:lnSpc>
              <a:buFontTx/>
              <a:buAutoNum type="arabicPeriod"/>
              <a:defRPr/>
            </a:pPr>
            <a:r>
              <a:rPr lang="en-US" sz="800" b="1" dirty="0">
                <a:latin typeface="Calibri" pitchFamily="34" charset="0"/>
                <a:ea typeface="ＭＳ Ｐゴシック" pitchFamily="34" charset="-128"/>
              </a:rPr>
              <a:t>Dell AIM automates high availability for all servers in the data center</a:t>
            </a:r>
            <a:r>
              <a:rPr lang="en-US" sz="800" dirty="0">
                <a:latin typeface="Calibri" pitchFamily="34" charset="0"/>
                <a:ea typeface="ＭＳ Ｐゴシック" pitchFamily="34" charset="-128"/>
              </a:rPr>
              <a:t>. Servers that fit the requirements of specific Personas are available to these personas as needed. If a server  that is assigned to a Persona requires maintenance or fails the Persona is dynamically brought back on line by the administrator  performing the maintenance cycle or through AIM automation.</a:t>
            </a:r>
          </a:p>
          <a:p>
            <a:pPr marL="234841" indent="-234841" eaLnBrk="1" hangingPunct="1">
              <a:lnSpc>
                <a:spcPct val="90000"/>
              </a:lnSpc>
              <a:buFontTx/>
              <a:buAutoNum type="arabicPeriod"/>
              <a:defRPr/>
            </a:pPr>
            <a:endParaRPr lang="en-US" sz="800" dirty="0">
              <a:latin typeface="Calibri" pitchFamily="34" charset="0"/>
              <a:ea typeface="ＭＳ Ｐゴシック" pitchFamily="34" charset="-128"/>
            </a:endParaRPr>
          </a:p>
          <a:p>
            <a:pPr marL="234841" indent="-234841" eaLnBrk="1" hangingPunct="1">
              <a:lnSpc>
                <a:spcPct val="90000"/>
              </a:lnSpc>
              <a:buFontTx/>
              <a:buAutoNum type="arabicPeriod"/>
              <a:defRPr/>
            </a:pPr>
            <a:r>
              <a:rPr lang="en-US" sz="800" dirty="0">
                <a:latin typeface="Calibri" pitchFamily="34" charset="0"/>
                <a:ea typeface="ＭＳ Ｐゴシック" pitchFamily="34" charset="-128"/>
              </a:rPr>
              <a:t>Finally, any infrastructure transformation project is a daunting one, to say the least. Anticipating this, Dell AIM facilitates </a:t>
            </a:r>
            <a:r>
              <a:rPr lang="en-US" sz="800" b="1" dirty="0">
                <a:latin typeface="Calibri" pitchFamily="34" charset="0"/>
                <a:ea typeface="ＭＳ Ｐゴシック" pitchFamily="34" charset="-128"/>
              </a:rPr>
              <a:t>gradual transformation </a:t>
            </a:r>
            <a:r>
              <a:rPr lang="en-US" sz="800" dirty="0">
                <a:latin typeface="Calibri" pitchFamily="34" charset="0"/>
                <a:ea typeface="ＭＳ Ｐゴシック" pitchFamily="34" charset="-128"/>
              </a:rPr>
              <a:t>– literally one silo at a time. It is designed for “brown field” environments in addition to the so-called “green field” ones. (Discussed in a later slide.)</a:t>
            </a:r>
          </a:p>
          <a:p>
            <a:pPr eaLnBrk="1" hangingPunct="1">
              <a:lnSpc>
                <a:spcPct val="90000"/>
              </a:lnSpc>
              <a:defRPr/>
            </a:pPr>
            <a:endParaRPr lang="en-US" sz="800" dirty="0">
              <a:latin typeface="Calibri" pitchFamily="34" charset="0"/>
              <a:ea typeface="ＭＳ Ｐゴシック" pitchFamily="34" charset="-128"/>
            </a:endParaRPr>
          </a:p>
        </p:txBody>
      </p:sp>
      <p:sp>
        <p:nvSpPr>
          <p:cNvPr id="3686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3233" indent="-293551" eaLnBrk="0" hangingPunct="0">
              <a:defRPr>
                <a:solidFill>
                  <a:schemeClr val="tx1"/>
                </a:solidFill>
                <a:latin typeface="Arial" pitchFamily="34" charset="0"/>
                <a:ea typeface="ＭＳ Ｐゴシック" pitchFamily="34" charset="-128"/>
              </a:defRPr>
            </a:lvl2pPr>
            <a:lvl3pPr marL="1174204" indent="-234841" eaLnBrk="0" hangingPunct="0">
              <a:defRPr>
                <a:solidFill>
                  <a:schemeClr val="tx1"/>
                </a:solidFill>
                <a:latin typeface="Arial" pitchFamily="34" charset="0"/>
                <a:ea typeface="ＭＳ Ｐゴシック" pitchFamily="34" charset="-128"/>
              </a:defRPr>
            </a:lvl3pPr>
            <a:lvl4pPr marL="1643885" indent="-234841" eaLnBrk="0" hangingPunct="0">
              <a:defRPr>
                <a:solidFill>
                  <a:schemeClr val="tx1"/>
                </a:solidFill>
                <a:latin typeface="Arial" pitchFamily="34" charset="0"/>
                <a:ea typeface="ＭＳ Ｐゴシック" pitchFamily="34" charset="-128"/>
              </a:defRPr>
            </a:lvl4pPr>
            <a:lvl5pPr marL="2113567" indent="-234841" eaLnBrk="0" hangingPunct="0">
              <a:defRPr>
                <a:solidFill>
                  <a:schemeClr val="tx1"/>
                </a:solidFill>
                <a:latin typeface="Arial" pitchFamily="34" charset="0"/>
                <a:ea typeface="ＭＳ Ｐゴシック" pitchFamily="34" charset="-128"/>
              </a:defRPr>
            </a:lvl5pPr>
            <a:lvl6pPr marL="2583249"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052930"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522612"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8pPr>
            <a:lvl9pPr marL="3992293"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mtClean="0">
                <a:latin typeface="Trebuchet MS" pitchFamily="34" charset="0"/>
              </a:rPr>
              <a:t>Dell AIM Technical Overview</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369</a:t>
            </a:fld>
            <a:endParaRPr lang="en-US" dirty="0"/>
          </a:p>
        </p:txBody>
      </p:sp>
    </p:spTree>
    <p:extLst>
      <p:ext uri="{BB962C8B-B14F-4D97-AF65-F5344CB8AC3E}">
        <p14:creationId xmlns:p14="http://schemas.microsoft.com/office/powerpoint/2010/main" val="85164687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370</a:t>
            </a:fld>
            <a:endParaRPr lang="en-US" dirty="0"/>
          </a:p>
        </p:txBody>
      </p:sp>
    </p:spTree>
    <p:extLst>
      <p:ext uri="{BB962C8B-B14F-4D97-AF65-F5344CB8AC3E}">
        <p14:creationId xmlns:p14="http://schemas.microsoft.com/office/powerpoint/2010/main" val="412302363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800" dirty="0"/>
              <a:t>The Guest OS on the VM must correspond to the persona OS, VMware VM build of new machine HOST OS selection needs </a:t>
            </a:r>
            <a:r>
              <a:rPr lang="en-US" sz="800"/>
              <a:t>to correspond </a:t>
            </a:r>
            <a:r>
              <a:rPr lang="en-US" sz="800" dirty="0"/>
              <a:t>to Persona being mounted to it</a:t>
            </a: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371</a:t>
            </a:fld>
            <a:endParaRPr lang="en-US" dirty="0"/>
          </a:p>
        </p:txBody>
      </p:sp>
    </p:spTree>
    <p:extLst>
      <p:ext uri="{BB962C8B-B14F-4D97-AF65-F5344CB8AC3E}">
        <p14:creationId xmlns:p14="http://schemas.microsoft.com/office/powerpoint/2010/main" val="387966116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Have Ivan or Steve explain this further: </a:t>
            </a:r>
            <a:r>
              <a:rPr lang="en-US" sz="800" dirty="0" err="1"/>
              <a:t>mptspi</a:t>
            </a:r>
            <a:r>
              <a:rPr lang="en-US" sz="800" dirty="0"/>
              <a:t> kernel module to the </a:t>
            </a:r>
            <a:r>
              <a:rPr lang="en-US" sz="800" u="sng" dirty="0"/>
              <a:t>local</a:t>
            </a:r>
            <a:r>
              <a:rPr lang="en-US" sz="800" dirty="0"/>
              <a:t> </a:t>
            </a:r>
            <a:r>
              <a:rPr lang="en-US" sz="800" dirty="0" err="1"/>
              <a:t>ramdisk</a:t>
            </a:r>
            <a:endParaRPr lang="en-US" sz="800"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372</a:t>
            </a:fld>
            <a:endParaRPr lang="en-US" dirty="0"/>
          </a:p>
        </p:txBody>
      </p:sp>
    </p:spTree>
    <p:extLst>
      <p:ext uri="{BB962C8B-B14F-4D97-AF65-F5344CB8AC3E}">
        <p14:creationId xmlns:p14="http://schemas.microsoft.com/office/powerpoint/2010/main" val="99497579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373</a:t>
            </a:fld>
            <a:endParaRPr lang="en-US" dirty="0"/>
          </a:p>
        </p:txBody>
      </p:sp>
    </p:spTree>
    <p:extLst>
      <p:ext uri="{BB962C8B-B14F-4D97-AF65-F5344CB8AC3E}">
        <p14:creationId xmlns:p14="http://schemas.microsoft.com/office/powerpoint/2010/main" val="234097688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374</a:t>
            </a:fld>
            <a:endParaRPr lang="en-US" dirty="0"/>
          </a:p>
        </p:txBody>
      </p:sp>
    </p:spTree>
    <p:extLst>
      <p:ext uri="{BB962C8B-B14F-4D97-AF65-F5344CB8AC3E}">
        <p14:creationId xmlns:p14="http://schemas.microsoft.com/office/powerpoint/2010/main" val="341615258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375</a:t>
            </a:fld>
            <a:endParaRPr lang="en-US" dirty="0"/>
          </a:p>
        </p:txBody>
      </p:sp>
    </p:spTree>
    <p:extLst>
      <p:ext uri="{BB962C8B-B14F-4D97-AF65-F5344CB8AC3E}">
        <p14:creationId xmlns:p14="http://schemas.microsoft.com/office/powerpoint/2010/main" val="36246789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See Personas_VMRacks.pdf for more information.</a:t>
            </a:r>
            <a:endParaRPr lang="en-US" sz="800"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376</a:t>
            </a:fld>
            <a:endParaRPr lang="en-US" dirty="0"/>
          </a:p>
        </p:txBody>
      </p:sp>
    </p:spTree>
    <p:extLst>
      <p:ext uri="{BB962C8B-B14F-4D97-AF65-F5344CB8AC3E}">
        <p14:creationId xmlns:p14="http://schemas.microsoft.com/office/powerpoint/2010/main" val="18924290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377</a:t>
            </a:fld>
            <a:endParaRPr lang="en-US" dirty="0"/>
          </a:p>
        </p:txBody>
      </p:sp>
    </p:spTree>
    <p:extLst>
      <p:ext uri="{BB962C8B-B14F-4D97-AF65-F5344CB8AC3E}">
        <p14:creationId xmlns:p14="http://schemas.microsoft.com/office/powerpoint/2010/main" val="252750322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378</a:t>
            </a:fld>
            <a:endParaRPr lang="en-US" dirty="0"/>
          </a:p>
        </p:txBody>
      </p:sp>
    </p:spTree>
    <p:extLst>
      <p:ext uri="{BB962C8B-B14F-4D97-AF65-F5344CB8AC3E}">
        <p14:creationId xmlns:p14="http://schemas.microsoft.com/office/powerpoint/2010/main" val="3818578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defRPr/>
            </a:pPr>
            <a:r>
              <a:rPr lang="en-US" sz="800" dirty="0">
                <a:latin typeface="Calibri" pitchFamily="34" charset="0"/>
                <a:ea typeface="ＭＳ Ｐゴシック" pitchFamily="34" charset="-128"/>
              </a:rPr>
              <a:t>The goal of automated discovery and inventory is to eliminate the labor and tedium associated with adding new resources to the infrastructure, keeping track of upgrades to existing resources, and keeping track of movement of resources from one part of the infrastructure to another.</a:t>
            </a:r>
          </a:p>
          <a:p>
            <a:pPr marL="234841" indent="-234841" eaLnBrk="1" hangingPunct="1">
              <a:lnSpc>
                <a:spcPct val="80000"/>
              </a:lnSpc>
              <a:defRPr/>
            </a:pPr>
            <a:endParaRPr lang="en-US" sz="800" dirty="0">
              <a:latin typeface="Calibri" pitchFamily="34" charset="0"/>
              <a:ea typeface="ＭＳ Ｐゴシック" pitchFamily="34" charset="-128"/>
            </a:endParaRPr>
          </a:p>
          <a:p>
            <a:pPr marL="234841" indent="-234841" eaLnBrk="1" hangingPunct="1">
              <a:lnSpc>
                <a:spcPct val="80000"/>
              </a:lnSpc>
              <a:defRPr/>
            </a:pPr>
            <a:r>
              <a:rPr lang="en-US" sz="800" b="1" dirty="0">
                <a:latin typeface="Calibri" pitchFamily="34" charset="0"/>
                <a:ea typeface="ＭＳ Ｐゴシック" pitchFamily="34" charset="-128"/>
              </a:rPr>
              <a:t>Dell AIM automates server discovery and inventory</a:t>
            </a:r>
          </a:p>
          <a:p>
            <a:pPr eaLnBrk="1" hangingPunct="1">
              <a:lnSpc>
                <a:spcPct val="80000"/>
              </a:lnSpc>
              <a:defRPr/>
            </a:pPr>
            <a:r>
              <a:rPr lang="en-US" sz="800" dirty="0">
                <a:latin typeface="Calibri" pitchFamily="34" charset="0"/>
                <a:ea typeface="ＭＳ Ｐゴシック" pitchFamily="34" charset="-128"/>
              </a:rPr>
              <a:t>All critical physical attributes of a server, such as CPU, NICs, and HBAs, and critical identities of the server, such as MAC addresses of NICs, WWNs of HBAs are automatically discovered and cataloged by Dell AIM.  (These can be viewed  through the AIM console)</a:t>
            </a:r>
          </a:p>
          <a:p>
            <a:pPr marL="234841" indent="-234841" eaLnBrk="1" hangingPunct="1">
              <a:lnSpc>
                <a:spcPct val="80000"/>
              </a:lnSpc>
              <a:defRPr/>
            </a:pPr>
            <a:endParaRPr lang="en-US" sz="800" dirty="0">
              <a:latin typeface="Calibri" pitchFamily="34" charset="0"/>
              <a:ea typeface="ＭＳ Ｐゴシック" pitchFamily="34" charset="-128"/>
            </a:endParaRPr>
          </a:p>
          <a:p>
            <a:pPr eaLnBrk="1" hangingPunct="1">
              <a:lnSpc>
                <a:spcPct val="80000"/>
              </a:lnSpc>
              <a:defRPr/>
            </a:pPr>
            <a:r>
              <a:rPr lang="en-US" sz="800" b="1" dirty="0">
                <a:latin typeface="Calibri" pitchFamily="34" charset="0"/>
                <a:ea typeface="ＭＳ Ｐゴシック" pitchFamily="34" charset="-128"/>
              </a:rPr>
              <a:t>Dell AIM also discovers the physical connections a server has to the network</a:t>
            </a:r>
            <a:r>
              <a:rPr lang="en-US" sz="800" dirty="0">
                <a:latin typeface="Calibri" pitchFamily="34" charset="0"/>
                <a:ea typeface="ＭＳ Ｐゴシック" pitchFamily="34" charset="-128"/>
              </a:rPr>
              <a:t/>
            </a:r>
            <a:br>
              <a:rPr lang="en-US" sz="800" dirty="0">
                <a:latin typeface="Calibri" pitchFamily="34" charset="0"/>
                <a:ea typeface="ＭＳ Ｐゴシック" pitchFamily="34" charset="-128"/>
              </a:rPr>
            </a:br>
            <a:r>
              <a:rPr lang="en-US" sz="800" dirty="0">
                <a:latin typeface="Calibri" pitchFamily="34" charset="0"/>
                <a:ea typeface="ＭＳ Ｐゴシック" pitchFamily="34" charset="-128"/>
              </a:rPr>
              <a:t>In other words, it automatically figures out which physical port on which physical switch each NIC on a server is connected to.  This critical piece of information allows Dell AIM to correctly co-ordinate changes to the network configuration when servers are repurposed to run different server images requiring access to different networks. (Managed switches  coordinated with the AIM Persona)</a:t>
            </a:r>
          </a:p>
          <a:p>
            <a:pPr eaLnBrk="1" hangingPunct="1">
              <a:lnSpc>
                <a:spcPct val="80000"/>
              </a:lnSpc>
              <a:defRPr/>
            </a:pPr>
            <a:endParaRPr lang="en-US" sz="800" dirty="0">
              <a:latin typeface="Calibri" pitchFamily="34" charset="0"/>
              <a:ea typeface="ＭＳ Ｐゴシック" pitchFamily="34" charset="-128"/>
            </a:endParaRPr>
          </a:p>
          <a:p>
            <a:pPr eaLnBrk="1" hangingPunct="1">
              <a:lnSpc>
                <a:spcPct val="80000"/>
              </a:lnSpc>
              <a:defRPr/>
            </a:pPr>
            <a:r>
              <a:rPr lang="en-US" sz="800" dirty="0">
                <a:latin typeface="Calibri" pitchFamily="34" charset="0"/>
                <a:ea typeface="ＭＳ Ｐゴシック" pitchFamily="34" charset="-128"/>
              </a:rPr>
              <a:t>The main goal of centralized provisioning is to instantly repurpose a server.  In other words, a server can be dynamically reassigned to a different task – one that requires a different operating system, different set of applications, different network connectivity and different storage access.  Another way to look at the repurposing is from the server image or application point of view. The goal is to allow the same server image to be instantly retargeted to a different server, possibly even a virtual machine, located in a different rack, and connected to a different network switch.</a:t>
            </a:r>
          </a:p>
          <a:p>
            <a:pPr marL="234841" indent="-234841" eaLnBrk="1" hangingPunct="1">
              <a:lnSpc>
                <a:spcPct val="80000"/>
              </a:lnSpc>
              <a:defRPr/>
            </a:pPr>
            <a:endParaRPr lang="en-US" sz="800" dirty="0">
              <a:latin typeface="Calibri" pitchFamily="34" charset="0"/>
              <a:ea typeface="ＭＳ Ｐゴシック" pitchFamily="34" charset="-128"/>
            </a:endParaRPr>
          </a:p>
          <a:p>
            <a:pPr marL="234841" indent="-234841" eaLnBrk="1" hangingPunct="1">
              <a:lnSpc>
                <a:spcPct val="80000"/>
              </a:lnSpc>
              <a:defRPr/>
            </a:pPr>
            <a:r>
              <a:rPr lang="en-US" sz="800" dirty="0">
                <a:latin typeface="Calibri" pitchFamily="34" charset="0"/>
                <a:ea typeface="ＭＳ Ｐゴシック" pitchFamily="34" charset="-128"/>
              </a:rPr>
              <a:t>In  both cases, the key requirements for server repurposing are:</a:t>
            </a:r>
          </a:p>
          <a:p>
            <a:pPr marL="234841" indent="-234841" eaLnBrk="1" hangingPunct="1">
              <a:lnSpc>
                <a:spcPct val="80000"/>
              </a:lnSpc>
              <a:defRPr/>
            </a:pPr>
            <a:endParaRPr lang="en-US" sz="800" dirty="0">
              <a:latin typeface="Calibri" pitchFamily="34" charset="0"/>
              <a:ea typeface="ＭＳ Ｐゴシック" pitchFamily="34" charset="-128"/>
            </a:endParaRPr>
          </a:p>
          <a:p>
            <a:pPr marL="234841" indent="-234841" eaLnBrk="1" hangingPunct="1">
              <a:lnSpc>
                <a:spcPct val="80000"/>
              </a:lnSpc>
              <a:buFontTx/>
              <a:buAutoNum type="arabicPeriod"/>
              <a:defRPr/>
            </a:pPr>
            <a:r>
              <a:rPr lang="en-US" sz="800" dirty="0">
                <a:latin typeface="Calibri" pitchFamily="34" charset="0"/>
                <a:ea typeface="ＭＳ Ｐゴシック" pitchFamily="34" charset="-128"/>
              </a:rPr>
              <a:t>A server’s identity, as far as network and storage go, can be changed dynamically, and is determined based on the server image targeted to run on it. The physical identity of the server is ignored, for all practical purposes.  This allows the server image to move from server to server, and still use the same IP address, MAC address, and WWN.</a:t>
            </a:r>
          </a:p>
          <a:p>
            <a:pPr marL="234841" indent="-234841" eaLnBrk="1" hangingPunct="1">
              <a:lnSpc>
                <a:spcPct val="80000"/>
              </a:lnSpc>
              <a:buFontTx/>
              <a:buAutoNum type="arabicPeriod"/>
              <a:defRPr/>
            </a:pPr>
            <a:endParaRPr lang="en-US" sz="800" dirty="0">
              <a:latin typeface="Calibri" pitchFamily="34" charset="0"/>
              <a:ea typeface="ＭＳ Ｐゴシック" pitchFamily="34" charset="-128"/>
            </a:endParaRPr>
          </a:p>
          <a:p>
            <a:pPr marL="234841" indent="-234841" eaLnBrk="1" hangingPunct="1">
              <a:lnSpc>
                <a:spcPct val="80000"/>
              </a:lnSpc>
              <a:buFontTx/>
              <a:buAutoNum type="arabicPeriod"/>
              <a:defRPr/>
            </a:pPr>
            <a:r>
              <a:rPr lang="en-US" sz="800" dirty="0">
                <a:latin typeface="Calibri" pitchFamily="34" charset="0"/>
                <a:ea typeface="ＭＳ Ｐゴシック" pitchFamily="34" charset="-128"/>
              </a:rPr>
              <a:t>A server’s network connectivity and storage access needs to be changed dynamically, so any server image targeted to run it can operate correctly.  This may require changes to the network infrastructure that need to match the connectivity needs of the server image.</a:t>
            </a:r>
          </a:p>
        </p:txBody>
      </p:sp>
      <p:sp>
        <p:nvSpPr>
          <p:cNvPr id="3789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3233" indent="-293551" eaLnBrk="0" hangingPunct="0">
              <a:defRPr>
                <a:solidFill>
                  <a:schemeClr val="tx1"/>
                </a:solidFill>
                <a:latin typeface="Arial" pitchFamily="34" charset="0"/>
                <a:ea typeface="ＭＳ Ｐゴシック" pitchFamily="34" charset="-128"/>
              </a:defRPr>
            </a:lvl2pPr>
            <a:lvl3pPr marL="1174204" indent="-234841" eaLnBrk="0" hangingPunct="0">
              <a:defRPr>
                <a:solidFill>
                  <a:schemeClr val="tx1"/>
                </a:solidFill>
                <a:latin typeface="Arial" pitchFamily="34" charset="0"/>
                <a:ea typeface="ＭＳ Ｐゴシック" pitchFamily="34" charset="-128"/>
              </a:defRPr>
            </a:lvl3pPr>
            <a:lvl4pPr marL="1643885" indent="-234841" eaLnBrk="0" hangingPunct="0">
              <a:defRPr>
                <a:solidFill>
                  <a:schemeClr val="tx1"/>
                </a:solidFill>
                <a:latin typeface="Arial" pitchFamily="34" charset="0"/>
                <a:ea typeface="ＭＳ Ｐゴシック" pitchFamily="34" charset="-128"/>
              </a:defRPr>
            </a:lvl4pPr>
            <a:lvl5pPr marL="2113567" indent="-234841" eaLnBrk="0" hangingPunct="0">
              <a:defRPr>
                <a:solidFill>
                  <a:schemeClr val="tx1"/>
                </a:solidFill>
                <a:latin typeface="Arial" pitchFamily="34" charset="0"/>
                <a:ea typeface="ＭＳ Ｐゴシック" pitchFamily="34" charset="-128"/>
              </a:defRPr>
            </a:lvl5pPr>
            <a:lvl6pPr marL="2583249"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052930"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522612"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8pPr>
            <a:lvl9pPr marL="3992293"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mtClean="0">
                <a:latin typeface="Trebuchet MS" pitchFamily="34" charset="0"/>
              </a:rPr>
              <a:t>Dell AIM Technical Overview</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379</a:t>
            </a:fld>
            <a:endParaRPr lang="en-US" dirty="0"/>
          </a:p>
        </p:txBody>
      </p:sp>
    </p:spTree>
    <p:extLst>
      <p:ext uri="{BB962C8B-B14F-4D97-AF65-F5344CB8AC3E}">
        <p14:creationId xmlns:p14="http://schemas.microsoft.com/office/powerpoint/2010/main" val="116515126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380</a:t>
            </a:fld>
            <a:endParaRPr lang="en-US" dirty="0"/>
          </a:p>
        </p:txBody>
      </p:sp>
    </p:spTree>
    <p:extLst>
      <p:ext uri="{BB962C8B-B14F-4D97-AF65-F5344CB8AC3E}">
        <p14:creationId xmlns:p14="http://schemas.microsoft.com/office/powerpoint/2010/main" val="211296125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381</a:t>
            </a:fld>
            <a:endParaRPr lang="en-US" dirty="0"/>
          </a:p>
        </p:txBody>
      </p:sp>
    </p:spTree>
    <p:extLst>
      <p:ext uri="{BB962C8B-B14F-4D97-AF65-F5344CB8AC3E}">
        <p14:creationId xmlns:p14="http://schemas.microsoft.com/office/powerpoint/2010/main" val="224954118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ESX VMRacks</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382</a:t>
            </a:fld>
            <a:endParaRPr lang="en-US" dirty="0"/>
          </a:p>
        </p:txBody>
      </p:sp>
    </p:spTree>
    <p:extLst>
      <p:ext uri="{BB962C8B-B14F-4D97-AF65-F5344CB8AC3E}">
        <p14:creationId xmlns:p14="http://schemas.microsoft.com/office/powerpoint/2010/main" val="3761577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defRPr/>
            </a:pPr>
            <a:r>
              <a:rPr lang="en-US" sz="800" dirty="0">
                <a:latin typeface="Calibri" pitchFamily="34" charset="0"/>
                <a:ea typeface="ＭＳ Ｐゴシック" pitchFamily="34" charset="-128"/>
              </a:rPr>
              <a:t>The first task in setting up centralized provisioning is to create server images on central storage, such as a FC-SAN array, an </a:t>
            </a:r>
            <a:r>
              <a:rPr lang="en-US" sz="800" dirty="0" err="1">
                <a:latin typeface="Calibri" pitchFamily="34" charset="0"/>
                <a:ea typeface="ＭＳ Ｐゴシック" pitchFamily="34" charset="-128"/>
              </a:rPr>
              <a:t>iSCSI</a:t>
            </a:r>
            <a:r>
              <a:rPr lang="en-US" sz="800" dirty="0">
                <a:latin typeface="Calibri" pitchFamily="34" charset="0"/>
                <a:ea typeface="ＭＳ Ｐゴシック" pitchFamily="34" charset="-128"/>
              </a:rPr>
              <a:t> target, or a NAS device.  There are two critical steps:  </a:t>
            </a:r>
          </a:p>
          <a:p>
            <a:pPr marL="176131" indent="-176131" eaLnBrk="1" hangingPunct="1">
              <a:lnSpc>
                <a:spcPct val="80000"/>
              </a:lnSpc>
              <a:buFont typeface="Arial" pitchFamily="34" charset="0"/>
              <a:buChar char="•"/>
              <a:defRPr/>
            </a:pPr>
            <a:r>
              <a:rPr lang="en-US" sz="800" dirty="0">
                <a:latin typeface="Calibri" pitchFamily="34" charset="0"/>
                <a:ea typeface="ＭＳ Ｐゴシック" pitchFamily="34" charset="-128"/>
              </a:rPr>
              <a:t>One, to copy the server image from a local disk attached to a server to a volume on a storage device attached to a network.  </a:t>
            </a:r>
          </a:p>
          <a:p>
            <a:pPr marL="176131" indent="-176131" eaLnBrk="1" hangingPunct="1">
              <a:lnSpc>
                <a:spcPct val="80000"/>
              </a:lnSpc>
              <a:buFont typeface="Arial" pitchFamily="34" charset="0"/>
              <a:buChar char="•"/>
              <a:defRPr/>
            </a:pPr>
            <a:r>
              <a:rPr lang="en-US" sz="800" dirty="0">
                <a:latin typeface="Calibri" pitchFamily="34" charset="0"/>
                <a:ea typeface="ＭＳ Ｐゴシック" pitchFamily="34" charset="-128"/>
              </a:rPr>
              <a:t>Two, to enable the server to boot the copied image directly from central storage.  </a:t>
            </a:r>
          </a:p>
          <a:p>
            <a:pPr eaLnBrk="1" hangingPunct="1">
              <a:lnSpc>
                <a:spcPct val="80000"/>
              </a:lnSpc>
              <a:defRPr/>
            </a:pPr>
            <a:endParaRPr lang="en-US" sz="800" dirty="0">
              <a:latin typeface="Calibri" pitchFamily="34" charset="0"/>
              <a:ea typeface="ＭＳ Ｐゴシック" pitchFamily="34" charset="-128"/>
            </a:endParaRPr>
          </a:p>
          <a:p>
            <a:pPr eaLnBrk="1" hangingPunct="1">
              <a:lnSpc>
                <a:spcPct val="80000"/>
              </a:lnSpc>
              <a:defRPr/>
            </a:pPr>
            <a:r>
              <a:rPr lang="en-US" sz="800" dirty="0">
                <a:latin typeface="Calibri" pitchFamily="34" charset="0"/>
                <a:ea typeface="ＭＳ Ｐゴシック" pitchFamily="34" charset="-128"/>
              </a:rPr>
              <a:t>The second step invariably requires installing additional software (drivers) in the server image and configuring the server image appropriately. Dell AIM provides server migration tools that achieve both these steps easily and efficiently. The Server Migration Utility prepares a designated volume on central storage, copies the contents of the local disk to that volume, automatically injects/installs the drivers necessary for a physical server or a virtual machine to boot from that volume, and configures the image for booting from central storage.  All of this is done without modifying the contents of the local disk in any manner.</a:t>
            </a:r>
          </a:p>
          <a:p>
            <a:pPr eaLnBrk="1" hangingPunct="1">
              <a:lnSpc>
                <a:spcPct val="80000"/>
              </a:lnSpc>
              <a:defRPr/>
            </a:pPr>
            <a:endParaRPr lang="en-US" sz="800" dirty="0">
              <a:latin typeface="Calibri" pitchFamily="34" charset="0"/>
              <a:ea typeface="ＭＳ Ｐゴシック" pitchFamily="34" charset="-128"/>
            </a:endParaRPr>
          </a:p>
          <a:p>
            <a:pPr eaLnBrk="1" hangingPunct="1">
              <a:lnSpc>
                <a:spcPct val="80000"/>
              </a:lnSpc>
              <a:defRPr/>
            </a:pPr>
            <a:r>
              <a:rPr lang="en-US" sz="800" dirty="0">
                <a:latin typeface="Calibri" pitchFamily="34" charset="0"/>
                <a:ea typeface="ＭＳ Ｐゴシック" pitchFamily="34" charset="-128"/>
              </a:rPr>
              <a:t>Another critical requirement is dynamically managing server identity.  This is required at each of the three stages of booting a server: pre-boot, during boot, and after OS booting is completed.  In the pre-boot stage, Dell AIM dynamically assigns the correct identity to the server so it can have visibility and access to the boot LUN associated with the server image on the SAN.  During booting, the server uses the dynamically assigned identity on the SAN, ignoring any physical identity that may already be present.  Once the booting is complete, and before any applications can start, Dell AIM  configured the OS with the correct number of interfaces on the appropriate physical NICs, virtual MAC addresses on those interfaces, and IP addresses that match the requirements of the server image.  Dell AIM automates this entire sequence, using configuration data that is stored in the configuration data base corresponding to each server image.  Server’s identity, as assigned by Dell AIM, is non-persistent:  when the server image is no longer running on a server, the server reverts back to its physical identities.</a:t>
            </a:r>
          </a:p>
          <a:p>
            <a:pPr eaLnBrk="1" hangingPunct="1">
              <a:lnSpc>
                <a:spcPct val="80000"/>
              </a:lnSpc>
              <a:defRPr/>
            </a:pPr>
            <a:r>
              <a:rPr lang="en-US" sz="800" dirty="0">
                <a:latin typeface="Calibri" pitchFamily="34" charset="0"/>
                <a:ea typeface="ＭＳ Ｐゴシック" pitchFamily="34" charset="-128"/>
              </a:rPr>
              <a:t>Further, in order to complete the LAN connectivity for the server image, the physical switch ports to which the server is connected must be configured to allow the VLANs corresponding to those LANs.  Using the previously discovered information about the physical connectivity of a server, Dell AIM automatically configures switch ports to match the LAN connectivity requirements of the server image.</a:t>
            </a:r>
          </a:p>
          <a:p>
            <a:pPr eaLnBrk="1" hangingPunct="1">
              <a:lnSpc>
                <a:spcPct val="80000"/>
              </a:lnSpc>
              <a:defRPr/>
            </a:pPr>
            <a:r>
              <a:rPr lang="en-US" sz="800" dirty="0">
                <a:latin typeface="Calibri" pitchFamily="34" charset="0"/>
                <a:ea typeface="ＭＳ Ｐゴシック" pitchFamily="34" charset="-128"/>
              </a:rPr>
              <a:t>Finally, there may be requirements to configure other devices in the infrastructure or even applications in the server image in specific ways to complete the provisioning process.  Dell AIM provides convenient extensions that an administrator can take advantage of to program these additional provisioning steps through customized scripts or applications.</a:t>
            </a:r>
          </a:p>
          <a:p>
            <a:pPr eaLnBrk="1" hangingPunct="1">
              <a:lnSpc>
                <a:spcPct val="80000"/>
              </a:lnSpc>
              <a:defRPr/>
            </a:pPr>
            <a:endParaRPr lang="en-US" sz="800" dirty="0">
              <a:latin typeface="Calibri" pitchFamily="34" charset="0"/>
              <a:ea typeface="ＭＳ Ｐゴシック" pitchFamily="34" charset="-128"/>
            </a:endParaRPr>
          </a:p>
        </p:txBody>
      </p:sp>
      <p:sp>
        <p:nvSpPr>
          <p:cNvPr id="3891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3233" indent="-293551" eaLnBrk="0" hangingPunct="0">
              <a:defRPr>
                <a:solidFill>
                  <a:schemeClr val="tx1"/>
                </a:solidFill>
                <a:latin typeface="Arial" pitchFamily="34" charset="0"/>
                <a:ea typeface="ＭＳ Ｐゴシック" pitchFamily="34" charset="-128"/>
              </a:defRPr>
            </a:lvl2pPr>
            <a:lvl3pPr marL="1174204" indent="-234841" eaLnBrk="0" hangingPunct="0">
              <a:defRPr>
                <a:solidFill>
                  <a:schemeClr val="tx1"/>
                </a:solidFill>
                <a:latin typeface="Arial" pitchFamily="34" charset="0"/>
                <a:ea typeface="ＭＳ Ｐゴシック" pitchFamily="34" charset="-128"/>
              </a:defRPr>
            </a:lvl3pPr>
            <a:lvl4pPr marL="1643885" indent="-234841" eaLnBrk="0" hangingPunct="0">
              <a:defRPr>
                <a:solidFill>
                  <a:schemeClr val="tx1"/>
                </a:solidFill>
                <a:latin typeface="Arial" pitchFamily="34" charset="0"/>
                <a:ea typeface="ＭＳ Ｐゴシック" pitchFamily="34" charset="-128"/>
              </a:defRPr>
            </a:lvl4pPr>
            <a:lvl5pPr marL="2113567" indent="-234841" eaLnBrk="0" hangingPunct="0">
              <a:defRPr>
                <a:solidFill>
                  <a:schemeClr val="tx1"/>
                </a:solidFill>
                <a:latin typeface="Arial" pitchFamily="34" charset="0"/>
                <a:ea typeface="ＭＳ Ｐゴシック" pitchFamily="34" charset="-128"/>
              </a:defRPr>
            </a:lvl5pPr>
            <a:lvl6pPr marL="2583249"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052930"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522612"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8pPr>
            <a:lvl9pPr marL="3992293"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mtClean="0">
                <a:latin typeface="Trebuchet MS" pitchFamily="34" charset="0"/>
              </a:rPr>
              <a:t>Dell AIM Technical Overview</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800" dirty="0">
                <a:latin typeface="Calibri" pitchFamily="34" charset="0"/>
                <a:ea typeface="ＭＳ Ｐゴシック" pitchFamily="34" charset="-128"/>
              </a:rPr>
              <a:t>In addition to supporting the centralized booting of bare-metal servers into operating systems such as Windows and Linux, Dell AIM also boots hypervisor stacks or virtualization host operating systems from central storage.  For example, VMware ESX, Microsoft Hyper-V, or Red Hat </a:t>
            </a:r>
            <a:r>
              <a:rPr lang="en-US" sz="800" dirty="0" err="1">
                <a:latin typeface="Calibri" pitchFamily="34" charset="0"/>
                <a:ea typeface="ＭＳ Ｐゴシック" pitchFamily="34" charset="-128"/>
              </a:rPr>
              <a:t>Xen</a:t>
            </a:r>
            <a:r>
              <a:rPr lang="en-US" sz="800" dirty="0">
                <a:latin typeface="Calibri" pitchFamily="34" charset="0"/>
                <a:ea typeface="ＭＳ Ｐゴシック" pitchFamily="34" charset="-128"/>
              </a:rPr>
              <a:t>.  This provides great flexibility to the operator who can now dynamically dial-up or down the number servers that are part of virtualized environments.  He can also use a common pool of server resources to share between different clusters within virtualized environments, or environments using different virtualization technologies.</a:t>
            </a:r>
          </a:p>
          <a:p>
            <a:pPr eaLnBrk="1" hangingPunct="1"/>
            <a:r>
              <a:rPr lang="en-US" sz="800" dirty="0">
                <a:latin typeface="Calibri" pitchFamily="34" charset="0"/>
                <a:ea typeface="ＭＳ Ｐゴシック" pitchFamily="34" charset="-128"/>
              </a:rPr>
              <a:t>A strategic goal for all data centers is to extend the same management paradigm they currently use for bare-metal servers to also include virtual resources.  Also important is the requirement to blur the line between these two environments, bringing not only flexible resource sharing among them, but also workload mobility.</a:t>
            </a:r>
          </a:p>
          <a:p>
            <a:pPr eaLnBrk="1" hangingPunct="1"/>
            <a:r>
              <a:rPr lang="en-US" sz="800" dirty="0">
                <a:latin typeface="Calibri" pitchFamily="34" charset="0"/>
                <a:ea typeface="ＭＳ Ｐゴシック" pitchFamily="34" charset="-128"/>
              </a:rPr>
              <a:t>By integrating management of virtualized resources and enabling the same server image to move between physical and virtual resources, Dell AIM brings data centers much closer to achieving their strategic goals than they have ever been.</a:t>
            </a:r>
          </a:p>
        </p:txBody>
      </p:sp>
      <p:sp>
        <p:nvSpPr>
          <p:cNvPr id="399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3233" indent="-293551" eaLnBrk="0" hangingPunct="0">
              <a:defRPr>
                <a:solidFill>
                  <a:schemeClr val="tx1"/>
                </a:solidFill>
                <a:latin typeface="Arial" pitchFamily="34" charset="0"/>
                <a:ea typeface="ＭＳ Ｐゴシック" pitchFamily="34" charset="-128"/>
              </a:defRPr>
            </a:lvl2pPr>
            <a:lvl3pPr marL="1174204" indent="-234841" eaLnBrk="0" hangingPunct="0">
              <a:defRPr>
                <a:solidFill>
                  <a:schemeClr val="tx1"/>
                </a:solidFill>
                <a:latin typeface="Arial" pitchFamily="34" charset="0"/>
                <a:ea typeface="ＭＳ Ｐゴシック" pitchFamily="34" charset="-128"/>
              </a:defRPr>
            </a:lvl3pPr>
            <a:lvl4pPr marL="1643885" indent="-234841" eaLnBrk="0" hangingPunct="0">
              <a:defRPr>
                <a:solidFill>
                  <a:schemeClr val="tx1"/>
                </a:solidFill>
                <a:latin typeface="Arial" pitchFamily="34" charset="0"/>
                <a:ea typeface="ＭＳ Ｐゴシック" pitchFamily="34" charset="-128"/>
              </a:defRPr>
            </a:lvl4pPr>
            <a:lvl5pPr marL="2113567" indent="-234841" eaLnBrk="0" hangingPunct="0">
              <a:defRPr>
                <a:solidFill>
                  <a:schemeClr val="tx1"/>
                </a:solidFill>
                <a:latin typeface="Arial" pitchFamily="34" charset="0"/>
                <a:ea typeface="ＭＳ Ｐゴシック" pitchFamily="34" charset="-128"/>
              </a:defRPr>
            </a:lvl5pPr>
            <a:lvl6pPr marL="2583249"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052930"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522612"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8pPr>
            <a:lvl9pPr marL="3992293"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mtClean="0">
                <a:latin typeface="Trebuchet MS" pitchFamily="34" charset="0"/>
              </a:rPr>
              <a:t>Dell AIM Technical Overview</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4</a:t>
            </a:fld>
            <a:endParaRPr lang="en-US" dirty="0"/>
          </a:p>
        </p:txBody>
      </p:sp>
    </p:spTree>
    <p:extLst>
      <p:ext uri="{BB962C8B-B14F-4D97-AF65-F5344CB8AC3E}">
        <p14:creationId xmlns:p14="http://schemas.microsoft.com/office/powerpoint/2010/main" val="750093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sz="800" dirty="0">
                <a:latin typeface="Calibri" pitchFamily="34" charset="0"/>
                <a:ea typeface="ＭＳ Ｐゴシック" pitchFamily="34" charset="-128"/>
              </a:rPr>
              <a:t>Dell AIM automatically discovers a virtualization host, and all the virtual machines that are configured on that host.  The discovery process used is exactly the same as the one used for physical servers. Dell AIM boots a virtualization host operating system on to a bare-metal server, again using the same techniques for identity management and centralized booting described before.</a:t>
            </a:r>
          </a:p>
          <a:p>
            <a:pPr eaLnBrk="1" hangingPunct="1">
              <a:lnSpc>
                <a:spcPct val="90000"/>
              </a:lnSpc>
            </a:pPr>
            <a:endParaRPr lang="en-US" sz="800" dirty="0">
              <a:latin typeface="Calibri" pitchFamily="34" charset="0"/>
              <a:ea typeface="ＭＳ Ｐゴシック" pitchFamily="34" charset="-128"/>
            </a:endParaRPr>
          </a:p>
          <a:p>
            <a:pPr eaLnBrk="1" hangingPunct="1">
              <a:lnSpc>
                <a:spcPct val="90000"/>
              </a:lnSpc>
            </a:pPr>
            <a:r>
              <a:rPr lang="en-US" sz="800" dirty="0">
                <a:latin typeface="Calibri" pitchFamily="34" charset="0"/>
                <a:ea typeface="ＭＳ Ｐゴシック" pitchFamily="34" charset="-128"/>
              </a:rPr>
              <a:t>Virtual machines may be configured to network boot or boot from virtual disks natively supported by the host hypervisor.  </a:t>
            </a:r>
          </a:p>
          <a:p>
            <a:pPr eaLnBrk="1" hangingPunct="1">
              <a:lnSpc>
                <a:spcPct val="90000"/>
              </a:lnSpc>
            </a:pPr>
            <a:endParaRPr lang="en-US" sz="800" dirty="0">
              <a:latin typeface="Calibri" pitchFamily="34" charset="0"/>
              <a:ea typeface="ＭＳ Ｐゴシック" pitchFamily="34" charset="-128"/>
            </a:endParaRPr>
          </a:p>
          <a:p>
            <a:pPr eaLnBrk="1" hangingPunct="1">
              <a:lnSpc>
                <a:spcPct val="90000"/>
              </a:lnSpc>
            </a:pPr>
            <a:r>
              <a:rPr lang="en-US" sz="800" dirty="0">
                <a:latin typeface="Calibri" pitchFamily="34" charset="0"/>
                <a:ea typeface="ＭＳ Ｐゴシック" pitchFamily="34" charset="-128"/>
              </a:rPr>
              <a:t>Dell AIM repurposes virtual machines and boots them directly using images stored on standard central storage devices, such as NFS or </a:t>
            </a:r>
            <a:r>
              <a:rPr lang="en-US" sz="800" dirty="0" err="1">
                <a:latin typeface="Calibri" pitchFamily="34" charset="0"/>
                <a:ea typeface="ＭＳ Ｐゴシック" pitchFamily="34" charset="-128"/>
              </a:rPr>
              <a:t>iSCSI</a:t>
            </a:r>
            <a:r>
              <a:rPr lang="en-US" sz="800" dirty="0">
                <a:latin typeface="Calibri" pitchFamily="34" charset="0"/>
                <a:ea typeface="ＭＳ Ｐゴシック" pitchFamily="34" charset="-128"/>
              </a:rPr>
              <a:t>, or using images that are stored on centralized storage or formats that is proprietary to virtualization technology vendors, such as VMware VMDK or Raw Devices, and Microsoft Hyper-V VHDs or Pass-through disks.</a:t>
            </a:r>
          </a:p>
          <a:p>
            <a:pPr eaLnBrk="1" hangingPunct="1">
              <a:lnSpc>
                <a:spcPct val="90000"/>
              </a:lnSpc>
            </a:pPr>
            <a:endParaRPr lang="en-US" sz="800" dirty="0">
              <a:latin typeface="Calibri" pitchFamily="34" charset="0"/>
              <a:ea typeface="ＭＳ Ｐゴシック" pitchFamily="34" charset="-128"/>
            </a:endParaRPr>
          </a:p>
          <a:p>
            <a:pPr eaLnBrk="1" hangingPunct="1">
              <a:lnSpc>
                <a:spcPct val="90000"/>
              </a:lnSpc>
            </a:pPr>
            <a:r>
              <a:rPr lang="en-US" sz="800" dirty="0">
                <a:latin typeface="Calibri" pitchFamily="34" charset="0"/>
                <a:ea typeface="ＭＳ Ｐゴシック" pitchFamily="34" charset="-128"/>
              </a:rPr>
              <a:t>An operator may use the same server image for booting either a physical server or a virtual machine.  This provides additional flexibility for optimal resource management. Dell AIM makes this so-called P2V or V2P migration of server images instantaneous i.e. no conversion required between each transition. Dell AIM provides migration tools to prepare images, either at the time they are created for the first time, or even at a later stage, for this type of migration.  Once an image is prepared this way, no additional conversion is required between transitions.</a:t>
            </a:r>
          </a:p>
          <a:p>
            <a:pPr eaLnBrk="1" hangingPunct="1">
              <a:lnSpc>
                <a:spcPct val="90000"/>
              </a:lnSpc>
            </a:pPr>
            <a:endParaRPr lang="en-US" sz="800" dirty="0">
              <a:latin typeface="Calibri" pitchFamily="34" charset="0"/>
              <a:ea typeface="ＭＳ Ｐゴシック" pitchFamily="34" charset="-128"/>
            </a:endParaRPr>
          </a:p>
          <a:p>
            <a:pPr eaLnBrk="1" hangingPunct="1">
              <a:lnSpc>
                <a:spcPct val="90000"/>
              </a:lnSpc>
            </a:pPr>
            <a:r>
              <a:rPr lang="en-US" sz="800" dirty="0">
                <a:latin typeface="Calibri" pitchFamily="34" charset="0"/>
                <a:ea typeface="ＭＳ Ｐゴシック" pitchFamily="34" charset="-128"/>
              </a:rPr>
              <a:t>Dell AIM automatically adjusts to changes made to virtualization hosts (such as addition of a VM, deletion of a VM, migration of a VM from one to another) by other management systems, including those supplied by virtualization vendors themselves.  Likewise, any change initiated to virtualized environments through Dell AIM can be tracked on those management systems.  </a:t>
            </a:r>
          </a:p>
        </p:txBody>
      </p:sp>
      <p:sp>
        <p:nvSpPr>
          <p:cNvPr id="409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3233" indent="-293551" eaLnBrk="0" hangingPunct="0">
              <a:defRPr>
                <a:solidFill>
                  <a:schemeClr val="tx1"/>
                </a:solidFill>
                <a:latin typeface="Arial" pitchFamily="34" charset="0"/>
                <a:ea typeface="ＭＳ Ｐゴシック" pitchFamily="34" charset="-128"/>
              </a:defRPr>
            </a:lvl2pPr>
            <a:lvl3pPr marL="1174204" indent="-234841" eaLnBrk="0" hangingPunct="0">
              <a:defRPr>
                <a:solidFill>
                  <a:schemeClr val="tx1"/>
                </a:solidFill>
                <a:latin typeface="Arial" pitchFamily="34" charset="0"/>
                <a:ea typeface="ＭＳ Ｐゴシック" pitchFamily="34" charset="-128"/>
              </a:defRPr>
            </a:lvl3pPr>
            <a:lvl4pPr marL="1643885" indent="-234841" eaLnBrk="0" hangingPunct="0">
              <a:defRPr>
                <a:solidFill>
                  <a:schemeClr val="tx1"/>
                </a:solidFill>
                <a:latin typeface="Arial" pitchFamily="34" charset="0"/>
                <a:ea typeface="ＭＳ Ｐゴシック" pitchFamily="34" charset="-128"/>
              </a:defRPr>
            </a:lvl4pPr>
            <a:lvl5pPr marL="2113567" indent="-234841" eaLnBrk="0" hangingPunct="0">
              <a:defRPr>
                <a:solidFill>
                  <a:schemeClr val="tx1"/>
                </a:solidFill>
                <a:latin typeface="Arial" pitchFamily="34" charset="0"/>
                <a:ea typeface="ＭＳ Ｐゴシック" pitchFamily="34" charset="-128"/>
              </a:defRPr>
            </a:lvl5pPr>
            <a:lvl6pPr marL="2583249"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052930"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522612"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8pPr>
            <a:lvl9pPr marL="3992293"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mtClean="0">
                <a:latin typeface="Trebuchet MS" pitchFamily="34" charset="0"/>
              </a:rPr>
              <a:t>Dell AIM Technical Overview</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800" dirty="0">
                <a:latin typeface="Calibri" pitchFamily="34" charset="0"/>
                <a:ea typeface="ＭＳ Ｐゴシック" pitchFamily="34" charset="-128"/>
              </a:rPr>
              <a:t>The data center abstraction delivered by Dell AIM effectively unifies the management of a data center infrastructure that is potentially heterogeneous in each and every silo. It dramatically reduces the inherent cost and complexity associated with training IT personnel to become proficient in managing such an environment. Invariably, there will be changes to the infrastructure – major ones as new vendors may be chosen to supply certain components, or minor ones as current vendors introduce newer wares.  The abstraction insulates higher order management software from these perturbations.</a:t>
            </a:r>
          </a:p>
        </p:txBody>
      </p:sp>
      <p:sp>
        <p:nvSpPr>
          <p:cNvPr id="4198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3233" indent="-293551" eaLnBrk="0" hangingPunct="0">
              <a:defRPr>
                <a:solidFill>
                  <a:schemeClr val="tx1"/>
                </a:solidFill>
                <a:latin typeface="Arial" pitchFamily="34" charset="0"/>
                <a:ea typeface="ＭＳ Ｐゴシック" pitchFamily="34" charset="-128"/>
              </a:defRPr>
            </a:lvl2pPr>
            <a:lvl3pPr marL="1174204" indent="-234841" eaLnBrk="0" hangingPunct="0">
              <a:defRPr>
                <a:solidFill>
                  <a:schemeClr val="tx1"/>
                </a:solidFill>
                <a:latin typeface="Arial" pitchFamily="34" charset="0"/>
                <a:ea typeface="ＭＳ Ｐゴシック" pitchFamily="34" charset="-128"/>
              </a:defRPr>
            </a:lvl3pPr>
            <a:lvl4pPr marL="1643885" indent="-234841" eaLnBrk="0" hangingPunct="0">
              <a:defRPr>
                <a:solidFill>
                  <a:schemeClr val="tx1"/>
                </a:solidFill>
                <a:latin typeface="Arial" pitchFamily="34" charset="0"/>
                <a:ea typeface="ＭＳ Ｐゴシック" pitchFamily="34" charset="-128"/>
              </a:defRPr>
            </a:lvl4pPr>
            <a:lvl5pPr marL="2113567" indent="-234841" eaLnBrk="0" hangingPunct="0">
              <a:defRPr>
                <a:solidFill>
                  <a:schemeClr val="tx1"/>
                </a:solidFill>
                <a:latin typeface="Arial" pitchFamily="34" charset="0"/>
                <a:ea typeface="ＭＳ Ｐゴシック" pitchFamily="34" charset="-128"/>
              </a:defRPr>
            </a:lvl5pPr>
            <a:lvl6pPr marL="2583249"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052930"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522612"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8pPr>
            <a:lvl9pPr marL="3992293"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mtClean="0">
                <a:latin typeface="Trebuchet MS" pitchFamily="34" charset="0"/>
              </a:rPr>
              <a:t>Dell AIM Technical Overview</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707708" y="4416576"/>
            <a:ext cx="5661660" cy="421338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800" dirty="0">
                <a:latin typeface="+mn-lt"/>
                <a:ea typeface="ＭＳ Ｐゴシック" pitchFamily="34" charset="-128"/>
                <a:cs typeface="Arial" pitchFamily="34" charset="0"/>
              </a:rPr>
              <a:t>Resources shown within the physical view or Dell AIM</a:t>
            </a:r>
          </a:p>
          <a:p>
            <a:pPr marL="176131" indent="-176131" eaLnBrk="1" hangingPunct="1">
              <a:buFont typeface="Arial" pitchFamily="34" charset="0"/>
              <a:buChar char="•"/>
              <a:defRPr/>
            </a:pPr>
            <a:r>
              <a:rPr lang="en-US" sz="800" dirty="0">
                <a:latin typeface="+mn-lt"/>
                <a:ea typeface="ＭＳ Ｐゴシック" pitchFamily="34" charset="-128"/>
                <a:cs typeface="Arial" pitchFamily="34" charset="0"/>
              </a:rPr>
              <a:t>Interconnect switches: used to connect switches to switches. (generally to other parts of the customers environment)</a:t>
            </a:r>
          </a:p>
          <a:p>
            <a:pPr marL="176131" indent="-176131" eaLnBrk="1" hangingPunct="1">
              <a:buFont typeface="Arial" pitchFamily="34" charset="0"/>
              <a:buChar char="•"/>
              <a:defRPr/>
            </a:pPr>
            <a:r>
              <a:rPr lang="en-US" sz="800" dirty="0">
                <a:latin typeface="+mn-lt"/>
                <a:ea typeface="ＭＳ Ｐゴシック" pitchFamily="34" charset="-128"/>
                <a:cs typeface="Arial" pitchFamily="34" charset="0"/>
              </a:rPr>
              <a:t>Blade chassis: depicts the physical blade chassis</a:t>
            </a:r>
          </a:p>
          <a:p>
            <a:pPr marL="176131" indent="-176131" eaLnBrk="1" hangingPunct="1">
              <a:buFont typeface="Arial" pitchFamily="34" charset="0"/>
              <a:buChar char="•"/>
              <a:defRPr/>
            </a:pPr>
            <a:r>
              <a:rPr lang="en-US" sz="800" dirty="0">
                <a:latin typeface="+mn-lt"/>
                <a:ea typeface="ＭＳ Ｐゴシック" pitchFamily="34" charset="-128"/>
                <a:cs typeface="Arial" pitchFamily="34" charset="0"/>
              </a:rPr>
              <a:t>Blade servers: depicts physical blade server resources</a:t>
            </a:r>
          </a:p>
          <a:p>
            <a:pPr marL="176131" indent="-176131" eaLnBrk="1" hangingPunct="1">
              <a:buFont typeface="Arial" pitchFamily="34" charset="0"/>
              <a:buChar char="•"/>
              <a:defRPr/>
            </a:pPr>
            <a:r>
              <a:rPr lang="en-US" sz="800" dirty="0">
                <a:latin typeface="+mn-lt"/>
                <a:ea typeface="ＭＳ Ｐゴシック" pitchFamily="34" charset="-128"/>
                <a:cs typeface="Arial" pitchFamily="34" charset="0"/>
              </a:rPr>
              <a:t>Rack switches: depicts physical switch resources</a:t>
            </a:r>
          </a:p>
          <a:p>
            <a:pPr marL="176131" indent="-176131" eaLnBrk="1" hangingPunct="1">
              <a:buFont typeface="Arial" pitchFamily="34" charset="0"/>
              <a:buChar char="•"/>
              <a:defRPr/>
            </a:pPr>
            <a:r>
              <a:rPr lang="en-US" sz="800" dirty="0">
                <a:latin typeface="+mn-lt"/>
                <a:ea typeface="ＭＳ Ｐゴシック" pitchFamily="34" charset="-128"/>
                <a:cs typeface="Arial" pitchFamily="34" charset="0"/>
              </a:rPr>
              <a:t>Virtual rack: depicts virtual rack</a:t>
            </a:r>
          </a:p>
          <a:p>
            <a:pPr marL="176131" indent="-176131" eaLnBrk="1" hangingPunct="1">
              <a:buFont typeface="Arial" pitchFamily="34" charset="0"/>
              <a:buChar char="•"/>
              <a:defRPr/>
            </a:pPr>
            <a:r>
              <a:rPr lang="en-US" sz="800" dirty="0">
                <a:latin typeface="+mn-lt"/>
                <a:ea typeface="ＭＳ Ｐゴシック" pitchFamily="34" charset="-128"/>
                <a:cs typeface="Arial" pitchFamily="34" charset="0"/>
              </a:rPr>
              <a:t>Rack servers: depicts physical rack mount server resources</a:t>
            </a:r>
          </a:p>
          <a:p>
            <a:pPr marL="176131" indent="-176131" eaLnBrk="1" hangingPunct="1">
              <a:buFont typeface="Arial" pitchFamily="34" charset="0"/>
              <a:buChar char="•"/>
              <a:defRPr/>
            </a:pPr>
            <a:r>
              <a:rPr lang="en-US" sz="800" dirty="0">
                <a:latin typeface="+mn-lt"/>
                <a:ea typeface="ＭＳ Ｐゴシック" pitchFamily="34" charset="-128"/>
                <a:cs typeface="Arial" pitchFamily="34" charset="0"/>
              </a:rPr>
              <a:t>Hypervisor: Depicts a hypervisor managed ‘bare metal’ server and hosted virtual machines</a:t>
            </a:r>
          </a:p>
          <a:p>
            <a:pPr marL="176131" indent="-176131" eaLnBrk="1" hangingPunct="1">
              <a:buFont typeface="Arial" pitchFamily="34" charset="0"/>
              <a:buChar char="•"/>
              <a:defRPr/>
            </a:pPr>
            <a:r>
              <a:rPr lang="en-US" sz="800" dirty="0">
                <a:latin typeface="+mn-lt"/>
                <a:ea typeface="ＭＳ Ｐゴシック" pitchFamily="34" charset="-128"/>
                <a:cs typeface="Arial" pitchFamily="34" charset="0"/>
              </a:rPr>
              <a:t>Virtual machines: virtual machines hosted by a Hypervisor managed server</a:t>
            </a:r>
          </a:p>
        </p:txBody>
      </p:sp>
      <p:sp>
        <p:nvSpPr>
          <p:cNvPr id="4301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3233" indent="-293551" eaLnBrk="0" hangingPunct="0">
              <a:defRPr>
                <a:solidFill>
                  <a:schemeClr val="tx1"/>
                </a:solidFill>
                <a:latin typeface="Arial" pitchFamily="34" charset="0"/>
                <a:ea typeface="ＭＳ Ｐゴシック" pitchFamily="34" charset="-128"/>
              </a:defRPr>
            </a:lvl2pPr>
            <a:lvl3pPr marL="1174204" indent="-234841" eaLnBrk="0" hangingPunct="0">
              <a:defRPr>
                <a:solidFill>
                  <a:schemeClr val="tx1"/>
                </a:solidFill>
                <a:latin typeface="Arial" pitchFamily="34" charset="0"/>
                <a:ea typeface="ＭＳ Ｐゴシック" pitchFamily="34" charset="-128"/>
              </a:defRPr>
            </a:lvl3pPr>
            <a:lvl4pPr marL="1643885" indent="-234841" eaLnBrk="0" hangingPunct="0">
              <a:defRPr>
                <a:solidFill>
                  <a:schemeClr val="tx1"/>
                </a:solidFill>
                <a:latin typeface="Arial" pitchFamily="34" charset="0"/>
                <a:ea typeface="ＭＳ Ｐゴシック" pitchFamily="34" charset="-128"/>
              </a:defRPr>
            </a:lvl4pPr>
            <a:lvl5pPr marL="2113567" indent="-234841" eaLnBrk="0" hangingPunct="0">
              <a:defRPr>
                <a:solidFill>
                  <a:schemeClr val="tx1"/>
                </a:solidFill>
                <a:latin typeface="Arial" pitchFamily="34" charset="0"/>
                <a:ea typeface="ＭＳ Ｐゴシック" pitchFamily="34" charset="-128"/>
              </a:defRPr>
            </a:lvl5pPr>
            <a:lvl6pPr marL="2583249"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052930"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522612"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8pPr>
            <a:lvl9pPr marL="3992293"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mtClean="0">
                <a:latin typeface="Trebuchet MS" pitchFamily="34" charset="0"/>
              </a:rPr>
              <a:t>Dell AIM Technical Overview</a:t>
            </a:r>
          </a:p>
        </p:txBody>
      </p:sp>
      <p:cxnSp>
        <p:nvCxnSpPr>
          <p:cNvPr id="3" name="Straight Arrow Connector 2"/>
          <p:cNvCxnSpPr/>
          <p:nvPr/>
        </p:nvCxnSpPr>
        <p:spPr>
          <a:xfrm flipV="1">
            <a:off x="2678477" y="3389238"/>
            <a:ext cx="0" cy="368996"/>
          </a:xfrm>
          <a:prstGeom prst="straightConnector1">
            <a:avLst/>
          </a:prstGeom>
          <a:ln w="63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3014" name="TextBox 3"/>
          <p:cNvSpPr txBox="1">
            <a:spLocks noChangeArrowheads="1"/>
          </p:cNvSpPr>
          <p:nvPr/>
        </p:nvSpPr>
        <p:spPr bwMode="auto">
          <a:xfrm>
            <a:off x="2267286" y="3766362"/>
            <a:ext cx="822382" cy="17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936" tIns="46968" rIns="93936" bIns="46968">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500"/>
              <a:t>Interconnect switches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800" dirty="0">
                <a:latin typeface="Calibri" pitchFamily="34" charset="0"/>
                <a:ea typeface="ＭＳ Ｐゴシック" pitchFamily="34" charset="-128"/>
              </a:rPr>
              <a:t>High availability of a server or service comes at a price.  That’s why, today, most data centers group their services into 3 classes based on their criticality to the business operations.  </a:t>
            </a:r>
          </a:p>
          <a:p>
            <a:pPr eaLnBrk="1" hangingPunct="1"/>
            <a:endParaRPr lang="en-US" sz="800" dirty="0">
              <a:latin typeface="Calibri" pitchFamily="34" charset="0"/>
              <a:ea typeface="ＭＳ Ｐゴシック" pitchFamily="34" charset="-128"/>
            </a:endParaRPr>
          </a:p>
          <a:p>
            <a:pPr eaLnBrk="1" hangingPunct="1"/>
            <a:r>
              <a:rPr lang="en-US" sz="800" dirty="0">
                <a:latin typeface="Calibri" pitchFamily="34" charset="0"/>
                <a:ea typeface="ＭＳ Ｐゴシック" pitchFamily="34" charset="-128"/>
              </a:rPr>
              <a:t>The highest tier is reserved for mission critical services that need to operate 24x7 and be continuously available.  This class of services typically represents 5 -15% of the servers in the infrastructure.  </a:t>
            </a:r>
          </a:p>
          <a:p>
            <a:pPr eaLnBrk="1" hangingPunct="1"/>
            <a:endParaRPr lang="en-US" sz="800" dirty="0">
              <a:latin typeface="Calibri" pitchFamily="34" charset="0"/>
              <a:ea typeface="ＭＳ Ｐゴシック" pitchFamily="34" charset="-128"/>
            </a:endParaRPr>
          </a:p>
          <a:p>
            <a:pPr eaLnBrk="1" hangingPunct="1"/>
            <a:r>
              <a:rPr lang="en-US" sz="800" dirty="0">
                <a:latin typeface="Calibri" pitchFamily="34" charset="0"/>
                <a:ea typeface="ＭＳ Ｐゴシック" pitchFamily="34" charset="-128"/>
              </a:rPr>
              <a:t>The next tier is reserved for services that are business critical – which means that service levels may degrade only for short periods of times, usually minutes.  This class of service typically represents 70-80% of the servers in the infrastructure.  </a:t>
            </a:r>
          </a:p>
          <a:p>
            <a:pPr eaLnBrk="1" hangingPunct="1"/>
            <a:endParaRPr lang="en-US" sz="800" dirty="0">
              <a:latin typeface="Calibri" pitchFamily="34" charset="0"/>
              <a:ea typeface="ＭＳ Ｐゴシック" pitchFamily="34" charset="-128"/>
            </a:endParaRPr>
          </a:p>
          <a:p>
            <a:pPr eaLnBrk="1" hangingPunct="1"/>
            <a:r>
              <a:rPr lang="en-US" sz="800" dirty="0">
                <a:latin typeface="Calibri" pitchFamily="34" charset="0"/>
                <a:ea typeface="ＭＳ Ｐゴシック" pitchFamily="34" charset="-128"/>
              </a:rPr>
              <a:t>The last tier is comprised of services that can sustain considerable downtimes – hours and sometimes even days.  Dell AIM delivers cost effective high availability for the middle tier.</a:t>
            </a:r>
          </a:p>
          <a:p>
            <a:pPr eaLnBrk="1" hangingPunct="1"/>
            <a:endParaRPr lang="en-US" sz="800" dirty="0">
              <a:latin typeface="Calibri" pitchFamily="34" charset="0"/>
              <a:ea typeface="ＭＳ Ｐゴシック" pitchFamily="34" charset="-128"/>
            </a:endParaRPr>
          </a:p>
          <a:p>
            <a:pPr eaLnBrk="1" hangingPunct="1"/>
            <a:r>
              <a:rPr lang="en-US" sz="800" dirty="0">
                <a:latin typeface="Calibri" pitchFamily="34" charset="0"/>
                <a:ea typeface="ＭＳ Ｐゴシック" pitchFamily="34" charset="-128"/>
              </a:rPr>
              <a:t>By allowing the use of common pool of spares to service the high availability needs of multiple servers, and by enabling the fail-over of server images from physical servers to virtual machines without extended downtime, Dell AIM:</a:t>
            </a:r>
          </a:p>
          <a:p>
            <a:pPr marL="704522" lvl="1" indent="-234841" eaLnBrk="1" hangingPunct="1">
              <a:buFontTx/>
              <a:buChar char="•"/>
            </a:pPr>
            <a:r>
              <a:rPr lang="en-US" sz="800" dirty="0">
                <a:latin typeface="Calibri" pitchFamily="34" charset="0"/>
                <a:ea typeface="ＭＳ Ｐゴシック" pitchFamily="34" charset="-128"/>
              </a:rPr>
              <a:t>Dramatically reduces the cost and complexity of maintaining service levels for business critical applications.  </a:t>
            </a:r>
          </a:p>
          <a:p>
            <a:pPr marL="704522" lvl="1" indent="-234841" eaLnBrk="1" hangingPunct="1">
              <a:buFontTx/>
              <a:buChar char="•"/>
            </a:pPr>
            <a:r>
              <a:rPr lang="en-US" sz="800" dirty="0">
                <a:latin typeface="Calibri" pitchFamily="34" charset="0"/>
                <a:ea typeface="ＭＳ Ｐゴシック" pitchFamily="34" charset="-128"/>
              </a:rPr>
              <a:t>Improves IT productivity</a:t>
            </a:r>
          </a:p>
          <a:p>
            <a:pPr marL="704522" lvl="1" indent="-234841" eaLnBrk="1" hangingPunct="1">
              <a:buFontTx/>
              <a:buChar char="•"/>
            </a:pPr>
            <a:r>
              <a:rPr lang="en-US" sz="800" dirty="0">
                <a:latin typeface="Calibri" pitchFamily="34" charset="0"/>
                <a:ea typeface="ＭＳ Ｐゴシック" pitchFamily="34" charset="-128"/>
              </a:rPr>
              <a:t>Improves time-to-repair and recovery</a:t>
            </a:r>
          </a:p>
          <a:p>
            <a:pPr eaLnBrk="1" hangingPunct="1"/>
            <a:endParaRPr lang="en-US" sz="800" dirty="0">
              <a:latin typeface="Calibri" pitchFamily="34" charset="0"/>
              <a:ea typeface="ＭＳ Ｐゴシック" pitchFamily="34" charset="-128"/>
            </a:endParaRPr>
          </a:p>
        </p:txBody>
      </p:sp>
      <p:sp>
        <p:nvSpPr>
          <p:cNvPr id="4403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3233" indent="-293551" eaLnBrk="0" hangingPunct="0">
              <a:defRPr>
                <a:solidFill>
                  <a:schemeClr val="tx1"/>
                </a:solidFill>
                <a:latin typeface="Arial" pitchFamily="34" charset="0"/>
                <a:ea typeface="ＭＳ Ｐゴシック" pitchFamily="34" charset="-128"/>
              </a:defRPr>
            </a:lvl2pPr>
            <a:lvl3pPr marL="1174204" indent="-234841" eaLnBrk="0" hangingPunct="0">
              <a:defRPr>
                <a:solidFill>
                  <a:schemeClr val="tx1"/>
                </a:solidFill>
                <a:latin typeface="Arial" pitchFamily="34" charset="0"/>
                <a:ea typeface="ＭＳ Ｐゴシック" pitchFamily="34" charset="-128"/>
              </a:defRPr>
            </a:lvl3pPr>
            <a:lvl4pPr marL="1643885" indent="-234841" eaLnBrk="0" hangingPunct="0">
              <a:defRPr>
                <a:solidFill>
                  <a:schemeClr val="tx1"/>
                </a:solidFill>
                <a:latin typeface="Arial" pitchFamily="34" charset="0"/>
                <a:ea typeface="ＭＳ Ｐゴシック" pitchFamily="34" charset="-128"/>
              </a:defRPr>
            </a:lvl4pPr>
            <a:lvl5pPr marL="2113567" indent="-234841" eaLnBrk="0" hangingPunct="0">
              <a:defRPr>
                <a:solidFill>
                  <a:schemeClr val="tx1"/>
                </a:solidFill>
                <a:latin typeface="Arial" pitchFamily="34" charset="0"/>
                <a:ea typeface="ＭＳ Ｐゴシック" pitchFamily="34" charset="-128"/>
              </a:defRPr>
            </a:lvl5pPr>
            <a:lvl6pPr marL="2583249"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052930"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522612"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8pPr>
            <a:lvl9pPr marL="3992293"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mtClean="0">
                <a:latin typeface="Trebuchet MS" pitchFamily="34" charset="0"/>
              </a:rPr>
              <a:t>Dell AIM Technical Overview</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4841" indent="-234841" eaLnBrk="1" hangingPunct="1"/>
            <a:r>
              <a:rPr lang="en-US" sz="800" dirty="0">
                <a:latin typeface="Calibri" pitchFamily="34" charset="0"/>
                <a:ea typeface="ＭＳ Ｐゴシック" pitchFamily="34" charset="-128"/>
              </a:rPr>
              <a:t>Dell AIM’s automatic high availability operates in the following manner:</a:t>
            </a:r>
          </a:p>
          <a:p>
            <a:pPr marL="234841" indent="-234841" eaLnBrk="1" hangingPunct="1">
              <a:buFontTx/>
              <a:buAutoNum type="arabicPeriod"/>
            </a:pPr>
            <a:r>
              <a:rPr lang="en-US" sz="800" dirty="0">
                <a:latin typeface="Calibri" pitchFamily="34" charset="0"/>
                <a:ea typeface="ＭＳ Ｐゴシック" pitchFamily="34" charset="-128"/>
              </a:rPr>
              <a:t>The operator constrains the selection of alternative servers by creating pools of resources and creating assignment rules for each server image.</a:t>
            </a:r>
          </a:p>
          <a:p>
            <a:pPr marL="234841" indent="-234841" eaLnBrk="1" hangingPunct="1">
              <a:buFontTx/>
              <a:buAutoNum type="arabicPeriod"/>
            </a:pPr>
            <a:r>
              <a:rPr lang="en-US" sz="800" dirty="0">
                <a:latin typeface="Calibri" pitchFamily="34" charset="0"/>
                <a:ea typeface="ＭＳ Ｐゴシック" pitchFamily="34" charset="-128"/>
              </a:rPr>
              <a:t>Dell AIM automatically detects when a server or server image has failed and automatically identifies an alternative server (physical server or virtual server) for booting the same server image, based on the rules created by the operator.</a:t>
            </a:r>
          </a:p>
          <a:p>
            <a:pPr marL="234841" indent="-234841" eaLnBrk="1" hangingPunct="1">
              <a:buFontTx/>
              <a:buAutoNum type="arabicPeriod"/>
            </a:pPr>
            <a:r>
              <a:rPr lang="en-US" sz="800" dirty="0">
                <a:latin typeface="Calibri" pitchFamily="34" charset="0"/>
                <a:ea typeface="ＭＳ Ｐゴシック" pitchFamily="34" charset="-128"/>
              </a:rPr>
              <a:t>Dell AIM automatically assigns the server identity required for the server image to the newly assigned server and restores all network connectivity required for the server image.</a:t>
            </a:r>
          </a:p>
          <a:p>
            <a:pPr marL="234841" indent="-234841" eaLnBrk="1" hangingPunct="1">
              <a:buFontTx/>
              <a:buAutoNum type="arabicPeriod"/>
            </a:pPr>
            <a:r>
              <a:rPr lang="en-US" sz="800" dirty="0">
                <a:latin typeface="Calibri" pitchFamily="34" charset="0"/>
                <a:ea typeface="ＭＳ Ｐゴシック" pitchFamily="34" charset="-128"/>
              </a:rPr>
              <a:t>If a server or server image repeatedly fail to boot, Dell AIM automatically places the server or server image into maintenance mode, effectively taking them out of service until an operator restores their operational state.</a:t>
            </a:r>
          </a:p>
          <a:p>
            <a:pPr marL="234841" indent="-234841" eaLnBrk="1" hangingPunct="1"/>
            <a:endParaRPr lang="en-US" sz="800" dirty="0">
              <a:latin typeface="Calibri" pitchFamily="34" charset="0"/>
              <a:ea typeface="ＭＳ Ｐゴシック" pitchFamily="34" charset="-128"/>
            </a:endParaRPr>
          </a:p>
        </p:txBody>
      </p:sp>
      <p:sp>
        <p:nvSpPr>
          <p:cNvPr id="45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3233" indent="-293551" eaLnBrk="0" hangingPunct="0">
              <a:defRPr>
                <a:solidFill>
                  <a:schemeClr val="tx1"/>
                </a:solidFill>
                <a:latin typeface="Arial" pitchFamily="34" charset="0"/>
                <a:ea typeface="ＭＳ Ｐゴシック" pitchFamily="34" charset="-128"/>
              </a:defRPr>
            </a:lvl2pPr>
            <a:lvl3pPr marL="1174204" indent="-234841" eaLnBrk="0" hangingPunct="0">
              <a:defRPr>
                <a:solidFill>
                  <a:schemeClr val="tx1"/>
                </a:solidFill>
                <a:latin typeface="Arial" pitchFamily="34" charset="0"/>
                <a:ea typeface="ＭＳ Ｐゴシック" pitchFamily="34" charset="-128"/>
              </a:defRPr>
            </a:lvl3pPr>
            <a:lvl4pPr marL="1643885" indent="-234841" eaLnBrk="0" hangingPunct="0">
              <a:defRPr>
                <a:solidFill>
                  <a:schemeClr val="tx1"/>
                </a:solidFill>
                <a:latin typeface="Arial" pitchFamily="34" charset="0"/>
                <a:ea typeface="ＭＳ Ｐゴシック" pitchFamily="34" charset="-128"/>
              </a:defRPr>
            </a:lvl4pPr>
            <a:lvl5pPr marL="2113567" indent="-234841" eaLnBrk="0" hangingPunct="0">
              <a:defRPr>
                <a:solidFill>
                  <a:schemeClr val="tx1"/>
                </a:solidFill>
                <a:latin typeface="Arial" pitchFamily="34" charset="0"/>
                <a:ea typeface="ＭＳ Ｐゴシック" pitchFamily="34" charset="-128"/>
              </a:defRPr>
            </a:lvl5pPr>
            <a:lvl6pPr marL="2583249"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052930"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522612"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8pPr>
            <a:lvl9pPr marL="3992293"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mtClean="0">
                <a:latin typeface="Trebuchet MS" pitchFamily="34" charset="0"/>
              </a:rPr>
              <a:t>Dell AIM Technical Overview</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Calibri" pitchFamily="34" charset="0"/>
              <a:ea typeface="ＭＳ Ｐゴシック" pitchFamily="34" charset="-128"/>
            </a:endParaRPr>
          </a:p>
        </p:txBody>
      </p:sp>
      <p:sp>
        <p:nvSpPr>
          <p:cNvPr id="4608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3233" indent="-293551" eaLnBrk="0" hangingPunct="0">
              <a:defRPr>
                <a:solidFill>
                  <a:schemeClr val="tx1"/>
                </a:solidFill>
                <a:latin typeface="Arial" pitchFamily="34" charset="0"/>
                <a:ea typeface="ＭＳ Ｐゴシック" pitchFamily="34" charset="-128"/>
              </a:defRPr>
            </a:lvl2pPr>
            <a:lvl3pPr marL="1174204" indent="-234841" eaLnBrk="0" hangingPunct="0">
              <a:defRPr>
                <a:solidFill>
                  <a:schemeClr val="tx1"/>
                </a:solidFill>
                <a:latin typeface="Arial" pitchFamily="34" charset="0"/>
                <a:ea typeface="ＭＳ Ｐゴシック" pitchFamily="34" charset="-128"/>
              </a:defRPr>
            </a:lvl3pPr>
            <a:lvl4pPr marL="1643885" indent="-234841" eaLnBrk="0" hangingPunct="0">
              <a:defRPr>
                <a:solidFill>
                  <a:schemeClr val="tx1"/>
                </a:solidFill>
                <a:latin typeface="Arial" pitchFamily="34" charset="0"/>
                <a:ea typeface="ＭＳ Ｐゴシック" pitchFamily="34" charset="-128"/>
              </a:defRPr>
            </a:lvl4pPr>
            <a:lvl5pPr marL="2113567" indent="-234841" eaLnBrk="0" hangingPunct="0">
              <a:defRPr>
                <a:solidFill>
                  <a:schemeClr val="tx1"/>
                </a:solidFill>
                <a:latin typeface="Arial" pitchFamily="34" charset="0"/>
                <a:ea typeface="ＭＳ Ｐゴシック" pitchFamily="34" charset="-128"/>
              </a:defRPr>
            </a:lvl5pPr>
            <a:lvl6pPr marL="2583249"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052930"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522612"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8pPr>
            <a:lvl9pPr marL="3992293"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mtClean="0">
                <a:latin typeface="Trebuchet MS" pitchFamily="34" charset="0"/>
              </a:rPr>
              <a:t>Dell AIM Technical Overview</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buFont typeface="Arial" pitchFamily="34" charset="0"/>
              <a:buChar char="•"/>
            </a:pPr>
            <a:r>
              <a:rPr lang="en-US" dirty="0" smtClean="0"/>
              <a:t>Web Services API Changes</a:t>
            </a:r>
          </a:p>
          <a:p>
            <a:pPr marL="171450" indent="-171450">
              <a:lnSpc>
                <a:spcPct val="100000"/>
              </a:lnSpc>
              <a:buFont typeface="Arial" pitchFamily="34" charset="0"/>
              <a:buChar char="•"/>
            </a:pPr>
            <a:endParaRPr lang="en-US" dirty="0" smtClean="0"/>
          </a:p>
          <a:p>
            <a:pPr marL="171450" indent="-171450">
              <a:lnSpc>
                <a:spcPct val="100000"/>
              </a:lnSpc>
              <a:buFont typeface="Arial" pitchFamily="34" charset="0"/>
              <a:buChar char="•"/>
            </a:pPr>
            <a:r>
              <a:rPr lang="en-US" dirty="0" smtClean="0"/>
              <a:t>Networking Changes</a:t>
            </a:r>
          </a:p>
          <a:p>
            <a:pPr lvl="1"/>
            <a:r>
              <a:rPr lang="en-US" sz="1200" b="0" i="0" u="none" strike="noStrike" kern="1200" baseline="0" dirty="0" smtClean="0">
                <a:solidFill>
                  <a:schemeClr val="tx1"/>
                </a:solidFill>
                <a:latin typeface="Museo Sans For Dell" pitchFamily="2" charset="0"/>
                <a:ea typeface="+mn-ea"/>
                <a:cs typeface="+mn-cs"/>
              </a:rPr>
              <a:t>The way you work with virtual networks has changed in this release of Dell AIM:</a:t>
            </a:r>
          </a:p>
          <a:p>
            <a:pPr marL="1085850" lvl="2" indent="-171450">
              <a:buFont typeface="Museo Sans For Dell" charset="0"/>
              <a:buChar char="–"/>
            </a:pPr>
            <a:r>
              <a:rPr lang="en-US" sz="1200" b="0" i="0" u="none" strike="noStrike" kern="1200" baseline="0" dirty="0" smtClean="0">
                <a:solidFill>
                  <a:schemeClr val="tx1"/>
                </a:solidFill>
                <a:latin typeface="Museo Sans For Dell" pitchFamily="2" charset="0"/>
                <a:ea typeface="+mn-ea"/>
                <a:cs typeface="+mn-cs"/>
              </a:rPr>
              <a:t>•Virtual switches (</a:t>
            </a:r>
            <a:r>
              <a:rPr lang="en-US" sz="1200" b="0" i="0" u="none" strike="noStrike" kern="1200" baseline="0" dirty="0" err="1" smtClean="0">
                <a:solidFill>
                  <a:schemeClr val="tx1"/>
                </a:solidFill>
                <a:latin typeface="Museo Sans For Dell" pitchFamily="2" charset="0"/>
                <a:ea typeface="+mn-ea"/>
                <a:cs typeface="+mn-cs"/>
              </a:rPr>
              <a:t>vSwitches</a:t>
            </a:r>
            <a:r>
              <a:rPr lang="en-US" sz="1200" b="0" i="0" u="none" strike="noStrike" kern="1200" baseline="0" dirty="0" smtClean="0">
                <a:solidFill>
                  <a:schemeClr val="tx1"/>
                </a:solidFill>
                <a:latin typeface="Museo Sans For Dell" pitchFamily="2" charset="0"/>
                <a:ea typeface="+mn-ea"/>
                <a:cs typeface="+mn-cs"/>
              </a:rPr>
              <a:t>) are replaced by networks.</a:t>
            </a:r>
          </a:p>
          <a:p>
            <a:pPr marL="1085850" lvl="2" indent="-171450">
              <a:buFont typeface="Museo Sans For Dell" charset="0"/>
              <a:buChar char="–"/>
            </a:pPr>
            <a:r>
              <a:rPr lang="en-US" sz="1200" b="0" i="0" u="none" strike="noStrike" kern="1200" baseline="0" dirty="0" smtClean="0">
                <a:solidFill>
                  <a:schemeClr val="tx1"/>
                </a:solidFill>
                <a:latin typeface="Museo Sans For Dell" pitchFamily="2" charset="0"/>
                <a:ea typeface="+mn-ea"/>
                <a:cs typeface="+mn-cs"/>
              </a:rPr>
              <a:t>•Virtual NICs (</a:t>
            </a:r>
            <a:r>
              <a:rPr lang="en-US" sz="1200" b="0" i="0" u="none" strike="noStrike" kern="1200" baseline="0" dirty="0" err="1" smtClean="0">
                <a:solidFill>
                  <a:schemeClr val="tx1"/>
                </a:solidFill>
                <a:latin typeface="Museo Sans For Dell" pitchFamily="2" charset="0"/>
                <a:ea typeface="+mn-ea"/>
                <a:cs typeface="+mn-cs"/>
              </a:rPr>
              <a:t>vNICs</a:t>
            </a:r>
            <a:r>
              <a:rPr lang="en-US" sz="1200" b="0" i="0" u="none" strike="noStrike" kern="1200" baseline="0" dirty="0" smtClean="0">
                <a:solidFill>
                  <a:schemeClr val="tx1"/>
                </a:solidFill>
                <a:latin typeface="Museo Sans For Dell" pitchFamily="2" charset="0"/>
                <a:ea typeface="+mn-ea"/>
                <a:cs typeface="+mn-cs"/>
              </a:rPr>
              <a:t>) are replaced by network connections.</a:t>
            </a:r>
            <a:endParaRPr lang="en-US" dirty="0" smtClean="0"/>
          </a:p>
          <a:p>
            <a:pPr marL="171450" indent="-171450">
              <a:lnSpc>
                <a:spcPct val="100000"/>
              </a:lnSpc>
              <a:buFont typeface="Arial" pitchFamily="34" charset="0"/>
              <a:buChar char="•"/>
            </a:pPr>
            <a:endParaRPr lang="en-US" dirty="0" smtClean="0"/>
          </a:p>
          <a:p>
            <a:pPr marL="171450" indent="-171450">
              <a:lnSpc>
                <a:spcPct val="100000"/>
              </a:lnSpc>
              <a:buFont typeface="Arial" pitchFamily="34" charset="0"/>
              <a:buChar char="•"/>
            </a:pPr>
            <a:r>
              <a:rPr lang="en-US" dirty="0" smtClean="0"/>
              <a:t>Support for Juniper Networks Switches – Juniper Switched have been certified and are now supported</a:t>
            </a:r>
          </a:p>
          <a:p>
            <a:pPr marL="171450" indent="-171450">
              <a:lnSpc>
                <a:spcPct val="100000"/>
              </a:lnSpc>
              <a:buFont typeface="Arial" pitchFamily="34" charset="0"/>
              <a:buChar char="•"/>
            </a:pPr>
            <a:endParaRPr lang="en-US" dirty="0" smtClean="0"/>
          </a:p>
          <a:p>
            <a:pPr marL="171450" indent="-171450">
              <a:lnSpc>
                <a:spcPct val="100000"/>
              </a:lnSpc>
              <a:buFont typeface="Arial" pitchFamily="34" charset="0"/>
              <a:buChar char="•"/>
            </a:pPr>
            <a:r>
              <a:rPr lang="en-US" dirty="0" smtClean="0"/>
              <a:t>Support for Edge Network Devices – Edge Network Devices are now supported</a:t>
            </a:r>
          </a:p>
          <a:p>
            <a:pPr marL="171450" indent="-171450">
              <a:lnSpc>
                <a:spcPct val="100000"/>
              </a:lnSpc>
              <a:buFont typeface="Arial" pitchFamily="34" charset="0"/>
              <a:buChar char="•"/>
            </a:pPr>
            <a:endParaRPr lang="en-US" dirty="0" smtClean="0"/>
          </a:p>
          <a:p>
            <a:pPr marL="171450" indent="-171450">
              <a:lnSpc>
                <a:spcPct val="100000"/>
              </a:lnSpc>
              <a:buFont typeface="Arial" pitchFamily="34" charset="0"/>
              <a:buChar char="•"/>
            </a:pPr>
            <a:r>
              <a:rPr lang="en-US" dirty="0" smtClean="0"/>
              <a:t>Automatic Configuration of Physical NIC Parameters</a:t>
            </a:r>
          </a:p>
          <a:p>
            <a:pPr marL="171450" indent="-171450">
              <a:lnSpc>
                <a:spcPct val="100000"/>
              </a:lnSpc>
              <a:buFont typeface="Arial" pitchFamily="34" charset="0"/>
              <a:buChar char="•"/>
            </a:pPr>
            <a:endParaRPr lang="en-US" dirty="0" smtClean="0"/>
          </a:p>
          <a:p>
            <a:pPr marL="171450" indent="-171450">
              <a:lnSpc>
                <a:spcPct val="100000"/>
              </a:lnSpc>
              <a:buFont typeface="Arial" pitchFamily="34" charset="0"/>
              <a:buChar char="•"/>
            </a:pPr>
            <a:r>
              <a:rPr lang="en-US" dirty="0" smtClean="0"/>
              <a:t>Automatic Management of VMware Standard Switch Configuration</a:t>
            </a:r>
          </a:p>
          <a:p>
            <a:pPr marL="171450" indent="-171450">
              <a:lnSpc>
                <a:spcPct val="100000"/>
              </a:lnSpc>
              <a:buFont typeface="Arial" pitchFamily="34" charset="0"/>
              <a:buChar char="•"/>
            </a:pPr>
            <a:endParaRPr lang="en-US" dirty="0" smtClean="0"/>
          </a:p>
          <a:p>
            <a:pPr marL="171450" indent="-171450">
              <a:lnSpc>
                <a:spcPct val="100000"/>
              </a:lnSpc>
              <a:buFont typeface="Arial" pitchFamily="34" charset="0"/>
              <a:buChar char="•"/>
            </a:pPr>
            <a:r>
              <a:rPr lang="en-US" dirty="0" smtClean="0"/>
              <a:t>Red Hat Linux Enterprise 5 Booting with Broadcom Extreme II</a:t>
            </a:r>
          </a:p>
          <a:p>
            <a:pPr marL="171450" indent="-171450">
              <a:lnSpc>
                <a:spcPct val="100000"/>
              </a:lnSpc>
              <a:buFont typeface="Arial" pitchFamily="34" charset="0"/>
              <a:buChar char="•"/>
            </a:pPr>
            <a:endParaRPr lang="en-US" dirty="0" smtClean="0"/>
          </a:p>
          <a:p>
            <a:pPr marL="171450" indent="-171450">
              <a:lnSpc>
                <a:spcPct val="100000"/>
              </a:lnSpc>
              <a:buFont typeface="Arial" pitchFamily="34" charset="0"/>
              <a:buChar char="•"/>
            </a:pPr>
            <a:r>
              <a:rPr lang="en-US" dirty="0" smtClean="0"/>
              <a:t>VMware ESX Booting with Broadcom Extreme II</a:t>
            </a:r>
          </a:p>
          <a:p>
            <a:pPr marL="171450" indent="-171450">
              <a:lnSpc>
                <a:spcPct val="100000"/>
              </a:lnSpc>
              <a:buFont typeface="Arial" pitchFamily="34" charset="0"/>
              <a:buChar char="•"/>
            </a:pPr>
            <a:endParaRPr lang="en-US" dirty="0" smtClean="0"/>
          </a:p>
          <a:p>
            <a:pPr marL="171450" indent="-171450">
              <a:lnSpc>
                <a:spcPct val="100000"/>
              </a:lnSpc>
              <a:buFont typeface="Arial" pitchFamily="34" charset="0"/>
              <a:buChar char="•"/>
            </a:pPr>
            <a:r>
              <a:rPr lang="en-US" dirty="0" smtClean="0"/>
              <a:t>Virtual World-Wide Port Name Support for Brocade HBAs and CNAs</a:t>
            </a:r>
          </a:p>
          <a:p>
            <a:pPr marL="171450" indent="-171450">
              <a:lnSpc>
                <a:spcPct val="100000"/>
              </a:lnSpc>
              <a:buFont typeface="Arial" pitchFamily="34" charset="0"/>
              <a:buChar char="•"/>
            </a:pPr>
            <a:endParaRPr lang="en-US" dirty="0" smtClean="0"/>
          </a:p>
          <a:p>
            <a:pPr marL="171450" indent="-171450">
              <a:lnSpc>
                <a:spcPct val="100000"/>
              </a:lnSpc>
              <a:buFont typeface="Arial" pitchFamily="34" charset="0"/>
              <a:buChar char="•"/>
            </a:pPr>
            <a:r>
              <a:rPr lang="en-US" dirty="0" smtClean="0"/>
              <a:t>Controller Software Installation Directory Changes</a:t>
            </a:r>
          </a:p>
          <a:p>
            <a:pPr marL="171450" indent="-171450">
              <a:lnSpc>
                <a:spcPct val="100000"/>
              </a:lnSpc>
              <a:buFont typeface="Arial" pitchFamily="34" charset="0"/>
              <a:buChar char="•"/>
            </a:pPr>
            <a:endParaRPr lang="en-US" dirty="0" smtClean="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37</a:t>
            </a:fld>
            <a:endParaRPr lang="en-US" dirty="0"/>
          </a:p>
        </p:txBody>
      </p:sp>
    </p:spTree>
    <p:extLst>
      <p:ext uri="{BB962C8B-B14F-4D97-AF65-F5344CB8AC3E}">
        <p14:creationId xmlns:p14="http://schemas.microsoft.com/office/powerpoint/2010/main" val="1511767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Virtual network changes in the 3.4 release of Dell AIM are:</a:t>
            </a:r>
            <a:br>
              <a:rPr lang="en-US" dirty="0" smtClean="0"/>
            </a:br>
            <a:endParaRPr lang="en-US" dirty="0" smtClean="0"/>
          </a:p>
          <a:p>
            <a:pPr marL="628650" lvl="1" indent="-171450">
              <a:buFont typeface="Museo Sans For Dell" charset="0"/>
              <a:buChar char="–"/>
            </a:pPr>
            <a:r>
              <a:rPr lang="en-US" dirty="0" smtClean="0">
                <a:solidFill>
                  <a:srgbClr val="0000FF"/>
                </a:solidFill>
              </a:rPr>
              <a:t>Virtual switches </a:t>
            </a:r>
            <a:r>
              <a:rPr lang="en-US" dirty="0" smtClean="0"/>
              <a:t>(</a:t>
            </a:r>
            <a:r>
              <a:rPr lang="en-US" dirty="0" err="1" smtClean="0"/>
              <a:t>vSwitches</a:t>
            </a:r>
            <a:r>
              <a:rPr lang="en-US" dirty="0" smtClean="0"/>
              <a:t>) are replaced by </a:t>
            </a:r>
            <a:r>
              <a:rPr lang="en-US" dirty="0" smtClean="0">
                <a:solidFill>
                  <a:srgbClr val="0000FF"/>
                </a:solidFill>
              </a:rPr>
              <a:t>networks</a:t>
            </a:r>
            <a:endParaRPr lang="en-US" dirty="0" smtClean="0"/>
          </a:p>
          <a:p>
            <a:pPr marL="628650" lvl="1" indent="-171450">
              <a:buFont typeface="Museo Sans For Dell" charset="0"/>
              <a:buChar char="–"/>
            </a:pPr>
            <a:r>
              <a:rPr lang="en-US" dirty="0" smtClean="0">
                <a:solidFill>
                  <a:srgbClr val="0000FF"/>
                </a:solidFill>
              </a:rPr>
              <a:t>Virtual NICs </a:t>
            </a:r>
            <a:r>
              <a:rPr lang="en-US" dirty="0" smtClean="0"/>
              <a:t>(</a:t>
            </a:r>
            <a:r>
              <a:rPr lang="en-US" dirty="0" err="1" smtClean="0"/>
              <a:t>vNICs</a:t>
            </a:r>
            <a:r>
              <a:rPr lang="en-US" dirty="0" smtClean="0"/>
              <a:t>) are replaced by </a:t>
            </a:r>
            <a:r>
              <a:rPr lang="en-US" dirty="0" smtClean="0">
                <a:solidFill>
                  <a:srgbClr val="0000FF"/>
                </a:solidFill>
              </a:rPr>
              <a:t>network connections</a:t>
            </a:r>
          </a:p>
          <a:p>
            <a:pPr lvl="1"/>
            <a:endParaRPr lang="en-US" dirty="0" smtClean="0"/>
          </a:p>
          <a:p>
            <a:pPr lvl="0"/>
            <a:r>
              <a:rPr lang="en-US" dirty="0" smtClean="0"/>
              <a:t>Virtual switches</a:t>
            </a:r>
            <a:r>
              <a:rPr lang="en-US" baseline="0" dirty="0" smtClean="0"/>
              <a:t> and virtual NICs are also added into the AIM network environment through the command line.</a:t>
            </a:r>
          </a:p>
          <a:p>
            <a:pPr lvl="1"/>
            <a:endParaRPr lang="en-US" baseline="0" dirty="0" smtClean="0"/>
          </a:p>
          <a:p>
            <a:pPr lvl="1"/>
            <a:endParaRPr lang="en-US" dirty="0" smtClean="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38</a:t>
            </a:fld>
            <a:endParaRPr lang="en-US" dirty="0"/>
          </a:p>
        </p:txBody>
      </p:sp>
    </p:spTree>
    <p:extLst>
      <p:ext uri="{BB962C8B-B14F-4D97-AF65-F5344CB8AC3E}">
        <p14:creationId xmlns:p14="http://schemas.microsoft.com/office/powerpoint/2010/main" val="2178744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AIM Controller OVF for VMware</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AIM Controller is available as a VMware Virtual (OVF) Appliance can not be deployed as a replication set</a:t>
            </a:r>
            <a:br>
              <a:rPr lang="en-US" dirty="0" smtClean="0"/>
            </a:br>
            <a:r>
              <a:rPr lang="en-US" dirty="0" smtClean="0"/>
              <a:t/>
            </a:r>
            <a:br>
              <a:rPr lang="en-US" dirty="0" smtClean="0"/>
            </a:br>
            <a:r>
              <a:rPr lang="en-US" dirty="0" smtClean="0"/>
              <a:t>AIM 3.4 media ships with a Centos OS based OVF appliance AIM controller. This appliance can not be deployed as a replication set and it is recommended to limit the use of this appliance to small or lab deployments only.</a:t>
            </a:r>
            <a:br>
              <a:rPr lang="en-US" dirty="0" smtClean="0"/>
            </a:br>
            <a:endParaRPr lang="en-US" dirty="0" smtClean="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39</a:t>
            </a:fld>
            <a:endParaRPr lang="en-US" dirty="0"/>
          </a:p>
        </p:txBody>
      </p:sp>
    </p:spTree>
    <p:extLst>
      <p:ext uri="{BB962C8B-B14F-4D97-AF65-F5344CB8AC3E}">
        <p14:creationId xmlns:p14="http://schemas.microsoft.com/office/powerpoint/2010/main" val="1507291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Dell AIM 3.4 uses an activation code that allows for more granular control over aspects of the product license, such as:</a:t>
            </a:r>
          </a:p>
          <a:p>
            <a:pPr lvl="1"/>
            <a:r>
              <a:rPr lang="en-US" b="1" dirty="0" smtClean="0">
                <a:solidFill>
                  <a:srgbClr val="0000FF"/>
                </a:solidFill>
              </a:rPr>
              <a:t>The number of sockets licensed </a:t>
            </a:r>
          </a:p>
          <a:p>
            <a:pPr lvl="1"/>
            <a:r>
              <a:rPr lang="en-US" b="1" dirty="0" smtClean="0">
                <a:solidFill>
                  <a:srgbClr val="0000FF"/>
                </a:solidFill>
              </a:rPr>
              <a:t>Specific product feature enablement </a:t>
            </a:r>
          </a:p>
          <a:p>
            <a:pPr marL="0" indent="0">
              <a:buNone/>
            </a:pPr>
            <a:endParaRPr lang="en-US" dirty="0" smtClean="0"/>
          </a:p>
          <a:p>
            <a:r>
              <a:rPr lang="en-US" dirty="0" smtClean="0"/>
              <a:t>An activation code can increase, decrease, activate, or deactivate one or more of the license’s aspects.</a:t>
            </a:r>
          </a:p>
          <a:p>
            <a:pPr marL="0" indent="0">
              <a:buNone/>
            </a:pPr>
            <a:r>
              <a:rPr lang="en-US" dirty="0" smtClean="0"/>
              <a:t>Software Licensing Changes</a:t>
            </a:r>
          </a:p>
          <a:p>
            <a:pPr marL="0" indent="0">
              <a:buNone/>
            </a:pPr>
            <a:endParaRPr lang="en-US" dirty="0" smtClean="0"/>
          </a:p>
          <a:p>
            <a:r>
              <a:rPr lang="en-US" dirty="0" smtClean="0"/>
              <a:t>Licenses are installed and updated in the same way as in the prior AIM releases, </a:t>
            </a:r>
          </a:p>
          <a:p>
            <a:endParaRPr lang="en-US" dirty="0" smtClean="0"/>
          </a:p>
          <a:p>
            <a:endParaRPr lang="en-US" sz="1200" b="0" i="0" u="none" strike="noStrike" kern="1200" baseline="0" dirty="0" smtClean="0">
              <a:solidFill>
                <a:schemeClr val="tx1"/>
              </a:solidFill>
              <a:latin typeface="Museo Sans For Dell" pitchFamily="2" charset="0"/>
              <a:ea typeface="+mn-ea"/>
              <a:cs typeface="+mn-cs"/>
            </a:endParaRPr>
          </a:p>
          <a:p>
            <a:r>
              <a:rPr lang="en-US" sz="1200" b="0" i="0" u="none" strike="noStrike" kern="1200" baseline="0" dirty="0" smtClean="0">
                <a:solidFill>
                  <a:schemeClr val="tx1"/>
                </a:solidFill>
                <a:latin typeface="Museo Sans For Dell" pitchFamily="2" charset="0"/>
                <a:ea typeface="+mn-ea"/>
                <a:cs typeface="+mn-cs"/>
              </a:rPr>
              <a:t>Begin installing a new or updated license file on a USB key, CD, or other location that you can reach from the Controller.</a:t>
            </a:r>
          </a:p>
          <a:p>
            <a:pPr marL="228600" indent="-228600">
              <a:buFont typeface="+mj-lt"/>
              <a:buAutoNum type="arabicPeriod"/>
            </a:pPr>
            <a:r>
              <a:rPr lang="en-US" sz="1200" b="0" i="0" u="none" strike="noStrike" kern="1200" baseline="0" dirty="0" smtClean="0">
                <a:solidFill>
                  <a:schemeClr val="tx1"/>
                </a:solidFill>
                <a:latin typeface="Museo Sans For Dell" pitchFamily="2" charset="0"/>
                <a:ea typeface="+mn-ea"/>
                <a:cs typeface="+mn-cs"/>
              </a:rPr>
              <a:t>Log into the active Controller as the root user.</a:t>
            </a:r>
          </a:p>
          <a:p>
            <a:pPr marL="228600" indent="-228600">
              <a:buFont typeface="+mj-lt"/>
              <a:buAutoNum type="arabicPeriod"/>
            </a:pPr>
            <a:r>
              <a:rPr lang="en-US" sz="1200" b="0" i="0" u="none" strike="noStrike" kern="1200" baseline="0" dirty="0" smtClean="0">
                <a:solidFill>
                  <a:schemeClr val="tx1"/>
                </a:solidFill>
                <a:latin typeface="Museo Sans For Dell" pitchFamily="2" charset="0"/>
                <a:ea typeface="+mn-ea"/>
                <a:cs typeface="+mn-cs"/>
              </a:rPr>
              <a:t>Change to the /opt/dell/aim/</a:t>
            </a:r>
            <a:r>
              <a:rPr lang="en-US" sz="1200" b="0" i="0" u="none" strike="noStrike" kern="1200" baseline="0" dirty="0" err="1" smtClean="0">
                <a:solidFill>
                  <a:schemeClr val="tx1"/>
                </a:solidFill>
                <a:latin typeface="Museo Sans For Dell" pitchFamily="2" charset="0"/>
                <a:ea typeface="+mn-ea"/>
                <a:cs typeface="+mn-cs"/>
              </a:rPr>
              <a:t>var</a:t>
            </a:r>
            <a:r>
              <a:rPr lang="en-US" sz="1200" b="0" i="0" u="none" strike="noStrike" kern="1200" baseline="0" dirty="0" smtClean="0">
                <a:solidFill>
                  <a:schemeClr val="tx1"/>
                </a:solidFill>
                <a:latin typeface="Museo Sans For Dell" pitchFamily="2" charset="0"/>
                <a:ea typeface="+mn-ea"/>
                <a:cs typeface="+mn-cs"/>
              </a:rPr>
              <a:t>/license directory.</a:t>
            </a:r>
          </a:p>
          <a:p>
            <a:pPr marL="228600" indent="-228600">
              <a:buFont typeface="+mj-lt"/>
              <a:buAutoNum type="arabicPeriod"/>
            </a:pPr>
            <a:r>
              <a:rPr lang="en-US" sz="1200" b="0" i="0" u="none" strike="noStrike" kern="1200" baseline="0" dirty="0" smtClean="0">
                <a:solidFill>
                  <a:schemeClr val="tx1"/>
                </a:solidFill>
                <a:latin typeface="Museo Sans For Dell" pitchFamily="2" charset="0"/>
                <a:ea typeface="+mn-ea"/>
                <a:cs typeface="+mn-cs"/>
              </a:rPr>
              <a:t>If you have an existing license file, make a copy of it with a different name.</a:t>
            </a:r>
            <a:br>
              <a:rPr lang="en-US" sz="1200" b="0" i="0" u="none" strike="noStrike" kern="1200" baseline="0" dirty="0" smtClean="0">
                <a:solidFill>
                  <a:schemeClr val="tx1"/>
                </a:solidFill>
                <a:latin typeface="Museo Sans For Dell" pitchFamily="2" charset="0"/>
                <a:ea typeface="+mn-ea"/>
                <a:cs typeface="+mn-cs"/>
              </a:rPr>
            </a:br>
            <a:r>
              <a:rPr lang="en-US" sz="1200" b="0" i="0" u="none" strike="noStrike" kern="1200" baseline="0" dirty="0" smtClean="0">
                <a:solidFill>
                  <a:schemeClr val="tx1"/>
                </a:solidFill>
                <a:latin typeface="Museo Sans For Dell" pitchFamily="2" charset="0"/>
                <a:ea typeface="+mn-ea"/>
                <a:cs typeface="+mn-cs"/>
              </a:rPr>
              <a:t/>
            </a:r>
            <a:br>
              <a:rPr lang="en-US" sz="1200" b="0" i="0" u="none" strike="noStrike" kern="1200" baseline="0" dirty="0" smtClean="0">
                <a:solidFill>
                  <a:schemeClr val="tx1"/>
                </a:solidFill>
                <a:latin typeface="Museo Sans For Dell" pitchFamily="2" charset="0"/>
                <a:ea typeface="+mn-ea"/>
                <a:cs typeface="+mn-cs"/>
              </a:rPr>
            </a:br>
            <a:r>
              <a:rPr lang="en-US" sz="1200" b="0" i="0" u="none" strike="noStrike" kern="1200" baseline="0" dirty="0" smtClean="0">
                <a:solidFill>
                  <a:schemeClr val="tx1"/>
                </a:solidFill>
                <a:latin typeface="Museo Sans For Dell" pitchFamily="2" charset="0"/>
                <a:ea typeface="+mn-ea"/>
                <a:cs typeface="+mn-cs"/>
              </a:rPr>
              <a:t>For example, you could create a copy with the current date in place of </a:t>
            </a:r>
            <a:r>
              <a:rPr lang="en-US" sz="1200" b="0" i="1" u="none" strike="noStrike" kern="1200" baseline="0" dirty="0" smtClean="0">
                <a:solidFill>
                  <a:schemeClr val="tx1"/>
                </a:solidFill>
                <a:latin typeface="Museo Sans For Dell" pitchFamily="2" charset="0"/>
                <a:ea typeface="+mn-ea"/>
                <a:cs typeface="+mn-cs"/>
              </a:rPr>
              <a:t>date</a:t>
            </a:r>
            <a:r>
              <a:rPr lang="en-US" sz="1200" b="0" i="0" u="none" strike="noStrike" kern="1200" baseline="0" dirty="0" smtClean="0">
                <a:solidFill>
                  <a:schemeClr val="tx1"/>
                </a:solidFill>
                <a:latin typeface="Museo Sans For Dell" pitchFamily="2" charset="0"/>
                <a:ea typeface="+mn-ea"/>
                <a:cs typeface="+mn-cs"/>
              </a:rPr>
              <a:t>:|</a:t>
            </a:r>
            <a:br>
              <a:rPr lang="en-US" sz="1200" b="0" i="0" u="none" strike="noStrike" kern="1200" baseline="0" dirty="0" smtClean="0">
                <a:solidFill>
                  <a:schemeClr val="tx1"/>
                </a:solidFill>
                <a:latin typeface="Museo Sans For Dell" pitchFamily="2" charset="0"/>
                <a:ea typeface="+mn-ea"/>
                <a:cs typeface="+mn-cs"/>
              </a:rPr>
            </a:br>
            <a:r>
              <a:rPr lang="en-US" sz="1200" b="0" i="0" u="none" strike="noStrike" kern="1200" baseline="0" dirty="0" smtClean="0">
                <a:solidFill>
                  <a:schemeClr val="tx1"/>
                </a:solidFill>
                <a:latin typeface="Museo Sans For Dell" pitchFamily="2" charset="0"/>
                <a:ea typeface="+mn-ea"/>
                <a:cs typeface="+mn-cs"/>
              </a:rPr>
              <a:t># </a:t>
            </a:r>
            <a:r>
              <a:rPr lang="en-US" sz="1200" b="1" i="0" u="none" strike="noStrike" kern="1200" baseline="0" dirty="0" smtClean="0">
                <a:solidFill>
                  <a:schemeClr val="tx1"/>
                </a:solidFill>
                <a:latin typeface="Museo Sans For Dell" pitchFamily="2" charset="0"/>
                <a:ea typeface="+mn-ea"/>
                <a:cs typeface="+mn-cs"/>
              </a:rPr>
              <a:t>mv license.dat </a:t>
            </a:r>
            <a:r>
              <a:rPr lang="en-US" sz="1200" b="1" i="0" u="none" strike="noStrike" kern="1200" baseline="0" dirty="0" err="1" smtClean="0">
                <a:solidFill>
                  <a:schemeClr val="tx1"/>
                </a:solidFill>
                <a:latin typeface="Museo Sans For Dell" pitchFamily="2" charset="0"/>
                <a:ea typeface="+mn-ea"/>
                <a:cs typeface="+mn-cs"/>
              </a:rPr>
              <a:t>license.</a:t>
            </a:r>
            <a:r>
              <a:rPr lang="en-US" sz="1200" b="0" i="1" u="none" strike="noStrike" kern="1200" baseline="0" dirty="0" err="1" smtClean="0">
                <a:solidFill>
                  <a:schemeClr val="tx1"/>
                </a:solidFill>
                <a:latin typeface="Museo Sans For Dell" pitchFamily="2" charset="0"/>
                <a:ea typeface="+mn-ea"/>
                <a:cs typeface="+mn-cs"/>
              </a:rPr>
              <a:t>date</a:t>
            </a:r>
            <a:r>
              <a:rPr lang="en-US" sz="1200" b="1" i="0" u="none" strike="noStrike" kern="1200" baseline="0" dirty="0" err="1" smtClean="0">
                <a:solidFill>
                  <a:schemeClr val="tx1"/>
                </a:solidFill>
                <a:latin typeface="Museo Sans For Dell" pitchFamily="2" charset="0"/>
                <a:ea typeface="+mn-ea"/>
                <a:cs typeface="+mn-cs"/>
              </a:rPr>
              <a:t>.bak</a:t>
            </a:r>
            <a:r>
              <a:rPr lang="en-US" sz="1200" b="1" i="0" u="none" strike="noStrike" kern="1200" baseline="0" dirty="0" smtClean="0">
                <a:solidFill>
                  <a:schemeClr val="tx1"/>
                </a:solidFill>
                <a:latin typeface="Museo Sans For Dell" pitchFamily="2" charset="0"/>
                <a:ea typeface="+mn-ea"/>
                <a:cs typeface="+mn-cs"/>
              </a:rPr>
              <a:t/>
            </a:r>
            <a:br>
              <a:rPr lang="en-US" sz="1200" b="1" i="0" u="none" strike="noStrike" kern="1200" baseline="0" dirty="0" smtClean="0">
                <a:solidFill>
                  <a:schemeClr val="tx1"/>
                </a:solidFill>
                <a:latin typeface="Museo Sans For Dell" pitchFamily="2" charset="0"/>
                <a:ea typeface="+mn-ea"/>
                <a:cs typeface="+mn-cs"/>
              </a:rPr>
            </a:br>
            <a:endParaRPr lang="en-US" sz="1200" b="0" i="0" u="none" strike="noStrike" kern="1200" baseline="0" dirty="0" smtClean="0">
              <a:solidFill>
                <a:schemeClr val="tx1"/>
              </a:solidFill>
              <a:latin typeface="Museo Sans For Dell" pitchFamily="2" charset="0"/>
              <a:ea typeface="+mn-ea"/>
              <a:cs typeface="+mn-cs"/>
            </a:endParaRPr>
          </a:p>
          <a:p>
            <a:pPr marL="228600" indent="-228600">
              <a:buFont typeface="+mj-lt"/>
              <a:buAutoNum type="arabicPeriod"/>
            </a:pPr>
            <a:r>
              <a:rPr lang="en-US" sz="1200" b="0" i="0" u="none" strike="noStrike" kern="1200" baseline="0" dirty="0" smtClean="0">
                <a:solidFill>
                  <a:schemeClr val="tx1"/>
                </a:solidFill>
                <a:latin typeface="Museo Sans For Dell" pitchFamily="2" charset="0"/>
                <a:ea typeface="+mn-ea"/>
                <a:cs typeface="+mn-cs"/>
              </a:rPr>
              <a:t>Copy the new or updated license file into the /opt/dell/aim/</a:t>
            </a:r>
            <a:r>
              <a:rPr lang="en-US" sz="1200" b="0" i="0" u="none" strike="noStrike" kern="1200" baseline="0" dirty="0" err="1" smtClean="0">
                <a:solidFill>
                  <a:schemeClr val="tx1"/>
                </a:solidFill>
                <a:latin typeface="Museo Sans For Dell" pitchFamily="2" charset="0"/>
                <a:ea typeface="+mn-ea"/>
                <a:cs typeface="+mn-cs"/>
              </a:rPr>
              <a:t>var</a:t>
            </a:r>
            <a:r>
              <a:rPr lang="en-US" sz="1200" b="0" i="0" u="none" strike="noStrike" kern="1200" baseline="0" dirty="0" smtClean="0">
                <a:solidFill>
                  <a:schemeClr val="tx1"/>
                </a:solidFill>
                <a:latin typeface="Museo Sans For Dell" pitchFamily="2" charset="0"/>
                <a:ea typeface="+mn-ea"/>
                <a:cs typeface="+mn-cs"/>
              </a:rPr>
              <a:t>/license directory.|</a:t>
            </a:r>
            <a:br>
              <a:rPr lang="en-US" sz="1200" b="0" i="0" u="none" strike="noStrike" kern="1200" baseline="0" dirty="0" smtClean="0">
                <a:solidFill>
                  <a:schemeClr val="tx1"/>
                </a:solidFill>
                <a:latin typeface="Museo Sans For Dell" pitchFamily="2" charset="0"/>
                <a:ea typeface="+mn-ea"/>
                <a:cs typeface="+mn-cs"/>
              </a:rPr>
            </a:br>
            <a:r>
              <a:rPr lang="en-US" sz="1200" b="0" i="0" u="none" strike="noStrike" kern="1200" baseline="0" dirty="0" smtClean="0">
                <a:solidFill>
                  <a:schemeClr val="tx1"/>
                </a:solidFill>
                <a:latin typeface="Museo Sans For Dell" pitchFamily="2" charset="0"/>
                <a:ea typeface="+mn-ea"/>
                <a:cs typeface="+mn-cs"/>
              </a:rPr>
              <a:t>If you have a pair of resilient Controllers, this directory is on their shared file system, so copying the license file to this location on the active Controller makes it available to both Controllers.</a:t>
            </a:r>
          </a:p>
          <a:p>
            <a:pPr marL="228600" indent="-228600">
              <a:buFont typeface="+mj-lt"/>
              <a:buAutoNum type="arabicPeriod"/>
            </a:pPr>
            <a:r>
              <a:rPr lang="en-US" sz="1200" b="0" i="0" u="none" strike="noStrike" kern="1200" baseline="0" dirty="0" smtClean="0">
                <a:solidFill>
                  <a:schemeClr val="tx1"/>
                </a:solidFill>
                <a:latin typeface="Museo Sans For Dell" pitchFamily="2" charset="0"/>
                <a:ea typeface="+mn-ea"/>
                <a:cs typeface="+mn-cs"/>
              </a:rPr>
              <a:t>If necessary, change the name of the new license file to license.dat</a:t>
            </a:r>
            <a:br>
              <a:rPr lang="en-US" sz="1200" b="0" i="0" u="none" strike="noStrike" kern="1200" baseline="0" dirty="0" smtClean="0">
                <a:solidFill>
                  <a:schemeClr val="tx1"/>
                </a:solidFill>
                <a:latin typeface="Museo Sans For Dell" pitchFamily="2" charset="0"/>
                <a:ea typeface="+mn-ea"/>
                <a:cs typeface="+mn-cs"/>
              </a:rPr>
            </a:br>
            <a:r>
              <a:rPr lang="en-US" sz="1200" b="0" i="0" u="none" strike="noStrike" kern="1200" baseline="0" dirty="0" smtClean="0">
                <a:solidFill>
                  <a:schemeClr val="tx1"/>
                </a:solidFill>
                <a:latin typeface="Museo Sans For Dell" pitchFamily="2" charset="0"/>
                <a:ea typeface="+mn-ea"/>
                <a:cs typeface="+mn-cs"/>
              </a:rPr>
              <a:t>The Dell AIM Controller periodically checks the time stamp on the file and reloads the license if it has been updated, so no additional actions are required.</a:t>
            </a:r>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40</a:t>
            </a:fld>
            <a:endParaRPr lang="en-US" dirty="0"/>
          </a:p>
        </p:txBody>
      </p:sp>
    </p:spTree>
    <p:extLst>
      <p:ext uri="{BB962C8B-B14F-4D97-AF65-F5344CB8AC3E}">
        <p14:creationId xmlns:p14="http://schemas.microsoft.com/office/powerpoint/2010/main" val="239445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5</a:t>
            </a:fld>
            <a:endParaRPr lang="en-US" dirty="0"/>
          </a:p>
        </p:txBody>
      </p:sp>
    </p:spTree>
    <p:extLst>
      <p:ext uri="{BB962C8B-B14F-4D97-AF65-F5344CB8AC3E}">
        <p14:creationId xmlns:p14="http://schemas.microsoft.com/office/powerpoint/2010/main" val="2006155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46</a:t>
            </a:fld>
            <a:endParaRPr lang="en-US" dirty="0"/>
          </a:p>
        </p:txBody>
      </p:sp>
    </p:spTree>
    <p:extLst>
      <p:ext uri="{BB962C8B-B14F-4D97-AF65-F5344CB8AC3E}">
        <p14:creationId xmlns:p14="http://schemas.microsoft.com/office/powerpoint/2010/main" val="994572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50</a:t>
            </a:fld>
            <a:endParaRPr lang="en-US" dirty="0"/>
          </a:p>
        </p:txBody>
      </p:sp>
    </p:spTree>
    <p:extLst>
      <p:ext uri="{BB962C8B-B14F-4D97-AF65-F5344CB8AC3E}">
        <p14:creationId xmlns:p14="http://schemas.microsoft.com/office/powerpoint/2010/main" val="1544781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55</a:t>
            </a:fld>
            <a:endParaRPr lang="en-US" dirty="0"/>
          </a:p>
        </p:txBody>
      </p:sp>
    </p:spTree>
    <p:extLst>
      <p:ext uri="{BB962C8B-B14F-4D97-AF65-F5344CB8AC3E}">
        <p14:creationId xmlns:p14="http://schemas.microsoft.com/office/powerpoint/2010/main" val="1364567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primary use case for AIM Essentials is server failover or HA.</a:t>
            </a:r>
          </a:p>
          <a:p>
            <a:endParaRPr lang="en-US" sz="1200" kern="1200" dirty="0" smtClean="0">
              <a:solidFill>
                <a:schemeClr val="tx1"/>
              </a:solidFill>
              <a:effectLst/>
              <a:latin typeface="Museo Sans For Dell" pitchFamily="2" charset="0"/>
              <a:ea typeface="+mn-ea"/>
              <a:cs typeface="+mn-cs"/>
            </a:endParaRPr>
          </a:p>
          <a:p>
            <a:pPr lvl="1"/>
            <a:r>
              <a:rPr lang="en-US" sz="1200" kern="1200" dirty="0" smtClean="0">
                <a:solidFill>
                  <a:schemeClr val="tx1"/>
                </a:solidFill>
                <a:effectLst/>
                <a:latin typeface="Museo Sans For Dell" pitchFamily="2" charset="0"/>
                <a:ea typeface="+mn-ea"/>
                <a:cs typeface="+mn-cs"/>
              </a:rPr>
              <a:t>The failover process will not be fully automated meaning that the workload will get retargeted to another server. However, if there is a need to carry out any network reconfiguration, it needs to be done manually.</a:t>
            </a:r>
          </a:p>
          <a:p>
            <a:pPr lvl="1"/>
            <a:endParaRPr lang="en-US" sz="1200" kern="1200" dirty="0" smtClean="0">
              <a:solidFill>
                <a:schemeClr val="tx1"/>
              </a:solidFill>
              <a:effectLst/>
              <a:latin typeface="Museo Sans For Dell" pitchFamily="2" charset="0"/>
              <a:ea typeface="+mn-ea"/>
              <a:cs typeface="+mn-cs"/>
            </a:endParaRPr>
          </a:p>
          <a:p>
            <a:pPr lvl="1"/>
            <a:r>
              <a:rPr lang="en-US" sz="1200" kern="1200" dirty="0" smtClean="0">
                <a:solidFill>
                  <a:schemeClr val="tx1"/>
                </a:solidFill>
                <a:effectLst/>
                <a:latin typeface="Museo Sans For Dell" pitchFamily="2" charset="0"/>
                <a:ea typeface="+mn-ea"/>
                <a:cs typeface="+mn-cs"/>
              </a:rPr>
              <a:t>Side note:</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useo Sans For Dell" pitchFamily="2" charset="0"/>
                <a:ea typeface="+mn-ea"/>
                <a:cs typeface="+mn-cs"/>
              </a:rPr>
              <a:t>We are currently seriously challenged during our AIM sales campaigns. Sales cycles are very long (6 to 9 months) and the resulting sale is almost always a starter configuration. ‘AIM Essentials’ is targeted at lowering the barriers for sale and hence shorten the sales cycle for the initial sale. The primary buyer of Dell AIM is the server administrator </a:t>
            </a:r>
            <a:r>
              <a:rPr lang="en-US" dirty="0" smtClean="0">
                <a:effectLst/>
              </a:rPr>
              <a:t> </a:t>
            </a:r>
            <a:r>
              <a:rPr lang="en-US" sz="1200" kern="1200" dirty="0" smtClean="0">
                <a:solidFill>
                  <a:schemeClr val="tx1"/>
                </a:solidFill>
                <a:effectLst/>
                <a:latin typeface="Museo Sans For Dell" pitchFamily="2" charset="0"/>
                <a:ea typeface="+mn-ea"/>
                <a:cs typeface="+mn-cs"/>
              </a:rPr>
              <a:t> This prompts the need to provide training/certification to the Customer.</a:t>
            </a:r>
          </a:p>
          <a:p>
            <a:pPr lvl="1"/>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61</a:t>
            </a:fld>
            <a:endParaRPr lang="en-US" dirty="0"/>
          </a:p>
        </p:txBody>
      </p:sp>
    </p:spTree>
    <p:extLst>
      <p:ext uri="{BB962C8B-B14F-4D97-AF65-F5344CB8AC3E}">
        <p14:creationId xmlns:p14="http://schemas.microsoft.com/office/powerpoint/2010/main" val="3132798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useo Sans For Dell" pitchFamily="2" charset="0"/>
                <a:ea typeface="+mn-ea"/>
                <a:cs typeface="+mn-cs"/>
              </a:rPr>
              <a:t>‘AIM Essentials’ features</a:t>
            </a:r>
            <a:r>
              <a:rPr lang="en-US" sz="1200" kern="1200" baseline="0" dirty="0" smtClean="0">
                <a:solidFill>
                  <a:schemeClr val="tx1"/>
                </a:solidFill>
                <a:effectLst/>
                <a:latin typeface="Museo Sans For Dell" pitchFamily="2" charset="0"/>
                <a:ea typeface="+mn-ea"/>
                <a:cs typeface="+mn-cs"/>
              </a:rPr>
              <a:t> are </a:t>
            </a:r>
            <a:r>
              <a:rPr lang="en-US" sz="1200" kern="1200" dirty="0" smtClean="0">
                <a:solidFill>
                  <a:schemeClr val="tx1"/>
                </a:solidFill>
                <a:effectLst/>
                <a:latin typeface="Museo Sans For Dell" pitchFamily="2" charset="0"/>
                <a:ea typeface="+mn-ea"/>
                <a:cs typeface="+mn-cs"/>
              </a:rPr>
              <a:t>a subset of functions that is currently available in the AIM standalone product. The these features are:</a:t>
            </a:r>
          </a:p>
          <a:p>
            <a:r>
              <a:rPr lang="en-US" sz="1200" kern="1200" dirty="0" smtClean="0">
                <a:solidFill>
                  <a:schemeClr val="tx1"/>
                </a:solidFill>
                <a:effectLst/>
                <a:latin typeface="Museo Sans For Dell" pitchFamily="2" charset="0"/>
                <a:ea typeface="+mn-ea"/>
                <a:cs typeface="+mn-cs"/>
              </a:rPr>
              <a:t> </a:t>
            </a:r>
          </a:p>
          <a:p>
            <a:pPr lvl="0"/>
            <a:r>
              <a:rPr lang="en-US" sz="1200" b="1" u="sng" kern="1200" dirty="0" smtClean="0">
                <a:solidFill>
                  <a:schemeClr val="tx1"/>
                </a:solidFill>
                <a:effectLst/>
                <a:latin typeface="Museo Sans For Dell" pitchFamily="2" charset="0"/>
                <a:ea typeface="+mn-ea"/>
                <a:cs typeface="+mn-cs"/>
              </a:rPr>
              <a:t>Server Discovery</a:t>
            </a:r>
            <a:r>
              <a:rPr lang="en-US" sz="1200" kern="1200" dirty="0" smtClean="0">
                <a:solidFill>
                  <a:schemeClr val="tx1"/>
                </a:solidFill>
                <a:effectLst/>
                <a:latin typeface="Museo Sans For Dell" pitchFamily="2" charset="0"/>
                <a:ea typeface="+mn-ea"/>
                <a:cs typeface="+mn-cs"/>
              </a:rPr>
              <a:t> – The discovery programs (including Standalone Discovery)  has been enhanced to allow only the discovery of Dell servers only. As and when a discovery of a non-Dell server is attempted, an appropriate error message is displayed and logged.  The servers to be discovered can be physically cabled to network switches that are not managed by ‘AIM Essentials’ or that have been discovered as ‘Read Only’ switches. The Dell servers are discovered and managed are governed by the AIM support Matrix. </a:t>
            </a:r>
          </a:p>
          <a:p>
            <a:r>
              <a:rPr lang="en-US" sz="1200" kern="1200" dirty="0" smtClean="0">
                <a:solidFill>
                  <a:schemeClr val="tx1"/>
                </a:solidFill>
                <a:effectLst/>
                <a:latin typeface="Museo Sans For Dell" pitchFamily="2" charset="0"/>
                <a:ea typeface="+mn-ea"/>
                <a:cs typeface="+mn-cs"/>
              </a:rPr>
              <a:t> </a:t>
            </a:r>
          </a:p>
          <a:p>
            <a:pPr lvl="0"/>
            <a:r>
              <a:rPr lang="en-US" sz="1200" b="1" u="sng" kern="1200" dirty="0" smtClean="0">
                <a:solidFill>
                  <a:schemeClr val="tx1"/>
                </a:solidFill>
                <a:effectLst/>
                <a:latin typeface="Museo Sans For Dell" pitchFamily="2" charset="0"/>
                <a:ea typeface="+mn-ea"/>
                <a:cs typeface="+mn-cs"/>
              </a:rPr>
              <a:t>Network Switch Discovery</a:t>
            </a:r>
            <a:r>
              <a:rPr lang="en-US" sz="1200" kern="1200" dirty="0" smtClean="0">
                <a:solidFill>
                  <a:schemeClr val="tx1"/>
                </a:solidFill>
                <a:effectLst/>
                <a:latin typeface="Museo Sans For Dell" pitchFamily="2" charset="0"/>
                <a:ea typeface="+mn-ea"/>
                <a:cs typeface="+mn-cs"/>
              </a:rPr>
              <a:t> – ‘AIM Essentials’ does not have the ability to configure network switch ports. However, the switches can be discovered in a ‘Read-Only’ mode. </a:t>
            </a:r>
          </a:p>
          <a:p>
            <a:pPr lvl="0"/>
            <a:r>
              <a:rPr lang="en-US" sz="1200" kern="1200" dirty="0" smtClean="0">
                <a:solidFill>
                  <a:schemeClr val="tx1"/>
                </a:solidFill>
                <a:effectLst/>
                <a:latin typeface="Museo Sans For Dell" pitchFamily="2" charset="0"/>
                <a:ea typeface="+mn-ea"/>
                <a:cs typeface="+mn-cs"/>
              </a:rPr>
              <a:t>Note:</a:t>
            </a:r>
            <a:r>
              <a:rPr lang="en-US" sz="1200" kern="1200" baseline="0" dirty="0" smtClean="0">
                <a:solidFill>
                  <a:schemeClr val="tx1"/>
                </a:solidFill>
                <a:effectLst/>
                <a:latin typeface="Museo Sans For Dell" pitchFamily="2" charset="0"/>
                <a:ea typeface="+mn-ea"/>
                <a:cs typeface="+mn-cs"/>
              </a:rPr>
              <a:t> </a:t>
            </a:r>
            <a:r>
              <a:rPr lang="en-US" sz="1200" i="1" kern="1200" dirty="0" smtClean="0">
                <a:solidFill>
                  <a:schemeClr val="tx1"/>
                </a:solidFill>
                <a:effectLst/>
                <a:latin typeface="Museo Sans For Dell" pitchFamily="2" charset="0"/>
                <a:ea typeface="+mn-ea"/>
                <a:cs typeface="+mn-cs"/>
              </a:rPr>
              <a:t>‘AIM Essentials 1.0’ supports Dell </a:t>
            </a:r>
            <a:r>
              <a:rPr lang="en-US" sz="1200" i="1" kern="1200" dirty="0" err="1" smtClean="0">
                <a:solidFill>
                  <a:schemeClr val="tx1"/>
                </a:solidFill>
                <a:effectLst/>
                <a:latin typeface="Museo Sans For Dell" pitchFamily="2" charset="0"/>
                <a:ea typeface="+mn-ea"/>
                <a:cs typeface="+mn-cs"/>
              </a:rPr>
              <a:t>PowerConnect</a:t>
            </a:r>
            <a:r>
              <a:rPr lang="en-US" sz="1200" i="1" kern="1200" dirty="0" smtClean="0">
                <a:solidFill>
                  <a:schemeClr val="tx1"/>
                </a:solidFill>
                <a:effectLst/>
                <a:latin typeface="Museo Sans For Dell" pitchFamily="2" charset="0"/>
                <a:ea typeface="+mn-ea"/>
                <a:cs typeface="+mn-cs"/>
              </a:rPr>
              <a:t> switches ONLY.</a:t>
            </a:r>
          </a:p>
          <a:p>
            <a:r>
              <a:rPr lang="en-US" sz="1200" kern="1200" dirty="0" smtClean="0">
                <a:solidFill>
                  <a:schemeClr val="tx1"/>
                </a:solidFill>
                <a:effectLst/>
                <a:latin typeface="Museo Sans For Dell" pitchFamily="2" charset="0"/>
                <a:ea typeface="+mn-ea"/>
                <a:cs typeface="+mn-cs"/>
              </a:rPr>
              <a:t> </a:t>
            </a:r>
          </a:p>
          <a:p>
            <a:pPr lvl="0"/>
            <a:r>
              <a:rPr lang="en-US" sz="1200" b="1" u="sng" kern="1200" dirty="0" smtClean="0">
                <a:solidFill>
                  <a:schemeClr val="tx1"/>
                </a:solidFill>
                <a:effectLst/>
                <a:latin typeface="Museo Sans For Dell" pitchFamily="2" charset="0"/>
                <a:ea typeface="+mn-ea"/>
                <a:cs typeface="+mn-cs"/>
              </a:rPr>
              <a:t>Persona Boot Type</a:t>
            </a:r>
            <a:r>
              <a:rPr lang="en-US" sz="1200" kern="1200" dirty="0" smtClean="0">
                <a:solidFill>
                  <a:schemeClr val="tx1"/>
                </a:solidFill>
                <a:effectLst/>
                <a:latin typeface="Museo Sans For Dell" pitchFamily="2" charset="0"/>
                <a:ea typeface="+mn-ea"/>
                <a:cs typeface="+mn-cs"/>
              </a:rPr>
              <a:t> -  </a:t>
            </a:r>
          </a:p>
          <a:p>
            <a:pPr marL="171450" lvl="0" indent="-171450">
              <a:buFont typeface="Arial" pitchFamily="34" charset="0"/>
              <a:buChar char="•"/>
            </a:pPr>
            <a:r>
              <a:rPr lang="en-US" sz="1200" kern="1200" dirty="0" smtClean="0">
                <a:solidFill>
                  <a:schemeClr val="tx1"/>
                </a:solidFill>
                <a:effectLst/>
                <a:latin typeface="Museo Sans For Dell" pitchFamily="2" charset="0"/>
                <a:ea typeface="+mn-ea"/>
                <a:cs typeface="+mn-cs"/>
              </a:rPr>
              <a:t>‘AIM Essentials’ allows the users to create ‘</a:t>
            </a:r>
            <a:r>
              <a:rPr lang="en-US" sz="1200" kern="1200" dirty="0" err="1" smtClean="0">
                <a:solidFill>
                  <a:schemeClr val="tx1"/>
                </a:solidFill>
                <a:effectLst/>
                <a:latin typeface="Museo Sans For Dell" pitchFamily="2" charset="0"/>
                <a:ea typeface="+mn-ea"/>
                <a:cs typeface="+mn-cs"/>
              </a:rPr>
              <a:t>iSCSI</a:t>
            </a:r>
            <a:r>
              <a:rPr lang="en-US" sz="1200" kern="1200" dirty="0" smtClean="0">
                <a:solidFill>
                  <a:schemeClr val="tx1"/>
                </a:solidFill>
                <a:effectLst/>
                <a:latin typeface="Museo Sans For Dell" pitchFamily="2" charset="0"/>
                <a:ea typeface="+mn-ea"/>
                <a:cs typeface="+mn-cs"/>
              </a:rPr>
              <a:t> booted’ and ‘local disk booted’ personas ONLY. </a:t>
            </a:r>
          </a:p>
          <a:p>
            <a:pPr marL="171450" lvl="0" indent="-171450">
              <a:buFont typeface="Arial" pitchFamily="34" charset="0"/>
              <a:buChar char="•"/>
            </a:pPr>
            <a:r>
              <a:rPr lang="en-US" sz="1200" kern="1200" dirty="0" smtClean="0">
                <a:solidFill>
                  <a:schemeClr val="tx1"/>
                </a:solidFill>
                <a:effectLst/>
                <a:latin typeface="Museo Sans For Dell" pitchFamily="2" charset="0"/>
                <a:ea typeface="+mn-ea"/>
                <a:cs typeface="+mn-cs"/>
              </a:rPr>
              <a:t>As part of the support of ‘local disk booted’ personas, VMDK and VHD images are supported in ‘AIM Essentials’. All other boot types should be disabled. </a:t>
            </a:r>
          </a:p>
          <a:p>
            <a:pPr marL="171450" lvl="0" indent="-171450">
              <a:buFont typeface="Arial" pitchFamily="34" charset="0"/>
              <a:buChar char="•"/>
            </a:pPr>
            <a:r>
              <a:rPr lang="en-US" sz="1200" kern="1200" dirty="0" err="1" smtClean="0">
                <a:solidFill>
                  <a:schemeClr val="tx1"/>
                </a:solidFill>
                <a:effectLst/>
                <a:latin typeface="Museo Sans For Dell" pitchFamily="2" charset="0"/>
                <a:ea typeface="+mn-ea"/>
                <a:cs typeface="+mn-cs"/>
              </a:rPr>
              <a:t>iSCSI</a:t>
            </a:r>
            <a:r>
              <a:rPr lang="en-US" sz="1200" kern="1200" dirty="0" smtClean="0">
                <a:solidFill>
                  <a:schemeClr val="tx1"/>
                </a:solidFill>
                <a:effectLst/>
                <a:latin typeface="Museo Sans For Dell" pitchFamily="2" charset="0"/>
                <a:ea typeface="+mn-ea"/>
                <a:cs typeface="+mn-cs"/>
              </a:rPr>
              <a:t> booting includes software and hardware </a:t>
            </a:r>
            <a:r>
              <a:rPr lang="en-US" sz="1200" kern="1200" dirty="0" err="1" smtClean="0">
                <a:solidFill>
                  <a:schemeClr val="tx1"/>
                </a:solidFill>
                <a:effectLst/>
                <a:latin typeface="Museo Sans For Dell" pitchFamily="2" charset="0"/>
                <a:ea typeface="+mn-ea"/>
                <a:cs typeface="+mn-cs"/>
              </a:rPr>
              <a:t>iSCSI</a:t>
            </a:r>
            <a:r>
              <a:rPr lang="en-US" sz="1200" kern="1200" dirty="0" smtClean="0">
                <a:solidFill>
                  <a:schemeClr val="tx1"/>
                </a:solidFill>
                <a:effectLst/>
                <a:latin typeface="Museo Sans For Dell" pitchFamily="2" charset="0"/>
                <a:ea typeface="+mn-ea"/>
                <a:cs typeface="+mn-cs"/>
              </a:rPr>
              <a:t> booting options. </a:t>
            </a:r>
          </a:p>
          <a:p>
            <a:r>
              <a:rPr lang="en-US" sz="1200" kern="1200" dirty="0" smtClean="0">
                <a:solidFill>
                  <a:schemeClr val="tx1"/>
                </a:solidFill>
                <a:effectLst/>
                <a:latin typeface="Museo Sans For Dell" pitchFamily="2" charset="0"/>
                <a:ea typeface="+mn-ea"/>
                <a:cs typeface="+mn-cs"/>
              </a:rPr>
              <a:t> </a:t>
            </a:r>
          </a:p>
          <a:p>
            <a:pPr lvl="0"/>
            <a:r>
              <a:rPr lang="en-US" sz="1200" b="1" u="sng" kern="1200" dirty="0" smtClean="0">
                <a:solidFill>
                  <a:schemeClr val="tx1"/>
                </a:solidFill>
                <a:effectLst/>
                <a:latin typeface="Museo Sans For Dell" pitchFamily="2" charset="0"/>
                <a:ea typeface="+mn-ea"/>
                <a:cs typeface="+mn-cs"/>
              </a:rPr>
              <a:t>NIC Operating Modes</a:t>
            </a:r>
            <a:r>
              <a:rPr lang="en-US" sz="1200" kern="1200" dirty="0" smtClean="0">
                <a:solidFill>
                  <a:schemeClr val="tx1"/>
                </a:solidFill>
                <a:effectLst/>
                <a:latin typeface="Museo Sans For Dell" pitchFamily="2" charset="0"/>
                <a:ea typeface="+mn-ea"/>
                <a:cs typeface="+mn-cs"/>
              </a:rPr>
              <a:t> -  The NICs on the discovered servers operate in Access mode only. Consequently, the Dell AIM Virtual NICs functionality is disabled. The VLAN driver is not installed in the persona images.  </a:t>
            </a:r>
          </a:p>
          <a:p>
            <a:r>
              <a:rPr lang="en-US" sz="1200" kern="1200" dirty="0" smtClean="0">
                <a:solidFill>
                  <a:schemeClr val="tx1"/>
                </a:solidFill>
                <a:effectLst/>
                <a:latin typeface="Museo Sans For Dell" pitchFamily="2" charset="0"/>
                <a:ea typeface="+mn-ea"/>
                <a:cs typeface="+mn-cs"/>
              </a:rPr>
              <a:t> </a:t>
            </a:r>
          </a:p>
          <a:p>
            <a:r>
              <a:rPr lang="en-US" sz="1200" b="1" u="sng" kern="1200" dirty="0" smtClean="0">
                <a:solidFill>
                  <a:schemeClr val="tx1"/>
                </a:solidFill>
                <a:effectLst/>
                <a:latin typeface="Museo Sans For Dell" pitchFamily="2" charset="0"/>
                <a:ea typeface="+mn-ea"/>
                <a:cs typeface="+mn-cs"/>
              </a:rPr>
              <a:t>AIM CLI</a:t>
            </a:r>
            <a:r>
              <a:rPr lang="en-US" sz="1200" kern="1200" dirty="0" smtClean="0">
                <a:solidFill>
                  <a:schemeClr val="tx1"/>
                </a:solidFill>
                <a:effectLst/>
                <a:latin typeface="Museo Sans For Dell" pitchFamily="2" charset="0"/>
                <a:ea typeface="+mn-ea"/>
                <a:cs typeface="+mn-cs"/>
              </a:rPr>
              <a:t> -  The CLI (Command Line Interface) is disabled in ‘AIM Essentials’. All the functions that users perform</a:t>
            </a:r>
            <a:r>
              <a:rPr lang="en-US" sz="1200" kern="1200" baseline="0" dirty="0" smtClean="0">
                <a:solidFill>
                  <a:schemeClr val="tx1"/>
                </a:solidFill>
                <a:effectLst/>
                <a:latin typeface="Museo Sans For Dell" pitchFamily="2" charset="0"/>
                <a:ea typeface="+mn-ea"/>
                <a:cs typeface="+mn-cs"/>
              </a:rPr>
              <a:t> in </a:t>
            </a:r>
            <a:r>
              <a:rPr lang="en-US" sz="1200" kern="1200" dirty="0" smtClean="0">
                <a:solidFill>
                  <a:schemeClr val="tx1"/>
                </a:solidFill>
                <a:effectLst/>
                <a:latin typeface="Museo Sans For Dell" pitchFamily="2" charset="0"/>
                <a:ea typeface="+mn-ea"/>
                <a:cs typeface="+mn-cs"/>
              </a:rPr>
              <a:t>the ‘AIM Essentials’ edition are available in the AIM GUI console. </a:t>
            </a:r>
          </a:p>
          <a:p>
            <a:r>
              <a:rPr lang="en-US" sz="1200" kern="1200" dirty="0" smtClean="0">
                <a:solidFill>
                  <a:schemeClr val="tx1"/>
                </a:solidFill>
                <a:effectLst/>
                <a:latin typeface="Museo Sans For Dell" pitchFamily="2" charset="0"/>
                <a:ea typeface="+mn-ea"/>
                <a:cs typeface="+mn-cs"/>
              </a:rPr>
              <a:t>  </a:t>
            </a:r>
          </a:p>
          <a:p>
            <a:pPr lvl="0"/>
            <a:r>
              <a:rPr lang="en-US" sz="1200" b="1" u="sng" kern="1200" dirty="0" smtClean="0">
                <a:solidFill>
                  <a:schemeClr val="tx1"/>
                </a:solidFill>
                <a:effectLst/>
                <a:latin typeface="Museo Sans For Dell" pitchFamily="2" charset="0"/>
                <a:ea typeface="+mn-ea"/>
                <a:cs typeface="+mn-cs"/>
              </a:rPr>
              <a:t>Web Services APIs</a:t>
            </a:r>
            <a:r>
              <a:rPr lang="en-US" sz="1200" kern="1200" dirty="0" smtClean="0">
                <a:solidFill>
                  <a:schemeClr val="tx1"/>
                </a:solidFill>
                <a:effectLst/>
                <a:latin typeface="Museo Sans For Dell" pitchFamily="2" charset="0"/>
                <a:ea typeface="+mn-ea"/>
                <a:cs typeface="+mn-cs"/>
              </a:rPr>
              <a:t> – Access to Web Services APIs should be disabled with the exception of the AIM Console and any other Dell published programs that are bundled with the product distribution.   </a:t>
            </a:r>
          </a:p>
          <a:p>
            <a:r>
              <a:rPr lang="en-US" sz="1200" kern="1200" dirty="0" smtClean="0">
                <a:solidFill>
                  <a:schemeClr val="tx1"/>
                </a:solidFill>
                <a:effectLst/>
                <a:latin typeface="Museo Sans For Dell" pitchFamily="2" charset="0"/>
                <a:ea typeface="+mn-ea"/>
                <a:cs typeface="+mn-cs"/>
              </a:rPr>
              <a:t> </a:t>
            </a:r>
          </a:p>
          <a:p>
            <a:pPr lvl="0"/>
            <a:r>
              <a:rPr lang="en-US" sz="1200" b="1" u="sng" kern="1200" dirty="0" smtClean="0">
                <a:solidFill>
                  <a:schemeClr val="tx1"/>
                </a:solidFill>
                <a:effectLst/>
                <a:latin typeface="Museo Sans For Dell" pitchFamily="2" charset="0"/>
                <a:ea typeface="+mn-ea"/>
                <a:cs typeface="+mn-cs"/>
              </a:rPr>
              <a:t>Extensions</a:t>
            </a:r>
            <a:r>
              <a:rPr lang="en-US" sz="1200" kern="1200" dirty="0" smtClean="0">
                <a:solidFill>
                  <a:schemeClr val="tx1"/>
                </a:solidFill>
                <a:effectLst/>
                <a:latin typeface="Museo Sans For Dell" pitchFamily="2" charset="0"/>
                <a:ea typeface="+mn-ea"/>
                <a:cs typeface="+mn-cs"/>
              </a:rPr>
              <a:t> – Both Persona and Controller Extensions are disabled in ‘AIM Essentials’.</a:t>
            </a:r>
          </a:p>
          <a:p>
            <a:r>
              <a:rPr lang="en-US" sz="1200" kern="1200" dirty="0" smtClean="0">
                <a:solidFill>
                  <a:schemeClr val="tx1"/>
                </a:solidFill>
                <a:effectLst/>
                <a:latin typeface="Museo Sans For Dell" pitchFamily="2" charset="0"/>
                <a:ea typeface="+mn-ea"/>
                <a:cs typeface="+mn-cs"/>
              </a:rPr>
              <a:t> </a:t>
            </a:r>
          </a:p>
          <a:p>
            <a:r>
              <a:rPr lang="en-US" sz="1200" kern="1200" dirty="0" smtClean="0">
                <a:solidFill>
                  <a:schemeClr val="tx1"/>
                </a:solidFill>
                <a:effectLst/>
                <a:latin typeface="Museo Sans For Dell" pitchFamily="2" charset="0"/>
                <a:ea typeface="+mn-ea"/>
                <a:cs typeface="+mn-cs"/>
              </a:rPr>
              <a:t>There will be no restriction on the supported OS and Hypervisors with the exception of RHEL </a:t>
            </a:r>
            <a:r>
              <a:rPr lang="en-US" sz="1200" kern="1200" dirty="0" err="1" smtClean="0">
                <a:solidFill>
                  <a:schemeClr val="tx1"/>
                </a:solidFill>
                <a:effectLst/>
                <a:latin typeface="Museo Sans For Dell" pitchFamily="2" charset="0"/>
                <a:ea typeface="+mn-ea"/>
                <a:cs typeface="+mn-cs"/>
              </a:rPr>
              <a:t>Xen</a:t>
            </a:r>
            <a:r>
              <a:rPr lang="en-US" sz="1200" kern="1200" dirty="0" smtClean="0">
                <a:solidFill>
                  <a:schemeClr val="tx1"/>
                </a:solidFill>
                <a:effectLst/>
                <a:latin typeface="Museo Sans For Dell" pitchFamily="2" charset="0"/>
                <a:ea typeface="+mn-ea"/>
                <a:cs typeface="+mn-cs"/>
              </a:rPr>
              <a:t>.  </a:t>
            </a:r>
            <a:r>
              <a:rPr lang="en-US" dirty="0" smtClean="0">
                <a:effectLst/>
              </a:rPr>
              <a:t> </a:t>
            </a:r>
            <a:r>
              <a:rPr lang="en-US" sz="1200" kern="1200" dirty="0" smtClean="0">
                <a:solidFill>
                  <a:schemeClr val="tx1"/>
                </a:solidFill>
                <a:effectLst/>
                <a:latin typeface="Museo Sans For Dell" pitchFamily="2" charset="0"/>
                <a:ea typeface="+mn-ea"/>
                <a:cs typeface="+mn-cs"/>
              </a:rPr>
              <a:t> </a:t>
            </a:r>
          </a:p>
          <a:p>
            <a:r>
              <a:rPr lang="en-US" sz="1200" kern="1200" dirty="0" smtClean="0">
                <a:solidFill>
                  <a:schemeClr val="tx1"/>
                </a:solidFill>
                <a:effectLst/>
                <a:latin typeface="Museo Sans For Dell" pitchFamily="2" charset="0"/>
                <a:ea typeface="+mn-ea"/>
                <a:cs typeface="+mn-cs"/>
              </a:rPr>
              <a:t>  </a:t>
            </a: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63</a:t>
            </a:fld>
            <a:endParaRPr lang="en-US" dirty="0"/>
          </a:p>
        </p:txBody>
      </p:sp>
    </p:spTree>
    <p:extLst>
      <p:ext uri="{BB962C8B-B14F-4D97-AF65-F5344CB8AC3E}">
        <p14:creationId xmlns:p14="http://schemas.microsoft.com/office/powerpoint/2010/main" val="1379976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78</a:t>
            </a:fld>
            <a:endParaRPr lang="en-US" dirty="0"/>
          </a:p>
        </p:txBody>
      </p:sp>
    </p:spTree>
    <p:extLst>
      <p:ext uri="{BB962C8B-B14F-4D97-AF65-F5344CB8AC3E}">
        <p14:creationId xmlns:p14="http://schemas.microsoft.com/office/powerpoint/2010/main" val="1610907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As part of this initiative, customers will have an ability to evaluate AIM in their environment. The goal is to ensure that the 45 day evaluation s get converted into real sales for ‘AIM’ or ‘AIM Essentials’. In order to make it easy for  running the evaluation s, the GSE team is putting together a ‘Launcher Kit’, the details of which are provided in the next section. The ‘launcher kit’ will enable  to run all the evaluation s using a consistent configuration. However, it is the decision of the sales team to determine if an alternate configuration is better suited for the opportunity. In either case, the goal is to minimize the dependency on Services. The Software Sales team (SEs) should be the customer’s primary contact for the tasks related to deployment of the AIM software and subsequent support.  The SEs can leverage other teams as required. Here are the highlights of the 45 day evaluation.</a:t>
            </a:r>
          </a:p>
          <a:p>
            <a:pPr marL="0" indent="0">
              <a:buNone/>
            </a:pPr>
            <a:endParaRPr lang="en-US" dirty="0" smtClean="0"/>
          </a:p>
          <a:p>
            <a:pPr lvl="0"/>
            <a:r>
              <a:rPr lang="en-US" dirty="0" smtClean="0"/>
              <a:t>To provide a good customer experience, it is recommended that we include the normal </a:t>
            </a:r>
            <a:r>
              <a:rPr lang="en-US" dirty="0" err="1" smtClean="0"/>
              <a:t>ProSupport</a:t>
            </a:r>
            <a:r>
              <a:rPr lang="en-US" dirty="0" smtClean="0"/>
              <a:t> for AIM as part of the free trial license.  To do this, the trial license would have to be ordered like the regular AIM since we need to tie the support contract to a service tag. The license price would be $0, but for the customer to get a free trial license, the account team would have to pay for the support (estimated $1K-$2K for a 32-socket trial license) using the standard revenue adjustment process.  This is a relatively small expense for the account team to pay in exchange for a valuable trial period.</a:t>
            </a:r>
          </a:p>
          <a:p>
            <a:endParaRPr lang="en-US" dirty="0" smtClean="0"/>
          </a:p>
          <a:p>
            <a:pPr lvl="0"/>
            <a:r>
              <a:rPr lang="en-US" dirty="0" smtClean="0"/>
              <a:t>The general consensus is to have the evaluation capped at 45 days. Because the support timeframe entitlement starts when the trial is actually ordered, there is likely a period where the customer is not actually using AIM as it is being implemented.  So the actual usable period for the trial that would include support is likely closer to 30 days (lose some support days during the implementation period of the trial).  To maximize the benefit of the inclusion of the Support Services, the account team should order the free trial as close as possible to the actual implementation date.</a:t>
            </a:r>
          </a:p>
          <a:p>
            <a:endParaRPr lang="en-US" dirty="0" smtClean="0"/>
          </a:p>
          <a:p>
            <a:r>
              <a:rPr lang="en-US" dirty="0" smtClean="0"/>
              <a:t>Implementation: the Services PG team is looking at pre-packaged, fixed implementation services that would specifically cover this trial implementation.  This would likely not be available till later in Q4.  In the meanwhile, sales would have to request the standard custom SOW to get GICS to implement the trial</a:t>
            </a: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79</a:t>
            </a:fld>
            <a:endParaRPr lang="en-US" dirty="0"/>
          </a:p>
        </p:txBody>
      </p:sp>
    </p:spTree>
    <p:extLst>
      <p:ext uri="{BB962C8B-B14F-4D97-AF65-F5344CB8AC3E}">
        <p14:creationId xmlns:p14="http://schemas.microsoft.com/office/powerpoint/2010/main" val="3329525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useo Sans For Dell" pitchFamily="2" charset="0"/>
                <a:ea typeface="+mn-ea"/>
                <a:cs typeface="+mn-cs"/>
              </a:rPr>
              <a:t>The AIM Launcher Kit is a reference configuration that is being put together by the GSE team. For the first version, the Launcher Kit will be qualified with ‘AIM Enterprise’ only. This architecture and configuration will be conceived and tested by the GSE team to ensure the success of AIM evaluations in the field. This is being put together primarily as a sales enablement tool. The kit will also include a detailed design guide with an ordering template to ease the process of procurement and deployment. The Launcher Kit is not meant to be integrated into a customer’s datacenter environment, In order to do that GICS needs to be engaged.  The deliverables include :</a:t>
            </a:r>
          </a:p>
          <a:p>
            <a:r>
              <a:rPr lang="en-US" sz="1200" kern="1200" dirty="0" smtClean="0">
                <a:solidFill>
                  <a:schemeClr val="tx1"/>
                </a:solidFill>
                <a:effectLst/>
                <a:latin typeface="Museo Sans For Dell" pitchFamily="2" charset="0"/>
                <a:ea typeface="+mn-ea"/>
                <a:cs typeface="+mn-cs"/>
              </a:rPr>
              <a:t> </a:t>
            </a:r>
          </a:p>
          <a:p>
            <a:pPr lvl="0"/>
            <a:r>
              <a:rPr lang="en-US" sz="1200" kern="1200" dirty="0" smtClean="0">
                <a:solidFill>
                  <a:schemeClr val="tx1"/>
                </a:solidFill>
                <a:effectLst/>
                <a:latin typeface="Museo Sans For Dell" pitchFamily="2" charset="0"/>
                <a:ea typeface="+mn-ea"/>
                <a:cs typeface="+mn-cs"/>
              </a:rPr>
              <a:t>Design Guide with detailed network configuration</a:t>
            </a:r>
          </a:p>
          <a:p>
            <a:pPr lvl="0"/>
            <a:r>
              <a:rPr lang="en-US" sz="1200" kern="1200" dirty="0" smtClean="0">
                <a:solidFill>
                  <a:schemeClr val="tx1"/>
                </a:solidFill>
                <a:effectLst/>
                <a:latin typeface="Museo Sans For Dell" pitchFamily="2" charset="0"/>
                <a:ea typeface="+mn-ea"/>
                <a:cs typeface="+mn-cs"/>
              </a:rPr>
              <a:t>Ordering guide with </a:t>
            </a:r>
            <a:r>
              <a:rPr lang="en-US" sz="1200" kern="1200" dirty="0" err="1" smtClean="0">
                <a:solidFill>
                  <a:schemeClr val="tx1"/>
                </a:solidFill>
                <a:effectLst/>
                <a:latin typeface="Museo Sans For Dell" pitchFamily="2" charset="0"/>
                <a:ea typeface="+mn-ea"/>
                <a:cs typeface="+mn-cs"/>
              </a:rPr>
              <a:t>DellStar</a:t>
            </a:r>
            <a:r>
              <a:rPr lang="en-US" sz="1200" kern="1200" dirty="0" smtClean="0">
                <a:solidFill>
                  <a:schemeClr val="tx1"/>
                </a:solidFill>
                <a:effectLst/>
                <a:latin typeface="Museo Sans For Dell" pitchFamily="2" charset="0"/>
                <a:ea typeface="+mn-ea"/>
                <a:cs typeface="+mn-cs"/>
              </a:rPr>
              <a:t> Configurations</a:t>
            </a:r>
          </a:p>
          <a:p>
            <a:pPr lvl="0"/>
            <a:r>
              <a:rPr lang="en-US" sz="1200" kern="1200" dirty="0" smtClean="0">
                <a:solidFill>
                  <a:schemeClr val="tx1"/>
                </a:solidFill>
                <a:effectLst/>
                <a:latin typeface="Museo Sans For Dell" pitchFamily="2" charset="0"/>
                <a:ea typeface="+mn-ea"/>
                <a:cs typeface="+mn-cs"/>
              </a:rPr>
              <a:t>Setup overview </a:t>
            </a:r>
          </a:p>
          <a:p>
            <a:pPr lvl="0"/>
            <a:r>
              <a:rPr lang="en-US" sz="1200" kern="1200" dirty="0" smtClean="0">
                <a:solidFill>
                  <a:schemeClr val="tx1"/>
                </a:solidFill>
                <a:effectLst/>
                <a:latin typeface="Museo Sans For Dell" pitchFamily="2" charset="0"/>
                <a:ea typeface="+mn-ea"/>
                <a:cs typeface="+mn-cs"/>
              </a:rPr>
              <a:t>Use Case Guide</a:t>
            </a: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80</a:t>
            </a:fld>
            <a:endParaRPr lang="en-US" dirty="0"/>
          </a:p>
        </p:txBody>
      </p:sp>
    </p:spTree>
    <p:extLst>
      <p:ext uri="{BB962C8B-B14F-4D97-AF65-F5344CB8AC3E}">
        <p14:creationId xmlns:p14="http://schemas.microsoft.com/office/powerpoint/2010/main" val="302768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Required components</a:t>
            </a:r>
          </a:p>
          <a:p>
            <a:pPr marL="628650" lvl="1" indent="-171450">
              <a:buFont typeface="Arial" pitchFamily="34" charset="0"/>
              <a:buChar char="•"/>
            </a:pPr>
            <a:r>
              <a:rPr lang="en-US" dirty="0" smtClean="0"/>
              <a:t>At</a:t>
            </a:r>
            <a:r>
              <a:rPr lang="en-US" baseline="0" dirty="0" smtClean="0"/>
              <a:t> least 4 managed M710HD servers</a:t>
            </a:r>
          </a:p>
          <a:p>
            <a:pPr marL="628650" lvl="1" indent="-171450">
              <a:buFont typeface="Arial" pitchFamily="34" charset="0"/>
              <a:buChar char="•"/>
            </a:pPr>
            <a:r>
              <a:rPr lang="en-US" baseline="0" dirty="0" smtClean="0"/>
              <a:t>1 M710 HD </a:t>
            </a:r>
            <a:r>
              <a:rPr lang="en-US" baseline="0" dirty="0" err="1" smtClean="0"/>
              <a:t>ESXi</a:t>
            </a:r>
            <a:r>
              <a:rPr lang="en-US" baseline="0" dirty="0" smtClean="0"/>
              <a:t> Hypervisor with an AIM Controller appliance</a:t>
            </a:r>
          </a:p>
          <a:p>
            <a:pPr marL="628650" lvl="1" indent="-171450">
              <a:buFont typeface="Arial" pitchFamily="34" charset="0"/>
              <a:buChar char="•"/>
            </a:pPr>
            <a:r>
              <a:rPr lang="en-US" baseline="0" dirty="0" smtClean="0"/>
              <a:t>2 Dual Port 57711 Add-in mezzanine cards per server</a:t>
            </a:r>
          </a:p>
          <a:p>
            <a:pPr marL="628650" lvl="1" indent="-171450">
              <a:buFont typeface="Arial" pitchFamily="34" charset="0"/>
              <a:buChar char="•"/>
            </a:pPr>
            <a:r>
              <a:rPr lang="en-US" baseline="0" dirty="0" smtClean="0"/>
              <a:t>4 M8024F Top-of-Rack switches</a:t>
            </a:r>
          </a:p>
          <a:p>
            <a:pPr marL="628650" lvl="1" indent="-171450">
              <a:buFont typeface="Arial" pitchFamily="34" charset="0"/>
              <a:buChar char="•"/>
            </a:pPr>
            <a:r>
              <a:rPr lang="en-US" baseline="0" dirty="0" smtClean="0"/>
              <a:t>1 PS6010 Storage Array</a:t>
            </a:r>
          </a:p>
          <a:p>
            <a:pPr marL="628650" lvl="1" indent="-171450">
              <a:buFont typeface="Arial" pitchFamily="34" charset="0"/>
              <a:buChar char="•"/>
            </a:pPr>
            <a:endParaRPr lang="en-US" baseline="0" dirty="0" smtClean="0"/>
          </a:p>
          <a:p>
            <a:pPr marL="171450" indent="-171450">
              <a:buFont typeface="Arial" pitchFamily="34" charset="0"/>
              <a:buChar char="•"/>
            </a:pPr>
            <a:r>
              <a:rPr lang="en-US" baseline="0" dirty="0" smtClean="0"/>
              <a:t>Flexibility in architecture</a:t>
            </a:r>
          </a:p>
          <a:p>
            <a:pPr marL="628650" lvl="1" indent="-171450">
              <a:buFont typeface="Arial" pitchFamily="34" charset="0"/>
              <a:buChar char="•"/>
            </a:pPr>
            <a:r>
              <a:rPr lang="en-US" baseline="0" dirty="0" smtClean="0"/>
              <a:t>Up to 15 managed servers</a:t>
            </a:r>
          </a:p>
          <a:p>
            <a:pPr marL="628650" lvl="1" indent="-171450">
              <a:buFont typeface="Arial" pitchFamily="34" charset="0"/>
              <a:buChar char="•"/>
            </a:pPr>
            <a:r>
              <a:rPr lang="en-US" baseline="0" dirty="0" smtClean="0"/>
              <a:t>Up to 3 10GbE storage arrays</a:t>
            </a:r>
          </a:p>
          <a:p>
            <a:pPr marL="628650" lvl="1" indent="-171450">
              <a:buFont typeface="Arial" pitchFamily="34" charset="0"/>
              <a:buChar char="•"/>
            </a:pPr>
            <a:r>
              <a:rPr lang="en-US" baseline="0" dirty="0" smtClean="0"/>
              <a:t>CPU, memory and HDD configuration of managed servers</a:t>
            </a:r>
          </a:p>
          <a:p>
            <a:pPr marL="628650" lvl="1" indent="-171450">
              <a:buFont typeface="Arial" pitchFamily="34" charset="0"/>
              <a:buChar char="•"/>
            </a:pPr>
            <a:r>
              <a:rPr lang="en-US" dirty="0" smtClean="0"/>
              <a:t>Windows Server 2008 Licenses (at least 1 required to demo use cases)</a:t>
            </a: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81</a:t>
            </a:fld>
            <a:endParaRPr lang="en-US" dirty="0"/>
          </a:p>
        </p:txBody>
      </p:sp>
    </p:spTree>
    <p:extLst>
      <p:ext uri="{BB962C8B-B14F-4D97-AF65-F5344CB8AC3E}">
        <p14:creationId xmlns:p14="http://schemas.microsoft.com/office/powerpoint/2010/main" val="1354462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smtClean="0">
                <a:solidFill>
                  <a:schemeClr val="tx1"/>
                </a:solidFill>
                <a:effectLst/>
                <a:latin typeface="Museo Sans For Dell" pitchFamily="2" charset="0"/>
                <a:ea typeface="+mn-ea"/>
                <a:cs typeface="+mn-cs"/>
              </a:rPr>
              <a:t>When the AIM Essentials license key is installed in the Controller the following changes to take place in the AIM  Console.</a:t>
            </a:r>
          </a:p>
          <a:p>
            <a:pPr marL="171450" indent="-171450">
              <a:buFont typeface="Arial" pitchFamily="34" charset="0"/>
              <a:buChar char="•"/>
            </a:pPr>
            <a:r>
              <a:rPr lang="en-US" sz="1200" kern="1200" dirty="0" smtClean="0">
                <a:solidFill>
                  <a:schemeClr val="tx1"/>
                </a:solidFill>
                <a:effectLst/>
                <a:latin typeface="Museo Sans For Dell" pitchFamily="2" charset="0"/>
                <a:ea typeface="+mn-ea"/>
                <a:cs typeface="+mn-cs"/>
              </a:rPr>
              <a:t>After login the banner displays ‘Dell AIM Essentials’. </a:t>
            </a:r>
          </a:p>
          <a:p>
            <a:pPr marL="171450" indent="-171450">
              <a:buFont typeface="Arial" pitchFamily="34" charset="0"/>
              <a:buChar char="•"/>
            </a:pPr>
            <a:r>
              <a:rPr lang="en-US" sz="1200" kern="1200" dirty="0" smtClean="0">
                <a:solidFill>
                  <a:schemeClr val="tx1"/>
                </a:solidFill>
                <a:effectLst/>
                <a:latin typeface="Museo Sans For Dell" pitchFamily="2" charset="0"/>
                <a:ea typeface="+mn-ea"/>
                <a:cs typeface="+mn-cs"/>
              </a:rPr>
              <a:t>All features that are disabled in ‘AIM Essentials’ are grayed out or disabled in the UI Console. For example, the option to create persona extensions should not be able to be clicked from the UI</a:t>
            </a:r>
          </a:p>
          <a:p>
            <a:pPr marL="171450" indent="-171450">
              <a:buFont typeface="Arial" pitchFamily="34" charset="0"/>
              <a:buChar char="•"/>
            </a:pPr>
            <a:r>
              <a:rPr lang="en-US" sz="1200" kern="1200" dirty="0" smtClean="0">
                <a:solidFill>
                  <a:schemeClr val="tx1"/>
                </a:solidFill>
                <a:effectLst/>
                <a:latin typeface="Museo Sans For Dell" pitchFamily="2" charset="0"/>
                <a:ea typeface="+mn-ea"/>
                <a:cs typeface="+mn-cs"/>
              </a:rPr>
              <a:t>The following operations can be executed from the AIM Essentials Console UI:</a:t>
            </a:r>
          </a:p>
          <a:p>
            <a:pPr marL="628650" lvl="1" indent="-171450">
              <a:buFont typeface="Arial" pitchFamily="34" charset="0"/>
              <a:buChar char="•"/>
            </a:pPr>
            <a:r>
              <a:rPr lang="it-IT" sz="1200" kern="1200" dirty="0" smtClean="0">
                <a:solidFill>
                  <a:schemeClr val="tx1"/>
                </a:solidFill>
                <a:effectLst/>
                <a:latin typeface="Museo Sans For Dell" pitchFamily="2" charset="0"/>
                <a:ea typeface="+mn-ea"/>
                <a:cs typeface="+mn-cs"/>
              </a:rPr>
              <a:t>Add /Delete Dell M1000e Blade chassis</a:t>
            </a:r>
            <a:endParaRPr lang="en-US" sz="1200" kern="1200" dirty="0" smtClean="0">
              <a:solidFill>
                <a:schemeClr val="tx1"/>
              </a:solidFill>
              <a:effectLst/>
              <a:latin typeface="Museo Sans For Dell" pitchFamily="2" charset="0"/>
              <a:ea typeface="+mn-ea"/>
              <a:cs typeface="+mn-cs"/>
            </a:endParaRPr>
          </a:p>
          <a:p>
            <a:pPr marL="628650" lvl="1" indent="-171450">
              <a:buFont typeface="Arial" pitchFamily="34" charset="0"/>
              <a:buChar char="•"/>
            </a:pPr>
            <a:r>
              <a:rPr lang="en-US" sz="1200" kern="1200" dirty="0" smtClean="0">
                <a:solidFill>
                  <a:schemeClr val="tx1"/>
                </a:solidFill>
                <a:effectLst/>
                <a:latin typeface="Museo Sans For Dell" pitchFamily="2" charset="0"/>
                <a:ea typeface="+mn-ea"/>
                <a:cs typeface="+mn-cs"/>
              </a:rPr>
              <a:t>Add /delete a </a:t>
            </a:r>
            <a:r>
              <a:rPr lang="en-US" sz="1200" kern="1200" dirty="0" err="1" smtClean="0">
                <a:solidFill>
                  <a:schemeClr val="tx1"/>
                </a:solidFill>
                <a:effectLst/>
                <a:latin typeface="Museo Sans For Dell" pitchFamily="2" charset="0"/>
                <a:ea typeface="+mn-ea"/>
                <a:cs typeface="+mn-cs"/>
              </a:rPr>
              <a:t>vRack</a:t>
            </a:r>
            <a:endParaRPr lang="en-US" sz="1200" kern="1200" dirty="0" smtClean="0">
              <a:solidFill>
                <a:schemeClr val="tx1"/>
              </a:solidFill>
              <a:effectLst/>
              <a:latin typeface="Museo Sans For Dell" pitchFamily="2" charset="0"/>
              <a:ea typeface="+mn-ea"/>
              <a:cs typeface="+mn-cs"/>
            </a:endParaRPr>
          </a:p>
          <a:p>
            <a:pPr marL="628650" lvl="1" indent="-171450">
              <a:buFont typeface="Arial" pitchFamily="34" charset="0"/>
              <a:buChar char="•"/>
            </a:pPr>
            <a:r>
              <a:rPr lang="en-US" sz="1200" kern="1200" dirty="0" smtClean="0">
                <a:solidFill>
                  <a:schemeClr val="tx1"/>
                </a:solidFill>
                <a:effectLst/>
                <a:latin typeface="Museo Sans For Dell" pitchFamily="2" charset="0"/>
                <a:ea typeface="+mn-ea"/>
                <a:cs typeface="+mn-cs"/>
              </a:rPr>
              <a:t>Add /delete network switches (only in Read-only  mode)</a:t>
            </a:r>
          </a:p>
          <a:p>
            <a:pPr marL="1085850" lvl="2" indent="-171450">
              <a:buFont typeface="Arial" pitchFamily="34" charset="0"/>
              <a:buChar char="•"/>
            </a:pPr>
            <a:r>
              <a:rPr lang="en-US" sz="1200" kern="1200" dirty="0" smtClean="0">
                <a:solidFill>
                  <a:schemeClr val="tx1"/>
                </a:solidFill>
                <a:effectLst/>
                <a:latin typeface="Museo Sans For Dell" pitchFamily="2" charset="0"/>
                <a:ea typeface="+mn-ea"/>
                <a:cs typeface="+mn-cs"/>
              </a:rPr>
              <a:t>M1000e Blade Chassis switch modules in Read-only mode </a:t>
            </a:r>
          </a:p>
          <a:p>
            <a:pPr marL="1085850" lvl="2" indent="-171450">
              <a:buFont typeface="Arial" pitchFamily="34" charset="0"/>
              <a:buChar char="•"/>
            </a:pPr>
            <a:r>
              <a:rPr lang="en-US" sz="1200" kern="1200" dirty="0" smtClean="0">
                <a:solidFill>
                  <a:schemeClr val="tx1"/>
                </a:solidFill>
                <a:effectLst/>
                <a:latin typeface="Museo Sans For Dell" pitchFamily="2" charset="0"/>
                <a:ea typeface="+mn-ea"/>
                <a:cs typeface="+mn-cs"/>
              </a:rPr>
              <a:t>Top of the rack switches</a:t>
            </a:r>
          </a:p>
          <a:p>
            <a:pPr marL="1085850" lvl="2" indent="-171450">
              <a:buFont typeface="Arial" pitchFamily="34" charset="0"/>
              <a:buChar char="•"/>
            </a:pPr>
            <a:r>
              <a:rPr lang="en-US" sz="1200" kern="1200" dirty="0" smtClean="0">
                <a:solidFill>
                  <a:schemeClr val="tx1"/>
                </a:solidFill>
                <a:effectLst/>
                <a:latin typeface="Museo Sans For Dell" pitchFamily="2" charset="0"/>
                <a:ea typeface="+mn-ea"/>
                <a:cs typeface="+mn-cs"/>
              </a:rPr>
              <a:t>Interconnect Switches</a:t>
            </a:r>
          </a:p>
          <a:p>
            <a:pPr marL="171450" lvl="0" indent="-171450">
              <a:buFont typeface="Arial" pitchFamily="34" charset="0"/>
              <a:buChar char="•"/>
            </a:pPr>
            <a:r>
              <a:rPr lang="en-US" sz="1200" kern="1200" dirty="0" smtClean="0">
                <a:solidFill>
                  <a:schemeClr val="tx1"/>
                </a:solidFill>
                <a:effectLst/>
                <a:latin typeface="Museo Sans For Dell" pitchFamily="2" charset="0"/>
                <a:ea typeface="+mn-ea"/>
                <a:cs typeface="+mn-cs"/>
              </a:rPr>
              <a:t>Operations related to personas, </a:t>
            </a:r>
            <a:r>
              <a:rPr lang="en-US" sz="1200" kern="1200" dirty="0" err="1" smtClean="0">
                <a:solidFill>
                  <a:schemeClr val="tx1"/>
                </a:solidFill>
                <a:effectLst/>
                <a:latin typeface="Museo Sans For Dell" pitchFamily="2" charset="0"/>
                <a:ea typeface="+mn-ea"/>
                <a:cs typeface="+mn-cs"/>
              </a:rPr>
              <a:t>VMracks</a:t>
            </a:r>
            <a:r>
              <a:rPr lang="en-US" sz="1200" kern="1200" dirty="0" smtClean="0">
                <a:solidFill>
                  <a:schemeClr val="tx1"/>
                </a:solidFill>
                <a:effectLst/>
                <a:latin typeface="Museo Sans For Dell" pitchFamily="2" charset="0"/>
                <a:ea typeface="+mn-ea"/>
                <a:cs typeface="+mn-cs"/>
              </a:rPr>
              <a:t> and server pools will remain the same  add, delete, start, stop .. </a:t>
            </a:r>
            <a:r>
              <a:rPr lang="en-US" sz="1200" kern="1200" dirty="0" err="1" smtClean="0">
                <a:solidFill>
                  <a:schemeClr val="tx1"/>
                </a:solidFill>
                <a:effectLst/>
                <a:latin typeface="Museo Sans For Dell" pitchFamily="2" charset="0"/>
                <a:ea typeface="+mn-ea"/>
                <a:cs typeface="+mn-cs"/>
              </a:rPr>
              <a:t>etc</a:t>
            </a:r>
            <a:endParaRPr lang="en-US" sz="1200" kern="1200" dirty="0" smtClean="0">
              <a:solidFill>
                <a:schemeClr val="tx1"/>
              </a:solidFill>
              <a:effectLst/>
              <a:latin typeface="Museo Sans For Dell" pitchFamily="2" charset="0"/>
              <a:ea typeface="+mn-ea"/>
              <a:cs typeface="+mn-cs"/>
            </a:endParaRPr>
          </a:p>
          <a:p>
            <a:endParaRPr lang="en-US" dirty="0" smtClean="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83</a:t>
            </a:fld>
            <a:endParaRPr lang="en-US" dirty="0"/>
          </a:p>
        </p:txBody>
      </p:sp>
    </p:spTree>
    <p:extLst>
      <p:ext uri="{BB962C8B-B14F-4D97-AF65-F5344CB8AC3E}">
        <p14:creationId xmlns:p14="http://schemas.microsoft.com/office/powerpoint/2010/main" val="779808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FA04BB6B-BEDE-48E4-970F-8DFC0D4B5AE7}" type="slidenum">
              <a:rPr lang="en-US" smtClean="0"/>
              <a:pPr>
                <a:defRPr/>
              </a:pPr>
              <a:t>9</a:t>
            </a:fld>
            <a:endParaRPr lang="en-US" dirty="0"/>
          </a:p>
        </p:txBody>
      </p:sp>
      <p:sp>
        <p:nvSpPr>
          <p:cNvPr id="6" name="Footer Placeholder 5"/>
          <p:cNvSpPr>
            <a:spLocks noGrp="1"/>
          </p:cNvSpPr>
          <p:nvPr>
            <p:ph type="ftr" sz="quarter" idx="12"/>
          </p:nvPr>
        </p:nvSpPr>
        <p:spPr/>
        <p:txBody>
          <a:bodyPr/>
          <a:lstStyle/>
          <a:p>
            <a:pPr>
              <a:defRPr/>
            </a:pPr>
            <a:r>
              <a:rPr lang="en-US" smtClean="0"/>
              <a:t>Agenda</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smtClean="0">
                <a:solidFill>
                  <a:schemeClr val="tx1"/>
                </a:solidFill>
                <a:effectLst/>
                <a:latin typeface="Museo Sans For Dell" pitchFamily="2" charset="0"/>
                <a:ea typeface="+mn-ea"/>
                <a:cs typeface="+mn-cs"/>
              </a:rPr>
              <a:t>When the AIM Essentials license key is installed in the Controller the following changes to take place in the AIM  Console.</a:t>
            </a:r>
          </a:p>
          <a:p>
            <a:pPr marL="171450" indent="-171450">
              <a:buFont typeface="Arial" pitchFamily="34" charset="0"/>
              <a:buChar char="•"/>
            </a:pPr>
            <a:r>
              <a:rPr lang="en-US" sz="1200" kern="1200" dirty="0" smtClean="0">
                <a:solidFill>
                  <a:schemeClr val="tx1"/>
                </a:solidFill>
                <a:effectLst/>
                <a:latin typeface="Museo Sans For Dell" pitchFamily="2" charset="0"/>
                <a:ea typeface="+mn-ea"/>
                <a:cs typeface="+mn-cs"/>
              </a:rPr>
              <a:t>After login the banner displays ‘Dell AIM Essentials’. </a:t>
            </a:r>
          </a:p>
          <a:p>
            <a:pPr marL="171450" indent="-171450">
              <a:buFont typeface="Arial" pitchFamily="34" charset="0"/>
              <a:buChar char="•"/>
            </a:pPr>
            <a:r>
              <a:rPr lang="en-US" sz="1200" kern="1200" dirty="0" smtClean="0">
                <a:solidFill>
                  <a:schemeClr val="tx1"/>
                </a:solidFill>
                <a:effectLst/>
                <a:latin typeface="Museo Sans For Dell" pitchFamily="2" charset="0"/>
                <a:ea typeface="+mn-ea"/>
                <a:cs typeface="+mn-cs"/>
              </a:rPr>
              <a:t>All features that are disabled in ‘AIM Essentials’ are grayed out or disabled in the UI Console. For example, the option to create persona extensions should not be able to be clicked from the UI</a:t>
            </a:r>
          </a:p>
          <a:p>
            <a:pPr marL="171450" indent="-171450">
              <a:buFont typeface="Arial" pitchFamily="34" charset="0"/>
              <a:buChar char="•"/>
            </a:pPr>
            <a:r>
              <a:rPr lang="en-US" sz="1200" kern="1200" dirty="0" smtClean="0">
                <a:solidFill>
                  <a:schemeClr val="tx1"/>
                </a:solidFill>
                <a:effectLst/>
                <a:latin typeface="Museo Sans For Dell" pitchFamily="2" charset="0"/>
                <a:ea typeface="+mn-ea"/>
                <a:cs typeface="+mn-cs"/>
              </a:rPr>
              <a:t>The following operations can be executed from the AIM Essentials Console UI:</a:t>
            </a:r>
          </a:p>
          <a:p>
            <a:pPr marL="628650" lvl="1" indent="-171450">
              <a:buFont typeface="Arial" pitchFamily="34" charset="0"/>
              <a:buChar char="•"/>
            </a:pPr>
            <a:r>
              <a:rPr lang="it-IT" sz="1200" kern="1200" dirty="0" smtClean="0">
                <a:solidFill>
                  <a:schemeClr val="tx1"/>
                </a:solidFill>
                <a:effectLst/>
                <a:latin typeface="Museo Sans For Dell" pitchFamily="2" charset="0"/>
                <a:ea typeface="+mn-ea"/>
                <a:cs typeface="+mn-cs"/>
              </a:rPr>
              <a:t>Add /Delete Dell M1000e Blade chassis</a:t>
            </a:r>
            <a:endParaRPr lang="en-US" sz="1200" kern="1200" dirty="0" smtClean="0">
              <a:solidFill>
                <a:schemeClr val="tx1"/>
              </a:solidFill>
              <a:effectLst/>
              <a:latin typeface="Museo Sans For Dell" pitchFamily="2" charset="0"/>
              <a:ea typeface="+mn-ea"/>
              <a:cs typeface="+mn-cs"/>
            </a:endParaRPr>
          </a:p>
          <a:p>
            <a:pPr marL="628650" lvl="1" indent="-171450">
              <a:buFont typeface="Arial" pitchFamily="34" charset="0"/>
              <a:buChar char="•"/>
            </a:pPr>
            <a:r>
              <a:rPr lang="en-US" sz="1200" kern="1200" dirty="0" smtClean="0">
                <a:solidFill>
                  <a:schemeClr val="tx1"/>
                </a:solidFill>
                <a:effectLst/>
                <a:latin typeface="Museo Sans For Dell" pitchFamily="2" charset="0"/>
                <a:ea typeface="+mn-ea"/>
                <a:cs typeface="+mn-cs"/>
              </a:rPr>
              <a:t>Add /delete a </a:t>
            </a:r>
            <a:r>
              <a:rPr lang="en-US" sz="1200" kern="1200" dirty="0" err="1" smtClean="0">
                <a:solidFill>
                  <a:schemeClr val="tx1"/>
                </a:solidFill>
                <a:effectLst/>
                <a:latin typeface="Museo Sans For Dell" pitchFamily="2" charset="0"/>
                <a:ea typeface="+mn-ea"/>
                <a:cs typeface="+mn-cs"/>
              </a:rPr>
              <a:t>vRack</a:t>
            </a:r>
            <a:endParaRPr lang="en-US" sz="1200" kern="1200" dirty="0" smtClean="0">
              <a:solidFill>
                <a:schemeClr val="tx1"/>
              </a:solidFill>
              <a:effectLst/>
              <a:latin typeface="Museo Sans For Dell" pitchFamily="2" charset="0"/>
              <a:ea typeface="+mn-ea"/>
              <a:cs typeface="+mn-cs"/>
            </a:endParaRPr>
          </a:p>
          <a:p>
            <a:pPr marL="628650" lvl="1" indent="-171450">
              <a:buFont typeface="Arial" pitchFamily="34" charset="0"/>
              <a:buChar char="•"/>
            </a:pPr>
            <a:r>
              <a:rPr lang="en-US" sz="1200" kern="1200" dirty="0" smtClean="0">
                <a:solidFill>
                  <a:schemeClr val="tx1"/>
                </a:solidFill>
                <a:effectLst/>
                <a:latin typeface="Museo Sans For Dell" pitchFamily="2" charset="0"/>
                <a:ea typeface="+mn-ea"/>
                <a:cs typeface="+mn-cs"/>
              </a:rPr>
              <a:t>Add /delete network switches (only in Read-only  mode)</a:t>
            </a:r>
          </a:p>
          <a:p>
            <a:pPr marL="1085850" lvl="2" indent="-171450">
              <a:buFont typeface="Arial" pitchFamily="34" charset="0"/>
              <a:buChar char="•"/>
            </a:pPr>
            <a:r>
              <a:rPr lang="en-US" sz="1200" kern="1200" dirty="0" smtClean="0">
                <a:solidFill>
                  <a:schemeClr val="tx1"/>
                </a:solidFill>
                <a:effectLst/>
                <a:latin typeface="Museo Sans For Dell" pitchFamily="2" charset="0"/>
                <a:ea typeface="+mn-ea"/>
                <a:cs typeface="+mn-cs"/>
              </a:rPr>
              <a:t>M1000e Blade Chassis switch modules in Read-only mode </a:t>
            </a:r>
          </a:p>
          <a:p>
            <a:pPr marL="1085850" lvl="2" indent="-171450">
              <a:buFont typeface="Arial" pitchFamily="34" charset="0"/>
              <a:buChar char="•"/>
            </a:pPr>
            <a:r>
              <a:rPr lang="en-US" sz="1200" kern="1200" dirty="0" smtClean="0">
                <a:solidFill>
                  <a:schemeClr val="tx1"/>
                </a:solidFill>
                <a:effectLst/>
                <a:latin typeface="Museo Sans For Dell" pitchFamily="2" charset="0"/>
                <a:ea typeface="+mn-ea"/>
                <a:cs typeface="+mn-cs"/>
              </a:rPr>
              <a:t>Top of the rack switches</a:t>
            </a:r>
          </a:p>
          <a:p>
            <a:pPr marL="1085850" lvl="2" indent="-171450">
              <a:buFont typeface="Arial" pitchFamily="34" charset="0"/>
              <a:buChar char="•"/>
            </a:pPr>
            <a:r>
              <a:rPr lang="en-US" sz="1200" kern="1200" dirty="0" smtClean="0">
                <a:solidFill>
                  <a:schemeClr val="tx1"/>
                </a:solidFill>
                <a:effectLst/>
                <a:latin typeface="Museo Sans For Dell" pitchFamily="2" charset="0"/>
                <a:ea typeface="+mn-ea"/>
                <a:cs typeface="+mn-cs"/>
              </a:rPr>
              <a:t>Interconnect Switches</a:t>
            </a:r>
          </a:p>
          <a:p>
            <a:pPr marL="171450" lvl="0" indent="-171450">
              <a:buFont typeface="Arial" pitchFamily="34" charset="0"/>
              <a:buChar char="•"/>
            </a:pPr>
            <a:r>
              <a:rPr lang="en-US" sz="1200" kern="1200" dirty="0" smtClean="0">
                <a:solidFill>
                  <a:schemeClr val="tx1"/>
                </a:solidFill>
                <a:effectLst/>
                <a:latin typeface="Museo Sans For Dell" pitchFamily="2" charset="0"/>
                <a:ea typeface="+mn-ea"/>
                <a:cs typeface="+mn-cs"/>
              </a:rPr>
              <a:t>Operations related to personas, </a:t>
            </a:r>
            <a:r>
              <a:rPr lang="en-US" sz="1200" kern="1200" dirty="0" err="1" smtClean="0">
                <a:solidFill>
                  <a:schemeClr val="tx1"/>
                </a:solidFill>
                <a:effectLst/>
                <a:latin typeface="Museo Sans For Dell" pitchFamily="2" charset="0"/>
                <a:ea typeface="+mn-ea"/>
                <a:cs typeface="+mn-cs"/>
              </a:rPr>
              <a:t>VMracks</a:t>
            </a:r>
            <a:r>
              <a:rPr lang="en-US" sz="1200" kern="1200" dirty="0" smtClean="0">
                <a:solidFill>
                  <a:schemeClr val="tx1"/>
                </a:solidFill>
                <a:effectLst/>
                <a:latin typeface="Museo Sans For Dell" pitchFamily="2" charset="0"/>
                <a:ea typeface="+mn-ea"/>
                <a:cs typeface="+mn-cs"/>
              </a:rPr>
              <a:t> and server pools will remain the same  add, delete, start, stop .. </a:t>
            </a:r>
            <a:r>
              <a:rPr lang="en-US" sz="1200" kern="1200" dirty="0" err="1" smtClean="0">
                <a:solidFill>
                  <a:schemeClr val="tx1"/>
                </a:solidFill>
                <a:effectLst/>
                <a:latin typeface="Museo Sans For Dell" pitchFamily="2" charset="0"/>
                <a:ea typeface="+mn-ea"/>
                <a:cs typeface="+mn-cs"/>
              </a:rPr>
              <a:t>etc</a:t>
            </a:r>
            <a:endParaRPr lang="en-US" sz="1200" kern="1200" dirty="0" smtClean="0">
              <a:solidFill>
                <a:schemeClr val="tx1"/>
              </a:solidFill>
              <a:effectLst/>
              <a:latin typeface="Museo Sans For Dell" pitchFamily="2" charset="0"/>
              <a:ea typeface="+mn-ea"/>
              <a:cs typeface="+mn-cs"/>
            </a:endParaRP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84</a:t>
            </a:fld>
            <a:endParaRPr lang="en-US" dirty="0"/>
          </a:p>
        </p:txBody>
      </p:sp>
    </p:spTree>
    <p:extLst>
      <p:ext uri="{BB962C8B-B14F-4D97-AF65-F5344CB8AC3E}">
        <p14:creationId xmlns:p14="http://schemas.microsoft.com/office/powerpoint/2010/main" val="1568122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85</a:t>
            </a:fld>
            <a:endParaRPr lang="en-US" dirty="0"/>
          </a:p>
        </p:txBody>
      </p:sp>
    </p:spTree>
    <p:extLst>
      <p:ext uri="{BB962C8B-B14F-4D97-AF65-F5344CB8AC3E}">
        <p14:creationId xmlns:p14="http://schemas.microsoft.com/office/powerpoint/2010/main" val="24194942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86</a:t>
            </a:fld>
            <a:endParaRPr lang="en-US" dirty="0"/>
          </a:p>
        </p:txBody>
      </p:sp>
    </p:spTree>
    <p:extLst>
      <p:ext uri="{BB962C8B-B14F-4D97-AF65-F5344CB8AC3E}">
        <p14:creationId xmlns:p14="http://schemas.microsoft.com/office/powerpoint/2010/main" val="2527349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90</a:t>
            </a:fld>
            <a:endParaRPr lang="en-US" dirty="0"/>
          </a:p>
        </p:txBody>
      </p:sp>
    </p:spTree>
    <p:extLst>
      <p:ext uri="{BB962C8B-B14F-4D97-AF65-F5344CB8AC3E}">
        <p14:creationId xmlns:p14="http://schemas.microsoft.com/office/powerpoint/2010/main" val="11319503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91</a:t>
            </a:fld>
            <a:endParaRPr lang="en-US" dirty="0"/>
          </a:p>
        </p:txBody>
      </p:sp>
    </p:spTree>
    <p:extLst>
      <p:ext uri="{BB962C8B-B14F-4D97-AF65-F5344CB8AC3E}">
        <p14:creationId xmlns:p14="http://schemas.microsoft.com/office/powerpoint/2010/main" val="28315453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92</a:t>
            </a:fld>
            <a:endParaRPr lang="en-US" dirty="0"/>
          </a:p>
        </p:txBody>
      </p:sp>
    </p:spTree>
    <p:extLst>
      <p:ext uri="{BB962C8B-B14F-4D97-AF65-F5344CB8AC3E}">
        <p14:creationId xmlns:p14="http://schemas.microsoft.com/office/powerpoint/2010/main" val="30084328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94</a:t>
            </a:fld>
            <a:endParaRPr lang="en-US" dirty="0"/>
          </a:p>
        </p:txBody>
      </p:sp>
    </p:spTree>
    <p:extLst>
      <p:ext uri="{BB962C8B-B14F-4D97-AF65-F5344CB8AC3E}">
        <p14:creationId xmlns:p14="http://schemas.microsoft.com/office/powerpoint/2010/main" val="30897008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96</a:t>
            </a:fld>
            <a:endParaRPr lang="en-US" dirty="0"/>
          </a:p>
        </p:txBody>
      </p:sp>
    </p:spTree>
    <p:extLst>
      <p:ext uri="{BB962C8B-B14F-4D97-AF65-F5344CB8AC3E}">
        <p14:creationId xmlns:p14="http://schemas.microsoft.com/office/powerpoint/2010/main" val="11438744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smtClean="0"/>
              <a:t> </a:t>
            </a:r>
            <a:r>
              <a:rPr lang="en-US" dirty="0" smtClean="0"/>
              <a:t>If Essentials is an OVF-only deployment, and a customer wants to upgrade to Enterprise with resiliency, will that require a Consulting Services engagement?</a:t>
            </a:r>
          </a:p>
          <a:p>
            <a:r>
              <a:rPr lang="en-US" sz="1050" dirty="0" smtClean="0"/>
              <a:t> </a:t>
            </a:r>
            <a:r>
              <a:rPr lang="en-US" dirty="0" smtClean="0"/>
              <a:t>Yes – consulting would be required for Essentials to “Enterprise” upgrade; the heavy lift of networking setup would be done in the upgrade.</a:t>
            </a:r>
          </a:p>
          <a:p>
            <a:endParaRPr lang="en-US" dirty="0" smtClean="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108</a:t>
            </a:fld>
            <a:endParaRPr lang="en-US" dirty="0"/>
          </a:p>
        </p:txBody>
      </p:sp>
    </p:spTree>
    <p:extLst>
      <p:ext uri="{BB962C8B-B14F-4D97-AF65-F5344CB8AC3E}">
        <p14:creationId xmlns:p14="http://schemas.microsoft.com/office/powerpoint/2010/main" val="13514796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Upgrading to a newer version of ‘AIM Essentials’ will be exactly what the process is today for ‘AIM’.  </a:t>
            </a:r>
          </a:p>
          <a:p>
            <a:pPr marL="0" indent="0">
              <a:buNone/>
            </a:pPr>
            <a:endParaRPr lang="en-US" dirty="0" smtClean="0"/>
          </a:p>
          <a:p>
            <a:pPr marL="0" indent="0">
              <a:buNone/>
            </a:pPr>
            <a:r>
              <a:rPr lang="en-US" dirty="0" smtClean="0"/>
              <a:t>It is mandatory to include a Services engagement to upgrade from ‘AIM Essentials’ to ‘AIM Enterprise’. The features of the upgrade process include:</a:t>
            </a:r>
          </a:p>
          <a:p>
            <a:pPr marL="0" indent="0">
              <a:buNone/>
            </a:pPr>
            <a:r>
              <a:rPr lang="en-US" dirty="0" smtClean="0"/>
              <a:t> </a:t>
            </a:r>
          </a:p>
          <a:p>
            <a:pPr lvl="1"/>
            <a:r>
              <a:rPr lang="en-US" dirty="0" smtClean="0"/>
              <a:t>No downtime for running business applications – The Dell AIM upgrade process should not involve rebooting the servers or mandate the stoppage of business applications     </a:t>
            </a:r>
          </a:p>
          <a:p>
            <a:pPr lvl="1"/>
            <a:r>
              <a:rPr lang="en-US" dirty="0" smtClean="0"/>
              <a:t>The Controller and Agent software should be able to be upgraded independent of each other. This implies that during the upgrade process, there is a high likelihood that there will be mismatch of the AIM versions across the nodes and this should not have any impact on the running applications as well as AIM functions. It is acceptable to upgrade the controller prior to the managed nodes. </a:t>
            </a:r>
          </a:p>
          <a:p>
            <a:pPr lvl="1"/>
            <a:r>
              <a:rPr lang="en-US" dirty="0" smtClean="0"/>
              <a:t>Based on customer feedback, it is also requested to have a process in place, that will update the agent software across many nodes simultaneously. This is a desirable and not a mandatory requirement.</a:t>
            </a: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110</a:t>
            </a:fld>
            <a:endParaRPr lang="en-US" dirty="0"/>
          </a:p>
        </p:txBody>
      </p:sp>
    </p:spTree>
    <p:extLst>
      <p:ext uri="{BB962C8B-B14F-4D97-AF65-F5344CB8AC3E}">
        <p14:creationId xmlns:p14="http://schemas.microsoft.com/office/powerpoint/2010/main" val="2847370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12</a:t>
            </a:fld>
            <a:endParaRPr lang="en-US" dirty="0"/>
          </a:p>
        </p:txBody>
      </p:sp>
    </p:spTree>
    <p:extLst>
      <p:ext uri="{BB962C8B-B14F-4D97-AF65-F5344CB8AC3E}">
        <p14:creationId xmlns:p14="http://schemas.microsoft.com/office/powerpoint/2010/main" val="26105111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itchFamily="34" charset="0"/>
              <a:buChar char="•"/>
            </a:pPr>
            <a:r>
              <a:rPr lang="en-US" sz="1200" kern="1200" dirty="0" smtClean="0">
                <a:solidFill>
                  <a:schemeClr val="tx1"/>
                </a:solidFill>
                <a:effectLst/>
                <a:latin typeface="Museo Sans For Dell" pitchFamily="2" charset="0"/>
                <a:ea typeface="+mn-ea"/>
                <a:cs typeface="+mn-cs"/>
              </a:rPr>
              <a:t>Existing GICS IT Consulting Staff are capable of supporting the Sales Motion for AIM Essentials considering it is a simpler software product than AIM Enterprise</a:t>
            </a:r>
          </a:p>
          <a:p>
            <a:pPr marL="171450" lvl="0" indent="-171450">
              <a:buFont typeface="Arial" pitchFamily="34" charset="0"/>
              <a:buChar char="•"/>
            </a:pPr>
            <a:r>
              <a:rPr lang="en-US" sz="1200" kern="1200" dirty="0" smtClean="0">
                <a:solidFill>
                  <a:schemeClr val="tx1"/>
                </a:solidFill>
                <a:effectLst/>
                <a:latin typeface="Museo Sans For Dell" pitchFamily="2" charset="0"/>
                <a:ea typeface="+mn-ea"/>
                <a:cs typeface="+mn-cs"/>
              </a:rPr>
              <a:t>GICS IT Consulting will leverage existing training and resources</a:t>
            </a:r>
          </a:p>
          <a:p>
            <a:pPr marL="171450" lvl="0" indent="-171450">
              <a:buFont typeface="Arial" pitchFamily="34" charset="0"/>
              <a:buChar char="•"/>
            </a:pPr>
            <a:r>
              <a:rPr lang="en-US" sz="1200" kern="1200" dirty="0" smtClean="0">
                <a:solidFill>
                  <a:schemeClr val="tx1"/>
                </a:solidFill>
                <a:effectLst/>
                <a:latin typeface="Museo Sans For Dell" pitchFamily="2" charset="0"/>
                <a:ea typeface="+mn-ea"/>
                <a:cs typeface="+mn-cs"/>
              </a:rPr>
              <a:t>Consulting implementation effort estimated at a lesser percentage average effort to implement than AIM Enterprise (refer to Business Case section and tables)</a:t>
            </a:r>
          </a:p>
          <a:p>
            <a:pPr marL="171450" lvl="0" indent="-171450">
              <a:buFont typeface="Arial" pitchFamily="34" charset="0"/>
              <a:buChar char="•"/>
            </a:pPr>
            <a:endParaRPr lang="en-US" sz="1200" kern="1200" dirty="0" smtClean="0">
              <a:solidFill>
                <a:schemeClr val="tx1"/>
              </a:solidFill>
              <a:effectLst/>
              <a:latin typeface="Museo Sans For Dell" pitchFamily="2" charset="0"/>
              <a:ea typeface="+mn-ea"/>
              <a:cs typeface="+mn-cs"/>
            </a:endParaRPr>
          </a:p>
          <a:p>
            <a:pPr lvl="0"/>
            <a:r>
              <a:rPr lang="en-US" sz="1200" kern="1200" dirty="0" smtClean="0">
                <a:solidFill>
                  <a:schemeClr val="tx1"/>
                </a:solidFill>
                <a:effectLst/>
                <a:latin typeface="Museo Sans For Dell" pitchFamily="2" charset="0"/>
                <a:ea typeface="+mn-ea"/>
                <a:cs typeface="+mn-cs"/>
              </a:rPr>
              <a:t>‘AIM Essentials’ will be priced at $600 per socket</a:t>
            </a:r>
          </a:p>
          <a:p>
            <a:pPr lvl="0"/>
            <a:r>
              <a:rPr lang="en-US" sz="1200" kern="1200" dirty="0" smtClean="0">
                <a:solidFill>
                  <a:schemeClr val="tx1"/>
                </a:solidFill>
                <a:effectLst/>
                <a:latin typeface="Museo Sans For Dell" pitchFamily="2" charset="0"/>
                <a:ea typeface="+mn-ea"/>
                <a:cs typeface="+mn-cs"/>
              </a:rPr>
              <a:t>There will be 20% additional price for subscription and support</a:t>
            </a:r>
          </a:p>
          <a:p>
            <a:pPr lvl="0"/>
            <a:r>
              <a:rPr lang="en-US" sz="1200" kern="1200" dirty="0" smtClean="0">
                <a:solidFill>
                  <a:schemeClr val="tx1"/>
                </a:solidFill>
                <a:effectLst/>
                <a:latin typeface="Museo Sans For Dell" pitchFamily="2" charset="0"/>
                <a:ea typeface="+mn-ea"/>
                <a:cs typeface="+mn-cs"/>
              </a:rPr>
              <a:t>Limited room for discounting</a:t>
            </a:r>
          </a:p>
          <a:p>
            <a:pPr marL="171450" lvl="0" indent="-171450">
              <a:buFont typeface="Arial" pitchFamily="34" charset="0"/>
              <a:buChar char="•"/>
            </a:pPr>
            <a:endParaRPr lang="en-US" sz="1200" kern="1200" dirty="0" smtClean="0">
              <a:solidFill>
                <a:schemeClr val="tx1"/>
              </a:solidFill>
              <a:effectLst/>
              <a:latin typeface="Museo Sans For Dell" pitchFamily="2" charset="0"/>
              <a:ea typeface="+mn-ea"/>
              <a:cs typeface="+mn-cs"/>
            </a:endParaRPr>
          </a:p>
          <a:p>
            <a:r>
              <a:rPr lang="en-US" sz="1200" b="1" kern="1200" dirty="0" smtClean="0">
                <a:solidFill>
                  <a:schemeClr val="tx1"/>
                </a:solidFill>
                <a:effectLst/>
                <a:latin typeface="Museo Sans For Dell" pitchFamily="2" charset="0"/>
                <a:ea typeface="+mn-ea"/>
                <a:cs typeface="+mn-cs"/>
              </a:rPr>
              <a:t>Scenario #1:</a:t>
            </a:r>
            <a:endParaRPr lang="en-US" sz="1200" kern="1200" dirty="0" smtClean="0">
              <a:solidFill>
                <a:schemeClr val="tx1"/>
              </a:solidFill>
              <a:effectLst/>
              <a:latin typeface="Museo Sans For Dell" pitchFamily="2" charset="0"/>
              <a:ea typeface="+mn-ea"/>
              <a:cs typeface="+mn-cs"/>
            </a:endParaRPr>
          </a:p>
          <a:p>
            <a:r>
              <a:rPr lang="en-US" sz="1200" kern="1200" dirty="0" smtClean="0">
                <a:solidFill>
                  <a:schemeClr val="tx1"/>
                </a:solidFill>
                <a:effectLst/>
                <a:latin typeface="Museo Sans For Dell" pitchFamily="2" charset="0"/>
                <a:ea typeface="+mn-ea"/>
                <a:cs typeface="+mn-cs"/>
              </a:rPr>
              <a:t>Consulting implementation duration is currently estimated at:</a:t>
            </a:r>
          </a:p>
          <a:p>
            <a:pPr lvl="0"/>
            <a:r>
              <a:rPr lang="en-US" sz="1200" kern="1200" dirty="0" smtClean="0">
                <a:solidFill>
                  <a:schemeClr val="tx1"/>
                </a:solidFill>
                <a:effectLst/>
                <a:latin typeface="Museo Sans For Dell" pitchFamily="2" charset="0"/>
                <a:ea typeface="+mn-ea"/>
                <a:cs typeface="+mn-cs"/>
              </a:rPr>
              <a:t>60% to 70% level of effort to that of AIM Enterprise</a:t>
            </a:r>
          </a:p>
          <a:p>
            <a:r>
              <a:rPr lang="en-US" sz="1200" kern="1200" dirty="0" smtClean="0">
                <a:solidFill>
                  <a:schemeClr val="tx1"/>
                </a:solidFill>
                <a:effectLst/>
                <a:latin typeface="Museo Sans For Dell" pitchFamily="2" charset="0"/>
                <a:ea typeface="+mn-ea"/>
                <a:cs typeface="+mn-cs"/>
              </a:rPr>
              <a:t>An average of 3 weeks duration per implementation engagement</a:t>
            </a:r>
          </a:p>
          <a:p>
            <a:endParaRPr lang="en-US" sz="1200" kern="1200" dirty="0" smtClean="0">
              <a:solidFill>
                <a:schemeClr val="tx1"/>
              </a:solidFill>
              <a:effectLst/>
              <a:latin typeface="Museo Sans For Dell" pitchFamily="2" charset="0"/>
              <a:ea typeface="+mn-ea"/>
              <a:cs typeface="+mn-cs"/>
            </a:endParaRPr>
          </a:p>
          <a:p>
            <a:r>
              <a:rPr lang="en-US" sz="1200" b="1" kern="1200" dirty="0" smtClean="0">
                <a:solidFill>
                  <a:schemeClr val="tx1"/>
                </a:solidFill>
                <a:effectLst/>
                <a:latin typeface="Museo Sans For Dell" pitchFamily="2" charset="0"/>
                <a:ea typeface="+mn-ea"/>
                <a:cs typeface="+mn-cs"/>
              </a:rPr>
              <a:t>Scenario #2:</a:t>
            </a:r>
            <a:endParaRPr lang="en-US" sz="1200" kern="1200" dirty="0" smtClean="0">
              <a:solidFill>
                <a:schemeClr val="tx1"/>
              </a:solidFill>
              <a:effectLst/>
              <a:latin typeface="Museo Sans For Dell" pitchFamily="2" charset="0"/>
              <a:ea typeface="+mn-ea"/>
              <a:cs typeface="+mn-cs"/>
            </a:endParaRPr>
          </a:p>
          <a:p>
            <a:r>
              <a:rPr lang="en-US" sz="1200" kern="1200" dirty="0" smtClean="0">
                <a:solidFill>
                  <a:schemeClr val="tx1"/>
                </a:solidFill>
                <a:effectLst/>
                <a:latin typeface="Museo Sans For Dell" pitchFamily="2" charset="0"/>
                <a:ea typeface="+mn-ea"/>
                <a:cs typeface="+mn-cs"/>
              </a:rPr>
              <a:t>If the following improvements can be made, then the number of implementations per month and quarter will increase as illustrated in the table below.</a:t>
            </a:r>
          </a:p>
          <a:p>
            <a:pPr lvl="0"/>
            <a:r>
              <a:rPr lang="en-US" sz="1200" kern="1200" dirty="0" smtClean="0">
                <a:solidFill>
                  <a:schemeClr val="tx1"/>
                </a:solidFill>
                <a:effectLst/>
                <a:latin typeface="Museo Sans For Dell" pitchFamily="2" charset="0"/>
                <a:ea typeface="+mn-ea"/>
                <a:cs typeface="+mn-cs"/>
              </a:rPr>
              <a:t>50% level of effort of AIM Enterprise</a:t>
            </a:r>
          </a:p>
          <a:p>
            <a:pPr lvl="0"/>
            <a:r>
              <a:rPr lang="en-US" sz="1200" kern="1200" dirty="0" smtClean="0">
                <a:solidFill>
                  <a:schemeClr val="tx1"/>
                </a:solidFill>
                <a:effectLst/>
                <a:latin typeface="Museo Sans For Dell" pitchFamily="2" charset="0"/>
                <a:ea typeface="+mn-ea"/>
                <a:cs typeface="+mn-cs"/>
              </a:rPr>
              <a:t>An average of 2 weeks duration per implementation engagement.</a:t>
            </a: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112</a:t>
            </a:fld>
            <a:endParaRPr lang="en-US" dirty="0"/>
          </a:p>
        </p:txBody>
      </p:sp>
    </p:spTree>
    <p:extLst>
      <p:ext uri="{BB962C8B-B14F-4D97-AF65-F5344CB8AC3E}">
        <p14:creationId xmlns:p14="http://schemas.microsoft.com/office/powerpoint/2010/main" val="39350611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primary use case for AIM Essentials is server failover or HA.</a:t>
            </a:r>
          </a:p>
          <a:p>
            <a:endParaRPr lang="en-US" sz="1200" kern="1200" dirty="0" smtClean="0">
              <a:solidFill>
                <a:schemeClr val="tx1"/>
              </a:solidFill>
              <a:effectLst/>
              <a:latin typeface="Museo Sans For Dell" pitchFamily="2" charset="0"/>
              <a:ea typeface="+mn-ea"/>
              <a:cs typeface="+mn-cs"/>
            </a:endParaRPr>
          </a:p>
          <a:p>
            <a:pPr lvl="1"/>
            <a:r>
              <a:rPr lang="en-US" sz="1200" kern="1200" dirty="0" smtClean="0">
                <a:solidFill>
                  <a:schemeClr val="tx1"/>
                </a:solidFill>
                <a:effectLst/>
                <a:latin typeface="Museo Sans For Dell" pitchFamily="2" charset="0"/>
                <a:ea typeface="+mn-ea"/>
                <a:cs typeface="+mn-cs"/>
              </a:rPr>
              <a:t>The failover process will not be fully automated meaning that the workload will get retargeted to another server. However, if there is a need to carry out any network reconfiguration, it needs to be done manually.</a:t>
            </a:r>
          </a:p>
          <a:p>
            <a:pPr lvl="1"/>
            <a:endParaRPr lang="en-US" sz="1200" kern="1200" dirty="0" smtClean="0">
              <a:solidFill>
                <a:schemeClr val="tx1"/>
              </a:solidFill>
              <a:effectLst/>
              <a:latin typeface="Museo Sans For Dell" pitchFamily="2" charset="0"/>
              <a:ea typeface="+mn-ea"/>
              <a:cs typeface="+mn-cs"/>
            </a:endParaRPr>
          </a:p>
          <a:p>
            <a:pPr lvl="1"/>
            <a:r>
              <a:rPr lang="en-US" sz="1200" kern="1200" dirty="0" smtClean="0">
                <a:solidFill>
                  <a:schemeClr val="tx1"/>
                </a:solidFill>
                <a:effectLst/>
                <a:latin typeface="Museo Sans For Dell" pitchFamily="2" charset="0"/>
                <a:ea typeface="+mn-ea"/>
                <a:cs typeface="+mn-cs"/>
              </a:rPr>
              <a:t>Side note:</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useo Sans For Dell" pitchFamily="2" charset="0"/>
                <a:ea typeface="+mn-ea"/>
                <a:cs typeface="+mn-cs"/>
              </a:rPr>
              <a:t>We are currently seriously challenged during our AIM sales campaigns. Sales cycles are very long (6 to 9 months) and the resulting sale is almost always a starter configuration. ‘AIM Essentials’ is targeted at lowering the barriers for sale and hence shorten the sales cycle for the initial sale. The primary buyer of Dell AIM is the server administrator </a:t>
            </a:r>
            <a:r>
              <a:rPr lang="en-US" dirty="0" smtClean="0">
                <a:effectLst/>
              </a:rPr>
              <a:t> </a:t>
            </a:r>
            <a:r>
              <a:rPr lang="en-US" sz="1200" kern="1200" dirty="0" smtClean="0">
                <a:solidFill>
                  <a:schemeClr val="tx1"/>
                </a:solidFill>
                <a:effectLst/>
                <a:latin typeface="Museo Sans For Dell" pitchFamily="2" charset="0"/>
                <a:ea typeface="+mn-ea"/>
                <a:cs typeface="+mn-cs"/>
              </a:rPr>
              <a:t> This prompts the need to provide training/certification to the Customer.</a:t>
            </a:r>
          </a:p>
          <a:p>
            <a:pPr lvl="1"/>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121</a:t>
            </a:fld>
            <a:endParaRPr lang="en-US" dirty="0"/>
          </a:p>
        </p:txBody>
      </p:sp>
    </p:spTree>
    <p:extLst>
      <p:ext uri="{BB962C8B-B14F-4D97-AF65-F5344CB8AC3E}">
        <p14:creationId xmlns:p14="http://schemas.microsoft.com/office/powerpoint/2010/main" val="31327981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useo Sans For Dell" pitchFamily="2" charset="0"/>
                <a:ea typeface="+mn-ea"/>
                <a:cs typeface="+mn-cs"/>
              </a:rPr>
              <a:t>‘AIM Essentials’ features</a:t>
            </a:r>
            <a:r>
              <a:rPr lang="en-US" sz="1200" kern="1200" baseline="0" dirty="0" smtClean="0">
                <a:solidFill>
                  <a:schemeClr val="tx1"/>
                </a:solidFill>
                <a:effectLst/>
                <a:latin typeface="Museo Sans For Dell" pitchFamily="2" charset="0"/>
                <a:ea typeface="+mn-ea"/>
                <a:cs typeface="+mn-cs"/>
              </a:rPr>
              <a:t> are </a:t>
            </a:r>
            <a:r>
              <a:rPr lang="en-US" sz="1200" kern="1200" dirty="0" smtClean="0">
                <a:solidFill>
                  <a:schemeClr val="tx1"/>
                </a:solidFill>
                <a:effectLst/>
                <a:latin typeface="Museo Sans For Dell" pitchFamily="2" charset="0"/>
                <a:ea typeface="+mn-ea"/>
                <a:cs typeface="+mn-cs"/>
              </a:rPr>
              <a:t>a subset of functions that is currently available in the AIM standalone product. The these features are:</a:t>
            </a:r>
          </a:p>
          <a:p>
            <a:r>
              <a:rPr lang="en-US" sz="1200" kern="1200" dirty="0" smtClean="0">
                <a:solidFill>
                  <a:schemeClr val="tx1"/>
                </a:solidFill>
                <a:effectLst/>
                <a:latin typeface="Museo Sans For Dell" pitchFamily="2" charset="0"/>
                <a:ea typeface="+mn-ea"/>
                <a:cs typeface="+mn-cs"/>
              </a:rPr>
              <a:t> </a:t>
            </a:r>
          </a:p>
          <a:p>
            <a:pPr lvl="0"/>
            <a:r>
              <a:rPr lang="en-US" sz="1200" b="1" u="sng" kern="1200" dirty="0" smtClean="0">
                <a:solidFill>
                  <a:schemeClr val="tx1"/>
                </a:solidFill>
                <a:effectLst/>
                <a:latin typeface="Museo Sans For Dell" pitchFamily="2" charset="0"/>
                <a:ea typeface="+mn-ea"/>
                <a:cs typeface="+mn-cs"/>
              </a:rPr>
              <a:t>Server Discovery</a:t>
            </a:r>
            <a:r>
              <a:rPr lang="en-US" sz="1200" kern="1200" dirty="0" smtClean="0">
                <a:solidFill>
                  <a:schemeClr val="tx1"/>
                </a:solidFill>
                <a:effectLst/>
                <a:latin typeface="Museo Sans For Dell" pitchFamily="2" charset="0"/>
                <a:ea typeface="+mn-ea"/>
                <a:cs typeface="+mn-cs"/>
              </a:rPr>
              <a:t> – The discovery programs (including Standalone Discovery)  has been enhanced to allow only the discovery of Dell servers only. As and when a discovery of a non-Dell server is attempted, an appropriate error message is displayed and logged.  The servers to be discovered can be physically cabled to network switches that are not managed by ‘AIM Essentials’ or that have been discovered as ‘Read Only’ switches. The Dell servers are discovered and managed are governed by the AIM support Matrix. </a:t>
            </a:r>
          </a:p>
          <a:p>
            <a:r>
              <a:rPr lang="en-US" sz="1200" kern="1200" dirty="0" smtClean="0">
                <a:solidFill>
                  <a:schemeClr val="tx1"/>
                </a:solidFill>
                <a:effectLst/>
                <a:latin typeface="Museo Sans For Dell" pitchFamily="2" charset="0"/>
                <a:ea typeface="+mn-ea"/>
                <a:cs typeface="+mn-cs"/>
              </a:rPr>
              <a:t> </a:t>
            </a:r>
          </a:p>
          <a:p>
            <a:pPr lvl="0"/>
            <a:r>
              <a:rPr lang="en-US" sz="1200" b="1" u="sng" kern="1200" dirty="0" smtClean="0">
                <a:solidFill>
                  <a:schemeClr val="tx1"/>
                </a:solidFill>
                <a:effectLst/>
                <a:latin typeface="Museo Sans For Dell" pitchFamily="2" charset="0"/>
                <a:ea typeface="+mn-ea"/>
                <a:cs typeface="+mn-cs"/>
              </a:rPr>
              <a:t>Network Switch Discovery</a:t>
            </a:r>
            <a:r>
              <a:rPr lang="en-US" sz="1200" kern="1200" dirty="0" smtClean="0">
                <a:solidFill>
                  <a:schemeClr val="tx1"/>
                </a:solidFill>
                <a:effectLst/>
                <a:latin typeface="Museo Sans For Dell" pitchFamily="2" charset="0"/>
                <a:ea typeface="+mn-ea"/>
                <a:cs typeface="+mn-cs"/>
              </a:rPr>
              <a:t> – ‘AIM Essentials’ does not have the ability to configure network switch ports. However, the switches can be discovered in a ‘Read-Only’ mode. </a:t>
            </a:r>
          </a:p>
          <a:p>
            <a:pPr lvl="0"/>
            <a:r>
              <a:rPr lang="en-US" sz="1200" kern="1200" dirty="0" smtClean="0">
                <a:solidFill>
                  <a:schemeClr val="tx1"/>
                </a:solidFill>
                <a:effectLst/>
                <a:latin typeface="Museo Sans For Dell" pitchFamily="2" charset="0"/>
                <a:ea typeface="+mn-ea"/>
                <a:cs typeface="+mn-cs"/>
              </a:rPr>
              <a:t>Note:</a:t>
            </a:r>
            <a:r>
              <a:rPr lang="en-US" sz="1200" kern="1200" baseline="0" dirty="0" smtClean="0">
                <a:solidFill>
                  <a:schemeClr val="tx1"/>
                </a:solidFill>
                <a:effectLst/>
                <a:latin typeface="Museo Sans For Dell" pitchFamily="2" charset="0"/>
                <a:ea typeface="+mn-ea"/>
                <a:cs typeface="+mn-cs"/>
              </a:rPr>
              <a:t> </a:t>
            </a:r>
            <a:r>
              <a:rPr lang="en-US" sz="1200" i="1" kern="1200" dirty="0" smtClean="0">
                <a:solidFill>
                  <a:schemeClr val="tx1"/>
                </a:solidFill>
                <a:effectLst/>
                <a:latin typeface="Museo Sans For Dell" pitchFamily="2" charset="0"/>
                <a:ea typeface="+mn-ea"/>
                <a:cs typeface="+mn-cs"/>
              </a:rPr>
              <a:t>‘AIM Essentials 1.0’ supports Dell </a:t>
            </a:r>
            <a:r>
              <a:rPr lang="en-US" sz="1200" i="1" kern="1200" dirty="0" err="1" smtClean="0">
                <a:solidFill>
                  <a:schemeClr val="tx1"/>
                </a:solidFill>
                <a:effectLst/>
                <a:latin typeface="Museo Sans For Dell" pitchFamily="2" charset="0"/>
                <a:ea typeface="+mn-ea"/>
                <a:cs typeface="+mn-cs"/>
              </a:rPr>
              <a:t>PowerConnect</a:t>
            </a:r>
            <a:r>
              <a:rPr lang="en-US" sz="1200" i="1" kern="1200" dirty="0" smtClean="0">
                <a:solidFill>
                  <a:schemeClr val="tx1"/>
                </a:solidFill>
                <a:effectLst/>
                <a:latin typeface="Museo Sans For Dell" pitchFamily="2" charset="0"/>
                <a:ea typeface="+mn-ea"/>
                <a:cs typeface="+mn-cs"/>
              </a:rPr>
              <a:t> switches ONLY.</a:t>
            </a:r>
          </a:p>
          <a:p>
            <a:r>
              <a:rPr lang="en-US" sz="1200" kern="1200" dirty="0" smtClean="0">
                <a:solidFill>
                  <a:schemeClr val="tx1"/>
                </a:solidFill>
                <a:effectLst/>
                <a:latin typeface="Museo Sans For Dell" pitchFamily="2" charset="0"/>
                <a:ea typeface="+mn-ea"/>
                <a:cs typeface="+mn-cs"/>
              </a:rPr>
              <a:t> </a:t>
            </a:r>
          </a:p>
          <a:p>
            <a:pPr lvl="0"/>
            <a:r>
              <a:rPr lang="en-US" sz="1200" b="1" u="sng" kern="1200" dirty="0" smtClean="0">
                <a:solidFill>
                  <a:schemeClr val="tx1"/>
                </a:solidFill>
                <a:effectLst/>
                <a:latin typeface="Museo Sans For Dell" pitchFamily="2" charset="0"/>
                <a:ea typeface="+mn-ea"/>
                <a:cs typeface="+mn-cs"/>
              </a:rPr>
              <a:t>Persona Boot Type</a:t>
            </a:r>
            <a:r>
              <a:rPr lang="en-US" sz="1200" kern="1200" dirty="0" smtClean="0">
                <a:solidFill>
                  <a:schemeClr val="tx1"/>
                </a:solidFill>
                <a:effectLst/>
                <a:latin typeface="Museo Sans For Dell" pitchFamily="2" charset="0"/>
                <a:ea typeface="+mn-ea"/>
                <a:cs typeface="+mn-cs"/>
              </a:rPr>
              <a:t> -  </a:t>
            </a:r>
          </a:p>
          <a:p>
            <a:pPr marL="171450" lvl="0" indent="-171450">
              <a:buFont typeface="Arial" pitchFamily="34" charset="0"/>
              <a:buChar char="•"/>
            </a:pPr>
            <a:r>
              <a:rPr lang="en-US" sz="1200" kern="1200" dirty="0" smtClean="0">
                <a:solidFill>
                  <a:schemeClr val="tx1"/>
                </a:solidFill>
                <a:effectLst/>
                <a:latin typeface="Museo Sans For Dell" pitchFamily="2" charset="0"/>
                <a:ea typeface="+mn-ea"/>
                <a:cs typeface="+mn-cs"/>
              </a:rPr>
              <a:t>‘AIM Essentials’ allows the users to create ‘</a:t>
            </a:r>
            <a:r>
              <a:rPr lang="en-US" sz="1200" kern="1200" dirty="0" err="1" smtClean="0">
                <a:solidFill>
                  <a:schemeClr val="tx1"/>
                </a:solidFill>
                <a:effectLst/>
                <a:latin typeface="Museo Sans For Dell" pitchFamily="2" charset="0"/>
                <a:ea typeface="+mn-ea"/>
                <a:cs typeface="+mn-cs"/>
              </a:rPr>
              <a:t>iSCSI</a:t>
            </a:r>
            <a:r>
              <a:rPr lang="en-US" sz="1200" kern="1200" dirty="0" smtClean="0">
                <a:solidFill>
                  <a:schemeClr val="tx1"/>
                </a:solidFill>
                <a:effectLst/>
                <a:latin typeface="Museo Sans For Dell" pitchFamily="2" charset="0"/>
                <a:ea typeface="+mn-ea"/>
                <a:cs typeface="+mn-cs"/>
              </a:rPr>
              <a:t> booted’ and ‘local disk booted’ personas ONLY. </a:t>
            </a:r>
          </a:p>
          <a:p>
            <a:pPr marL="171450" lvl="0" indent="-171450">
              <a:buFont typeface="Arial" pitchFamily="34" charset="0"/>
              <a:buChar char="•"/>
            </a:pPr>
            <a:r>
              <a:rPr lang="en-US" sz="1200" kern="1200" dirty="0" smtClean="0">
                <a:solidFill>
                  <a:schemeClr val="tx1"/>
                </a:solidFill>
                <a:effectLst/>
                <a:latin typeface="Museo Sans For Dell" pitchFamily="2" charset="0"/>
                <a:ea typeface="+mn-ea"/>
                <a:cs typeface="+mn-cs"/>
              </a:rPr>
              <a:t>As part of the support of ‘local disk booted’ personas, VMDK and VHD images are supported in ‘AIM Essentials’. All other boot types should be disabled. </a:t>
            </a:r>
          </a:p>
          <a:p>
            <a:pPr marL="171450" lvl="0" indent="-171450">
              <a:buFont typeface="Arial" pitchFamily="34" charset="0"/>
              <a:buChar char="•"/>
            </a:pPr>
            <a:r>
              <a:rPr lang="en-US" sz="1200" kern="1200" dirty="0" err="1" smtClean="0">
                <a:solidFill>
                  <a:schemeClr val="tx1"/>
                </a:solidFill>
                <a:effectLst/>
                <a:latin typeface="Museo Sans For Dell" pitchFamily="2" charset="0"/>
                <a:ea typeface="+mn-ea"/>
                <a:cs typeface="+mn-cs"/>
              </a:rPr>
              <a:t>iSCSI</a:t>
            </a:r>
            <a:r>
              <a:rPr lang="en-US" sz="1200" kern="1200" dirty="0" smtClean="0">
                <a:solidFill>
                  <a:schemeClr val="tx1"/>
                </a:solidFill>
                <a:effectLst/>
                <a:latin typeface="Museo Sans For Dell" pitchFamily="2" charset="0"/>
                <a:ea typeface="+mn-ea"/>
                <a:cs typeface="+mn-cs"/>
              </a:rPr>
              <a:t> booting includes software and hardware </a:t>
            </a:r>
            <a:r>
              <a:rPr lang="en-US" sz="1200" kern="1200" dirty="0" err="1" smtClean="0">
                <a:solidFill>
                  <a:schemeClr val="tx1"/>
                </a:solidFill>
                <a:effectLst/>
                <a:latin typeface="Museo Sans For Dell" pitchFamily="2" charset="0"/>
                <a:ea typeface="+mn-ea"/>
                <a:cs typeface="+mn-cs"/>
              </a:rPr>
              <a:t>iSCSI</a:t>
            </a:r>
            <a:r>
              <a:rPr lang="en-US" sz="1200" kern="1200" dirty="0" smtClean="0">
                <a:solidFill>
                  <a:schemeClr val="tx1"/>
                </a:solidFill>
                <a:effectLst/>
                <a:latin typeface="Museo Sans For Dell" pitchFamily="2" charset="0"/>
                <a:ea typeface="+mn-ea"/>
                <a:cs typeface="+mn-cs"/>
              </a:rPr>
              <a:t> booting options. </a:t>
            </a:r>
          </a:p>
          <a:p>
            <a:r>
              <a:rPr lang="en-US" sz="1200" kern="1200" dirty="0" smtClean="0">
                <a:solidFill>
                  <a:schemeClr val="tx1"/>
                </a:solidFill>
                <a:effectLst/>
                <a:latin typeface="Museo Sans For Dell" pitchFamily="2" charset="0"/>
                <a:ea typeface="+mn-ea"/>
                <a:cs typeface="+mn-cs"/>
              </a:rPr>
              <a:t> </a:t>
            </a:r>
          </a:p>
          <a:p>
            <a:pPr lvl="0"/>
            <a:r>
              <a:rPr lang="en-US" sz="1200" b="1" u="sng" kern="1200" dirty="0" smtClean="0">
                <a:solidFill>
                  <a:schemeClr val="tx1"/>
                </a:solidFill>
                <a:effectLst/>
                <a:latin typeface="Museo Sans For Dell" pitchFamily="2" charset="0"/>
                <a:ea typeface="+mn-ea"/>
                <a:cs typeface="+mn-cs"/>
              </a:rPr>
              <a:t>NIC Operating Modes</a:t>
            </a:r>
            <a:r>
              <a:rPr lang="en-US" sz="1200" kern="1200" dirty="0" smtClean="0">
                <a:solidFill>
                  <a:schemeClr val="tx1"/>
                </a:solidFill>
                <a:effectLst/>
                <a:latin typeface="Museo Sans For Dell" pitchFamily="2" charset="0"/>
                <a:ea typeface="+mn-ea"/>
                <a:cs typeface="+mn-cs"/>
              </a:rPr>
              <a:t> -  The NICs on the discovered servers operate in Access mode only. Consequently, the Dell AIM Virtual NICs functionality is disabled. The VLAN driver is not installed in the persona images.  </a:t>
            </a:r>
          </a:p>
          <a:p>
            <a:r>
              <a:rPr lang="en-US" sz="1200" kern="1200" dirty="0" smtClean="0">
                <a:solidFill>
                  <a:schemeClr val="tx1"/>
                </a:solidFill>
                <a:effectLst/>
                <a:latin typeface="Museo Sans For Dell" pitchFamily="2" charset="0"/>
                <a:ea typeface="+mn-ea"/>
                <a:cs typeface="+mn-cs"/>
              </a:rPr>
              <a:t> </a:t>
            </a:r>
          </a:p>
          <a:p>
            <a:r>
              <a:rPr lang="en-US" sz="1200" b="1" u="sng" kern="1200" dirty="0" smtClean="0">
                <a:solidFill>
                  <a:schemeClr val="tx1"/>
                </a:solidFill>
                <a:effectLst/>
                <a:latin typeface="Museo Sans For Dell" pitchFamily="2" charset="0"/>
                <a:ea typeface="+mn-ea"/>
                <a:cs typeface="+mn-cs"/>
              </a:rPr>
              <a:t>AIM CLI</a:t>
            </a:r>
            <a:r>
              <a:rPr lang="en-US" sz="1200" kern="1200" dirty="0" smtClean="0">
                <a:solidFill>
                  <a:schemeClr val="tx1"/>
                </a:solidFill>
                <a:effectLst/>
                <a:latin typeface="Museo Sans For Dell" pitchFamily="2" charset="0"/>
                <a:ea typeface="+mn-ea"/>
                <a:cs typeface="+mn-cs"/>
              </a:rPr>
              <a:t> -  The CLI (Command Line Interface) is disabled in ‘AIM Essentials’. All the functions that users perform</a:t>
            </a:r>
            <a:r>
              <a:rPr lang="en-US" sz="1200" kern="1200" baseline="0" dirty="0" smtClean="0">
                <a:solidFill>
                  <a:schemeClr val="tx1"/>
                </a:solidFill>
                <a:effectLst/>
                <a:latin typeface="Museo Sans For Dell" pitchFamily="2" charset="0"/>
                <a:ea typeface="+mn-ea"/>
                <a:cs typeface="+mn-cs"/>
              </a:rPr>
              <a:t> in </a:t>
            </a:r>
            <a:r>
              <a:rPr lang="en-US" sz="1200" kern="1200" dirty="0" smtClean="0">
                <a:solidFill>
                  <a:schemeClr val="tx1"/>
                </a:solidFill>
                <a:effectLst/>
                <a:latin typeface="Museo Sans For Dell" pitchFamily="2" charset="0"/>
                <a:ea typeface="+mn-ea"/>
                <a:cs typeface="+mn-cs"/>
              </a:rPr>
              <a:t>the ‘AIM Essentials’ edition are available in the AIM GUI console. </a:t>
            </a:r>
          </a:p>
          <a:p>
            <a:r>
              <a:rPr lang="en-US" sz="1200" kern="1200" dirty="0" smtClean="0">
                <a:solidFill>
                  <a:schemeClr val="tx1"/>
                </a:solidFill>
                <a:effectLst/>
                <a:latin typeface="Museo Sans For Dell" pitchFamily="2" charset="0"/>
                <a:ea typeface="+mn-ea"/>
                <a:cs typeface="+mn-cs"/>
              </a:rPr>
              <a:t>  </a:t>
            </a:r>
          </a:p>
          <a:p>
            <a:pPr lvl="0"/>
            <a:r>
              <a:rPr lang="en-US" sz="1200" b="1" u="sng" kern="1200" dirty="0" smtClean="0">
                <a:solidFill>
                  <a:schemeClr val="tx1"/>
                </a:solidFill>
                <a:effectLst/>
                <a:latin typeface="Museo Sans For Dell" pitchFamily="2" charset="0"/>
                <a:ea typeface="+mn-ea"/>
                <a:cs typeface="+mn-cs"/>
              </a:rPr>
              <a:t>Web Services APIs</a:t>
            </a:r>
            <a:r>
              <a:rPr lang="en-US" sz="1200" kern="1200" dirty="0" smtClean="0">
                <a:solidFill>
                  <a:schemeClr val="tx1"/>
                </a:solidFill>
                <a:effectLst/>
                <a:latin typeface="Museo Sans For Dell" pitchFamily="2" charset="0"/>
                <a:ea typeface="+mn-ea"/>
                <a:cs typeface="+mn-cs"/>
              </a:rPr>
              <a:t> – Access to Web Services APIs should be disabled with the exception of the AIM Console and any other Dell published programs that are bundled with the product distribution.   </a:t>
            </a:r>
          </a:p>
          <a:p>
            <a:r>
              <a:rPr lang="en-US" sz="1200" kern="1200" dirty="0" smtClean="0">
                <a:solidFill>
                  <a:schemeClr val="tx1"/>
                </a:solidFill>
                <a:effectLst/>
                <a:latin typeface="Museo Sans For Dell" pitchFamily="2" charset="0"/>
                <a:ea typeface="+mn-ea"/>
                <a:cs typeface="+mn-cs"/>
              </a:rPr>
              <a:t> </a:t>
            </a:r>
          </a:p>
          <a:p>
            <a:pPr lvl="0"/>
            <a:r>
              <a:rPr lang="en-US" sz="1200" b="1" u="sng" kern="1200" dirty="0" smtClean="0">
                <a:solidFill>
                  <a:schemeClr val="tx1"/>
                </a:solidFill>
                <a:effectLst/>
                <a:latin typeface="Museo Sans For Dell" pitchFamily="2" charset="0"/>
                <a:ea typeface="+mn-ea"/>
                <a:cs typeface="+mn-cs"/>
              </a:rPr>
              <a:t>Extensions</a:t>
            </a:r>
            <a:r>
              <a:rPr lang="en-US" sz="1200" kern="1200" dirty="0" smtClean="0">
                <a:solidFill>
                  <a:schemeClr val="tx1"/>
                </a:solidFill>
                <a:effectLst/>
                <a:latin typeface="Museo Sans For Dell" pitchFamily="2" charset="0"/>
                <a:ea typeface="+mn-ea"/>
                <a:cs typeface="+mn-cs"/>
              </a:rPr>
              <a:t> – Both Persona and Controller Extensions are disabled in ‘AIM Essentials’.</a:t>
            </a:r>
          </a:p>
          <a:p>
            <a:r>
              <a:rPr lang="en-US" sz="1200" kern="1200" dirty="0" smtClean="0">
                <a:solidFill>
                  <a:schemeClr val="tx1"/>
                </a:solidFill>
                <a:effectLst/>
                <a:latin typeface="Museo Sans For Dell" pitchFamily="2" charset="0"/>
                <a:ea typeface="+mn-ea"/>
                <a:cs typeface="+mn-cs"/>
              </a:rPr>
              <a:t> </a:t>
            </a:r>
          </a:p>
          <a:p>
            <a:r>
              <a:rPr lang="en-US" sz="1200" kern="1200" dirty="0" smtClean="0">
                <a:solidFill>
                  <a:schemeClr val="tx1"/>
                </a:solidFill>
                <a:effectLst/>
                <a:latin typeface="Museo Sans For Dell" pitchFamily="2" charset="0"/>
                <a:ea typeface="+mn-ea"/>
                <a:cs typeface="+mn-cs"/>
              </a:rPr>
              <a:t>There will be no restriction on the supported OS and Hypervisors with the exception of RHEL </a:t>
            </a:r>
            <a:r>
              <a:rPr lang="en-US" sz="1200" kern="1200" dirty="0" err="1" smtClean="0">
                <a:solidFill>
                  <a:schemeClr val="tx1"/>
                </a:solidFill>
                <a:effectLst/>
                <a:latin typeface="Museo Sans For Dell" pitchFamily="2" charset="0"/>
                <a:ea typeface="+mn-ea"/>
                <a:cs typeface="+mn-cs"/>
              </a:rPr>
              <a:t>Xen</a:t>
            </a:r>
            <a:r>
              <a:rPr lang="en-US" sz="1200" kern="1200" dirty="0" smtClean="0">
                <a:solidFill>
                  <a:schemeClr val="tx1"/>
                </a:solidFill>
                <a:effectLst/>
                <a:latin typeface="Museo Sans For Dell" pitchFamily="2" charset="0"/>
                <a:ea typeface="+mn-ea"/>
                <a:cs typeface="+mn-cs"/>
              </a:rPr>
              <a:t>.  </a:t>
            </a:r>
            <a:r>
              <a:rPr lang="en-US" dirty="0" smtClean="0">
                <a:effectLst/>
              </a:rPr>
              <a:t> </a:t>
            </a:r>
            <a:r>
              <a:rPr lang="en-US" sz="1200" kern="1200" dirty="0" smtClean="0">
                <a:solidFill>
                  <a:schemeClr val="tx1"/>
                </a:solidFill>
                <a:effectLst/>
                <a:latin typeface="Museo Sans For Dell" pitchFamily="2" charset="0"/>
                <a:ea typeface="+mn-ea"/>
                <a:cs typeface="+mn-cs"/>
              </a:rPr>
              <a:t> </a:t>
            </a:r>
          </a:p>
          <a:p>
            <a:r>
              <a:rPr lang="en-US" sz="1200" kern="1200" dirty="0" smtClean="0">
                <a:solidFill>
                  <a:schemeClr val="tx1"/>
                </a:solidFill>
                <a:effectLst/>
                <a:latin typeface="Museo Sans For Dell" pitchFamily="2" charset="0"/>
                <a:ea typeface="+mn-ea"/>
                <a:cs typeface="+mn-cs"/>
              </a:rPr>
              <a:t>  </a:t>
            </a: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123</a:t>
            </a:fld>
            <a:endParaRPr lang="en-US" dirty="0"/>
          </a:p>
        </p:txBody>
      </p:sp>
    </p:spTree>
    <p:extLst>
      <p:ext uri="{BB962C8B-B14F-4D97-AF65-F5344CB8AC3E}">
        <p14:creationId xmlns:p14="http://schemas.microsoft.com/office/powerpoint/2010/main" val="1379976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138</a:t>
            </a:fld>
            <a:endParaRPr lang="en-US" dirty="0"/>
          </a:p>
        </p:txBody>
      </p:sp>
    </p:spTree>
    <p:extLst>
      <p:ext uri="{BB962C8B-B14F-4D97-AF65-F5344CB8AC3E}">
        <p14:creationId xmlns:p14="http://schemas.microsoft.com/office/powerpoint/2010/main" val="16109073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As part of this initiative, customers will have an ability to evaluate AIM in their environment. The goal is to ensure that the 45 day evaluation s get converted into real sales for ‘AIM’ or ‘AIM Essentials’. In order to make it easy for  running the evaluation s, the GSE team is putting together a ‘Launcher Kit’, the details of which are provided in the next section. The ‘launcher kit’ will enable  to run all the evaluation s using a consistent configuration. However, it is the decision of the sales team to determine if an alternate configuration is better suited for the opportunity. In either case, the goal is to minimize the dependency on Services. The Software Sales team (SEs) should be the customer’s primary contact for the tasks related to deployment of the AIM software and subsequent support.  The SEs can leverage other teams as required. Here are the highlights of the 45 day evaluation.</a:t>
            </a:r>
          </a:p>
          <a:p>
            <a:pPr marL="0" indent="0">
              <a:buNone/>
            </a:pPr>
            <a:endParaRPr lang="en-US" dirty="0" smtClean="0"/>
          </a:p>
          <a:p>
            <a:pPr lvl="0"/>
            <a:r>
              <a:rPr lang="en-US" dirty="0" smtClean="0"/>
              <a:t>To provide a good customer experience, it is recommended that we include the normal </a:t>
            </a:r>
            <a:r>
              <a:rPr lang="en-US" dirty="0" err="1" smtClean="0"/>
              <a:t>ProSupport</a:t>
            </a:r>
            <a:r>
              <a:rPr lang="en-US" dirty="0" smtClean="0"/>
              <a:t> for AIM as part of the free trial license.  To do this, the trial license would have to be ordered like the regular AIM since we need to tie the support contract to a service tag. The license price would be $0, but for the customer to get a free trial license, the account team would have to pay for the support (estimated $1K-$2K for a 32-socket trial license) using the standard revenue adjustment process.  This is a relatively small expense for the account team to pay in exchange for a valuable trial period.</a:t>
            </a:r>
          </a:p>
          <a:p>
            <a:endParaRPr lang="en-US" dirty="0" smtClean="0"/>
          </a:p>
          <a:p>
            <a:pPr lvl="0"/>
            <a:r>
              <a:rPr lang="en-US" dirty="0" smtClean="0"/>
              <a:t>The general consensus is to have the evaluation capped at 45 days. Because the support timeframe entitlement starts when the trial is actually ordered, there is likely a period where the customer is not actually using AIM as it is being implemented.  So the actual usable period for the trial that would include support is likely closer to 30 days (lose some support days during the implementation period of the trial).  To maximize the benefit of the inclusion of the Support Services, the account team should order the free trial as close as possible to the actual implementation date.</a:t>
            </a:r>
          </a:p>
          <a:p>
            <a:endParaRPr lang="en-US" dirty="0" smtClean="0"/>
          </a:p>
          <a:p>
            <a:r>
              <a:rPr lang="en-US" dirty="0" smtClean="0"/>
              <a:t>Implementation: the Services PG team is looking at pre-packaged, fixed implementation services that would specifically cover this trial implementation.  This would likely not be available till later in Q4.  In the meanwhile, sales would have to request the standard custom SOW to get GICS to implement the trial</a:t>
            </a: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139</a:t>
            </a:fld>
            <a:endParaRPr lang="en-US" dirty="0"/>
          </a:p>
        </p:txBody>
      </p:sp>
    </p:spTree>
    <p:extLst>
      <p:ext uri="{BB962C8B-B14F-4D97-AF65-F5344CB8AC3E}">
        <p14:creationId xmlns:p14="http://schemas.microsoft.com/office/powerpoint/2010/main" val="33295257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useo Sans For Dell" pitchFamily="2" charset="0"/>
                <a:ea typeface="+mn-ea"/>
                <a:cs typeface="+mn-cs"/>
              </a:rPr>
              <a:t>The AIM Launcher Kit is a reference configuration that is being put together by the GSE team. For the first version, the Launcher Kit will be qualified with ‘AIM Enterprise’ only. This architecture and configuration will be conceived and tested by the GSE team to ensure the success of AIM evaluations in the field. This is being put together primarily as a sales enablement tool. The kit will also include a detailed design guide with an ordering template to ease the process of procurement and deployment. The Launcher Kit is not meant to be integrated into a customer’s datacenter environment, In order to do that GICS needs to be engaged.  The deliverables include :</a:t>
            </a:r>
          </a:p>
          <a:p>
            <a:r>
              <a:rPr lang="en-US" sz="1200" kern="1200" dirty="0" smtClean="0">
                <a:solidFill>
                  <a:schemeClr val="tx1"/>
                </a:solidFill>
                <a:effectLst/>
                <a:latin typeface="Museo Sans For Dell" pitchFamily="2" charset="0"/>
                <a:ea typeface="+mn-ea"/>
                <a:cs typeface="+mn-cs"/>
              </a:rPr>
              <a:t> </a:t>
            </a:r>
          </a:p>
          <a:p>
            <a:pPr lvl="0"/>
            <a:r>
              <a:rPr lang="en-US" sz="1200" kern="1200" dirty="0" smtClean="0">
                <a:solidFill>
                  <a:schemeClr val="tx1"/>
                </a:solidFill>
                <a:effectLst/>
                <a:latin typeface="Museo Sans For Dell" pitchFamily="2" charset="0"/>
                <a:ea typeface="+mn-ea"/>
                <a:cs typeface="+mn-cs"/>
              </a:rPr>
              <a:t>Design Guide with detailed network configuration</a:t>
            </a:r>
          </a:p>
          <a:p>
            <a:pPr lvl="0"/>
            <a:r>
              <a:rPr lang="en-US" sz="1200" kern="1200" dirty="0" smtClean="0">
                <a:solidFill>
                  <a:schemeClr val="tx1"/>
                </a:solidFill>
                <a:effectLst/>
                <a:latin typeface="Museo Sans For Dell" pitchFamily="2" charset="0"/>
                <a:ea typeface="+mn-ea"/>
                <a:cs typeface="+mn-cs"/>
              </a:rPr>
              <a:t>Ordering guide with </a:t>
            </a:r>
            <a:r>
              <a:rPr lang="en-US" sz="1200" kern="1200" dirty="0" err="1" smtClean="0">
                <a:solidFill>
                  <a:schemeClr val="tx1"/>
                </a:solidFill>
                <a:effectLst/>
                <a:latin typeface="Museo Sans For Dell" pitchFamily="2" charset="0"/>
                <a:ea typeface="+mn-ea"/>
                <a:cs typeface="+mn-cs"/>
              </a:rPr>
              <a:t>DellStar</a:t>
            </a:r>
            <a:r>
              <a:rPr lang="en-US" sz="1200" kern="1200" dirty="0" smtClean="0">
                <a:solidFill>
                  <a:schemeClr val="tx1"/>
                </a:solidFill>
                <a:effectLst/>
                <a:latin typeface="Museo Sans For Dell" pitchFamily="2" charset="0"/>
                <a:ea typeface="+mn-ea"/>
                <a:cs typeface="+mn-cs"/>
              </a:rPr>
              <a:t> Configurations</a:t>
            </a:r>
          </a:p>
          <a:p>
            <a:pPr lvl="0"/>
            <a:r>
              <a:rPr lang="en-US" sz="1200" kern="1200" dirty="0" smtClean="0">
                <a:solidFill>
                  <a:schemeClr val="tx1"/>
                </a:solidFill>
                <a:effectLst/>
                <a:latin typeface="Museo Sans For Dell" pitchFamily="2" charset="0"/>
                <a:ea typeface="+mn-ea"/>
                <a:cs typeface="+mn-cs"/>
              </a:rPr>
              <a:t>Setup overview </a:t>
            </a:r>
          </a:p>
          <a:p>
            <a:pPr lvl="0"/>
            <a:r>
              <a:rPr lang="en-US" sz="1200" kern="1200" dirty="0" smtClean="0">
                <a:solidFill>
                  <a:schemeClr val="tx1"/>
                </a:solidFill>
                <a:effectLst/>
                <a:latin typeface="Museo Sans For Dell" pitchFamily="2" charset="0"/>
                <a:ea typeface="+mn-ea"/>
                <a:cs typeface="+mn-cs"/>
              </a:rPr>
              <a:t>Use Case Guide</a:t>
            </a: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140</a:t>
            </a:fld>
            <a:endParaRPr lang="en-US" dirty="0"/>
          </a:p>
        </p:txBody>
      </p:sp>
    </p:spTree>
    <p:extLst>
      <p:ext uri="{BB962C8B-B14F-4D97-AF65-F5344CB8AC3E}">
        <p14:creationId xmlns:p14="http://schemas.microsoft.com/office/powerpoint/2010/main" val="302768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Required components</a:t>
            </a:r>
          </a:p>
          <a:p>
            <a:pPr marL="628650" lvl="1" indent="-171450">
              <a:buFont typeface="Arial" pitchFamily="34" charset="0"/>
              <a:buChar char="•"/>
            </a:pPr>
            <a:r>
              <a:rPr lang="en-US" dirty="0" smtClean="0"/>
              <a:t>At</a:t>
            </a:r>
            <a:r>
              <a:rPr lang="en-US" baseline="0" dirty="0" smtClean="0"/>
              <a:t> least 4 managed M710HD servers</a:t>
            </a:r>
          </a:p>
          <a:p>
            <a:pPr marL="628650" lvl="1" indent="-171450">
              <a:buFont typeface="Arial" pitchFamily="34" charset="0"/>
              <a:buChar char="•"/>
            </a:pPr>
            <a:r>
              <a:rPr lang="en-US" baseline="0" dirty="0" smtClean="0"/>
              <a:t>1 M710 HD </a:t>
            </a:r>
            <a:r>
              <a:rPr lang="en-US" baseline="0" dirty="0" err="1" smtClean="0"/>
              <a:t>ESXi</a:t>
            </a:r>
            <a:r>
              <a:rPr lang="en-US" baseline="0" dirty="0" smtClean="0"/>
              <a:t> Hypervisor with an AIM Controller appliance</a:t>
            </a:r>
          </a:p>
          <a:p>
            <a:pPr marL="628650" lvl="1" indent="-171450">
              <a:buFont typeface="Arial" pitchFamily="34" charset="0"/>
              <a:buChar char="•"/>
            </a:pPr>
            <a:r>
              <a:rPr lang="en-US" baseline="0" dirty="0" smtClean="0"/>
              <a:t>2 Dual Port 57711 Add-in mezzanine cards per server</a:t>
            </a:r>
          </a:p>
          <a:p>
            <a:pPr marL="628650" lvl="1" indent="-171450">
              <a:buFont typeface="Arial" pitchFamily="34" charset="0"/>
              <a:buChar char="•"/>
            </a:pPr>
            <a:r>
              <a:rPr lang="en-US" baseline="0" dirty="0" smtClean="0"/>
              <a:t>4 M8024F Top-of-Rack switches</a:t>
            </a:r>
          </a:p>
          <a:p>
            <a:pPr marL="628650" lvl="1" indent="-171450">
              <a:buFont typeface="Arial" pitchFamily="34" charset="0"/>
              <a:buChar char="•"/>
            </a:pPr>
            <a:r>
              <a:rPr lang="en-US" baseline="0" dirty="0" smtClean="0"/>
              <a:t>1 PS6010 Storage Array</a:t>
            </a:r>
          </a:p>
          <a:p>
            <a:pPr marL="628650" lvl="1" indent="-171450">
              <a:buFont typeface="Arial" pitchFamily="34" charset="0"/>
              <a:buChar char="•"/>
            </a:pPr>
            <a:endParaRPr lang="en-US" baseline="0" dirty="0" smtClean="0"/>
          </a:p>
          <a:p>
            <a:pPr marL="171450" indent="-171450">
              <a:buFont typeface="Arial" pitchFamily="34" charset="0"/>
              <a:buChar char="•"/>
            </a:pPr>
            <a:r>
              <a:rPr lang="en-US" baseline="0" dirty="0" smtClean="0"/>
              <a:t>Flexibility in architecture</a:t>
            </a:r>
          </a:p>
          <a:p>
            <a:pPr marL="628650" lvl="1" indent="-171450">
              <a:buFont typeface="Arial" pitchFamily="34" charset="0"/>
              <a:buChar char="•"/>
            </a:pPr>
            <a:r>
              <a:rPr lang="en-US" baseline="0" dirty="0" smtClean="0"/>
              <a:t>Up to 15 managed servers</a:t>
            </a:r>
          </a:p>
          <a:p>
            <a:pPr marL="628650" lvl="1" indent="-171450">
              <a:buFont typeface="Arial" pitchFamily="34" charset="0"/>
              <a:buChar char="•"/>
            </a:pPr>
            <a:r>
              <a:rPr lang="en-US" baseline="0" dirty="0" smtClean="0"/>
              <a:t>Up to 3 10GbE storage arrays</a:t>
            </a:r>
          </a:p>
          <a:p>
            <a:pPr marL="628650" lvl="1" indent="-171450">
              <a:buFont typeface="Arial" pitchFamily="34" charset="0"/>
              <a:buChar char="•"/>
            </a:pPr>
            <a:r>
              <a:rPr lang="en-US" baseline="0" dirty="0" smtClean="0"/>
              <a:t>CPU, memory and HDD configuration of managed servers</a:t>
            </a:r>
          </a:p>
          <a:p>
            <a:pPr marL="628650" lvl="1" indent="-171450">
              <a:buFont typeface="Arial" pitchFamily="34" charset="0"/>
              <a:buChar char="•"/>
            </a:pPr>
            <a:r>
              <a:rPr lang="en-US" dirty="0" smtClean="0"/>
              <a:t>Windows Server 2008 Licenses (at least 1 required to demo use cases)</a:t>
            </a: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141</a:t>
            </a:fld>
            <a:endParaRPr lang="en-US" dirty="0"/>
          </a:p>
        </p:txBody>
      </p:sp>
    </p:spTree>
    <p:extLst>
      <p:ext uri="{BB962C8B-B14F-4D97-AF65-F5344CB8AC3E}">
        <p14:creationId xmlns:p14="http://schemas.microsoft.com/office/powerpoint/2010/main" val="13544625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smtClean="0">
                <a:solidFill>
                  <a:schemeClr val="tx1"/>
                </a:solidFill>
                <a:effectLst/>
                <a:latin typeface="Museo Sans For Dell" pitchFamily="2" charset="0"/>
                <a:ea typeface="+mn-ea"/>
                <a:cs typeface="+mn-cs"/>
              </a:rPr>
              <a:t>When the AIM Essentials license key is installed in the Controller the following changes to take place in the AIM  Console.</a:t>
            </a:r>
          </a:p>
          <a:p>
            <a:pPr marL="171450" indent="-171450">
              <a:buFont typeface="Arial" pitchFamily="34" charset="0"/>
              <a:buChar char="•"/>
            </a:pPr>
            <a:r>
              <a:rPr lang="en-US" sz="1200" kern="1200" dirty="0" smtClean="0">
                <a:solidFill>
                  <a:schemeClr val="tx1"/>
                </a:solidFill>
                <a:effectLst/>
                <a:latin typeface="Museo Sans For Dell" pitchFamily="2" charset="0"/>
                <a:ea typeface="+mn-ea"/>
                <a:cs typeface="+mn-cs"/>
              </a:rPr>
              <a:t>After login the banner displays ‘Dell AIM Essentials’. </a:t>
            </a:r>
          </a:p>
          <a:p>
            <a:pPr marL="171450" indent="-171450">
              <a:buFont typeface="Arial" pitchFamily="34" charset="0"/>
              <a:buChar char="•"/>
            </a:pPr>
            <a:r>
              <a:rPr lang="en-US" sz="1200" kern="1200" dirty="0" smtClean="0">
                <a:solidFill>
                  <a:schemeClr val="tx1"/>
                </a:solidFill>
                <a:effectLst/>
                <a:latin typeface="Museo Sans For Dell" pitchFamily="2" charset="0"/>
                <a:ea typeface="+mn-ea"/>
                <a:cs typeface="+mn-cs"/>
              </a:rPr>
              <a:t>All features that are disabled in ‘AIM Essentials’ are grayed out or disabled in the UI Console. For example, the option to create persona extensions should not be able to be clicked from the UI</a:t>
            </a:r>
          </a:p>
          <a:p>
            <a:pPr marL="171450" indent="-171450">
              <a:buFont typeface="Arial" pitchFamily="34" charset="0"/>
              <a:buChar char="•"/>
            </a:pPr>
            <a:r>
              <a:rPr lang="en-US" sz="1200" kern="1200" dirty="0" smtClean="0">
                <a:solidFill>
                  <a:schemeClr val="tx1"/>
                </a:solidFill>
                <a:effectLst/>
                <a:latin typeface="Museo Sans For Dell" pitchFamily="2" charset="0"/>
                <a:ea typeface="+mn-ea"/>
                <a:cs typeface="+mn-cs"/>
              </a:rPr>
              <a:t>The following operations can be executed from the AIM Essentials Console UI:</a:t>
            </a:r>
          </a:p>
          <a:p>
            <a:pPr marL="628650" lvl="1" indent="-171450">
              <a:buFont typeface="Arial" pitchFamily="34" charset="0"/>
              <a:buChar char="•"/>
            </a:pPr>
            <a:r>
              <a:rPr lang="it-IT" sz="1200" kern="1200" dirty="0" smtClean="0">
                <a:solidFill>
                  <a:schemeClr val="tx1"/>
                </a:solidFill>
                <a:effectLst/>
                <a:latin typeface="Museo Sans For Dell" pitchFamily="2" charset="0"/>
                <a:ea typeface="+mn-ea"/>
                <a:cs typeface="+mn-cs"/>
              </a:rPr>
              <a:t>Add /Delete Dell M1000e Blade chassis</a:t>
            </a:r>
            <a:endParaRPr lang="en-US" sz="1200" kern="1200" dirty="0" smtClean="0">
              <a:solidFill>
                <a:schemeClr val="tx1"/>
              </a:solidFill>
              <a:effectLst/>
              <a:latin typeface="Museo Sans For Dell" pitchFamily="2" charset="0"/>
              <a:ea typeface="+mn-ea"/>
              <a:cs typeface="+mn-cs"/>
            </a:endParaRPr>
          </a:p>
          <a:p>
            <a:pPr marL="628650" lvl="1" indent="-171450">
              <a:buFont typeface="Arial" pitchFamily="34" charset="0"/>
              <a:buChar char="•"/>
            </a:pPr>
            <a:r>
              <a:rPr lang="en-US" sz="1200" kern="1200" dirty="0" smtClean="0">
                <a:solidFill>
                  <a:schemeClr val="tx1"/>
                </a:solidFill>
                <a:effectLst/>
                <a:latin typeface="Museo Sans For Dell" pitchFamily="2" charset="0"/>
                <a:ea typeface="+mn-ea"/>
                <a:cs typeface="+mn-cs"/>
              </a:rPr>
              <a:t>Add /delete a </a:t>
            </a:r>
            <a:r>
              <a:rPr lang="en-US" sz="1200" kern="1200" dirty="0" err="1" smtClean="0">
                <a:solidFill>
                  <a:schemeClr val="tx1"/>
                </a:solidFill>
                <a:effectLst/>
                <a:latin typeface="Museo Sans For Dell" pitchFamily="2" charset="0"/>
                <a:ea typeface="+mn-ea"/>
                <a:cs typeface="+mn-cs"/>
              </a:rPr>
              <a:t>vRack</a:t>
            </a:r>
            <a:endParaRPr lang="en-US" sz="1200" kern="1200" dirty="0" smtClean="0">
              <a:solidFill>
                <a:schemeClr val="tx1"/>
              </a:solidFill>
              <a:effectLst/>
              <a:latin typeface="Museo Sans For Dell" pitchFamily="2" charset="0"/>
              <a:ea typeface="+mn-ea"/>
              <a:cs typeface="+mn-cs"/>
            </a:endParaRPr>
          </a:p>
          <a:p>
            <a:pPr marL="628650" lvl="1" indent="-171450">
              <a:buFont typeface="Arial" pitchFamily="34" charset="0"/>
              <a:buChar char="•"/>
            </a:pPr>
            <a:r>
              <a:rPr lang="en-US" sz="1200" kern="1200" dirty="0" smtClean="0">
                <a:solidFill>
                  <a:schemeClr val="tx1"/>
                </a:solidFill>
                <a:effectLst/>
                <a:latin typeface="Museo Sans For Dell" pitchFamily="2" charset="0"/>
                <a:ea typeface="+mn-ea"/>
                <a:cs typeface="+mn-cs"/>
              </a:rPr>
              <a:t>Add /delete network switches (only in Read-only  mode)</a:t>
            </a:r>
          </a:p>
          <a:p>
            <a:pPr marL="1085850" lvl="2" indent="-171450">
              <a:buFont typeface="Arial" pitchFamily="34" charset="0"/>
              <a:buChar char="•"/>
            </a:pPr>
            <a:r>
              <a:rPr lang="en-US" sz="1200" kern="1200" dirty="0" smtClean="0">
                <a:solidFill>
                  <a:schemeClr val="tx1"/>
                </a:solidFill>
                <a:effectLst/>
                <a:latin typeface="Museo Sans For Dell" pitchFamily="2" charset="0"/>
                <a:ea typeface="+mn-ea"/>
                <a:cs typeface="+mn-cs"/>
              </a:rPr>
              <a:t>M1000e Blade Chassis switch modules in Read-only mode </a:t>
            </a:r>
          </a:p>
          <a:p>
            <a:pPr marL="1085850" lvl="2" indent="-171450">
              <a:buFont typeface="Arial" pitchFamily="34" charset="0"/>
              <a:buChar char="•"/>
            </a:pPr>
            <a:r>
              <a:rPr lang="en-US" sz="1200" kern="1200" dirty="0" smtClean="0">
                <a:solidFill>
                  <a:schemeClr val="tx1"/>
                </a:solidFill>
                <a:effectLst/>
                <a:latin typeface="Museo Sans For Dell" pitchFamily="2" charset="0"/>
                <a:ea typeface="+mn-ea"/>
                <a:cs typeface="+mn-cs"/>
              </a:rPr>
              <a:t>Top of the rack switches</a:t>
            </a:r>
          </a:p>
          <a:p>
            <a:pPr marL="1085850" lvl="2" indent="-171450">
              <a:buFont typeface="Arial" pitchFamily="34" charset="0"/>
              <a:buChar char="•"/>
            </a:pPr>
            <a:r>
              <a:rPr lang="en-US" sz="1200" kern="1200" dirty="0" smtClean="0">
                <a:solidFill>
                  <a:schemeClr val="tx1"/>
                </a:solidFill>
                <a:effectLst/>
                <a:latin typeface="Museo Sans For Dell" pitchFamily="2" charset="0"/>
                <a:ea typeface="+mn-ea"/>
                <a:cs typeface="+mn-cs"/>
              </a:rPr>
              <a:t>Interconnect Switches</a:t>
            </a:r>
          </a:p>
          <a:p>
            <a:pPr marL="171450" lvl="0" indent="-171450">
              <a:buFont typeface="Arial" pitchFamily="34" charset="0"/>
              <a:buChar char="•"/>
            </a:pPr>
            <a:r>
              <a:rPr lang="en-US" sz="1200" kern="1200" dirty="0" smtClean="0">
                <a:solidFill>
                  <a:schemeClr val="tx1"/>
                </a:solidFill>
                <a:effectLst/>
                <a:latin typeface="Museo Sans For Dell" pitchFamily="2" charset="0"/>
                <a:ea typeface="+mn-ea"/>
                <a:cs typeface="+mn-cs"/>
              </a:rPr>
              <a:t>Operations related to personas, </a:t>
            </a:r>
            <a:r>
              <a:rPr lang="en-US" sz="1200" kern="1200" dirty="0" err="1" smtClean="0">
                <a:solidFill>
                  <a:schemeClr val="tx1"/>
                </a:solidFill>
                <a:effectLst/>
                <a:latin typeface="Museo Sans For Dell" pitchFamily="2" charset="0"/>
                <a:ea typeface="+mn-ea"/>
                <a:cs typeface="+mn-cs"/>
              </a:rPr>
              <a:t>VMracks</a:t>
            </a:r>
            <a:r>
              <a:rPr lang="en-US" sz="1200" kern="1200" dirty="0" smtClean="0">
                <a:solidFill>
                  <a:schemeClr val="tx1"/>
                </a:solidFill>
                <a:effectLst/>
                <a:latin typeface="Museo Sans For Dell" pitchFamily="2" charset="0"/>
                <a:ea typeface="+mn-ea"/>
                <a:cs typeface="+mn-cs"/>
              </a:rPr>
              <a:t> and server pools will remain the same  add, delete, start, stop .. </a:t>
            </a:r>
            <a:r>
              <a:rPr lang="en-US" sz="1200" kern="1200" dirty="0" err="1" smtClean="0">
                <a:solidFill>
                  <a:schemeClr val="tx1"/>
                </a:solidFill>
                <a:effectLst/>
                <a:latin typeface="Museo Sans For Dell" pitchFamily="2" charset="0"/>
                <a:ea typeface="+mn-ea"/>
                <a:cs typeface="+mn-cs"/>
              </a:rPr>
              <a:t>etc</a:t>
            </a:r>
            <a:endParaRPr lang="en-US" sz="1200" kern="1200" dirty="0" smtClean="0">
              <a:solidFill>
                <a:schemeClr val="tx1"/>
              </a:solidFill>
              <a:effectLst/>
              <a:latin typeface="Museo Sans For Dell" pitchFamily="2" charset="0"/>
              <a:ea typeface="+mn-ea"/>
              <a:cs typeface="+mn-cs"/>
            </a:endParaRPr>
          </a:p>
          <a:p>
            <a:endParaRPr lang="en-US" dirty="0" smtClean="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143</a:t>
            </a:fld>
            <a:endParaRPr lang="en-US" dirty="0"/>
          </a:p>
        </p:txBody>
      </p:sp>
    </p:spTree>
    <p:extLst>
      <p:ext uri="{BB962C8B-B14F-4D97-AF65-F5344CB8AC3E}">
        <p14:creationId xmlns:p14="http://schemas.microsoft.com/office/powerpoint/2010/main" val="7798087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smtClean="0">
                <a:solidFill>
                  <a:schemeClr val="tx1"/>
                </a:solidFill>
                <a:effectLst/>
                <a:latin typeface="Museo Sans For Dell" pitchFamily="2" charset="0"/>
                <a:ea typeface="+mn-ea"/>
                <a:cs typeface="+mn-cs"/>
              </a:rPr>
              <a:t>When the AIM Essentials license key is installed in the Controller the following changes to take place in the AIM  Console.</a:t>
            </a:r>
          </a:p>
          <a:p>
            <a:pPr marL="171450" indent="-171450">
              <a:buFont typeface="Arial" pitchFamily="34" charset="0"/>
              <a:buChar char="•"/>
            </a:pPr>
            <a:r>
              <a:rPr lang="en-US" sz="1200" kern="1200" dirty="0" smtClean="0">
                <a:solidFill>
                  <a:schemeClr val="tx1"/>
                </a:solidFill>
                <a:effectLst/>
                <a:latin typeface="Museo Sans For Dell" pitchFamily="2" charset="0"/>
                <a:ea typeface="+mn-ea"/>
                <a:cs typeface="+mn-cs"/>
              </a:rPr>
              <a:t>After login the banner displays ‘Dell AIM Essentials’. </a:t>
            </a:r>
          </a:p>
          <a:p>
            <a:pPr marL="171450" indent="-171450">
              <a:buFont typeface="Arial" pitchFamily="34" charset="0"/>
              <a:buChar char="•"/>
            </a:pPr>
            <a:r>
              <a:rPr lang="en-US" sz="1200" kern="1200" dirty="0" smtClean="0">
                <a:solidFill>
                  <a:schemeClr val="tx1"/>
                </a:solidFill>
                <a:effectLst/>
                <a:latin typeface="Museo Sans For Dell" pitchFamily="2" charset="0"/>
                <a:ea typeface="+mn-ea"/>
                <a:cs typeface="+mn-cs"/>
              </a:rPr>
              <a:t>All features that are disabled in ‘AIM Essentials’ are grayed out or disabled in the UI Console. For example, the option to create persona extensions should not be able to be clicked from the UI</a:t>
            </a:r>
          </a:p>
          <a:p>
            <a:pPr marL="171450" indent="-171450">
              <a:buFont typeface="Arial" pitchFamily="34" charset="0"/>
              <a:buChar char="•"/>
            </a:pPr>
            <a:r>
              <a:rPr lang="en-US" sz="1200" kern="1200" dirty="0" smtClean="0">
                <a:solidFill>
                  <a:schemeClr val="tx1"/>
                </a:solidFill>
                <a:effectLst/>
                <a:latin typeface="Museo Sans For Dell" pitchFamily="2" charset="0"/>
                <a:ea typeface="+mn-ea"/>
                <a:cs typeface="+mn-cs"/>
              </a:rPr>
              <a:t>The following operations can be executed from the AIM Essentials Console UI:</a:t>
            </a:r>
          </a:p>
          <a:p>
            <a:pPr marL="628650" lvl="1" indent="-171450">
              <a:buFont typeface="Arial" pitchFamily="34" charset="0"/>
              <a:buChar char="•"/>
            </a:pPr>
            <a:r>
              <a:rPr lang="it-IT" sz="1200" kern="1200" dirty="0" smtClean="0">
                <a:solidFill>
                  <a:schemeClr val="tx1"/>
                </a:solidFill>
                <a:effectLst/>
                <a:latin typeface="Museo Sans For Dell" pitchFamily="2" charset="0"/>
                <a:ea typeface="+mn-ea"/>
                <a:cs typeface="+mn-cs"/>
              </a:rPr>
              <a:t>Add /Delete Dell M1000e Blade chassis</a:t>
            </a:r>
            <a:endParaRPr lang="en-US" sz="1200" kern="1200" dirty="0" smtClean="0">
              <a:solidFill>
                <a:schemeClr val="tx1"/>
              </a:solidFill>
              <a:effectLst/>
              <a:latin typeface="Museo Sans For Dell" pitchFamily="2" charset="0"/>
              <a:ea typeface="+mn-ea"/>
              <a:cs typeface="+mn-cs"/>
            </a:endParaRPr>
          </a:p>
          <a:p>
            <a:pPr marL="628650" lvl="1" indent="-171450">
              <a:buFont typeface="Arial" pitchFamily="34" charset="0"/>
              <a:buChar char="•"/>
            </a:pPr>
            <a:r>
              <a:rPr lang="en-US" sz="1200" kern="1200" dirty="0" smtClean="0">
                <a:solidFill>
                  <a:schemeClr val="tx1"/>
                </a:solidFill>
                <a:effectLst/>
                <a:latin typeface="Museo Sans For Dell" pitchFamily="2" charset="0"/>
                <a:ea typeface="+mn-ea"/>
                <a:cs typeface="+mn-cs"/>
              </a:rPr>
              <a:t>Add /delete a </a:t>
            </a:r>
            <a:r>
              <a:rPr lang="en-US" sz="1200" kern="1200" dirty="0" err="1" smtClean="0">
                <a:solidFill>
                  <a:schemeClr val="tx1"/>
                </a:solidFill>
                <a:effectLst/>
                <a:latin typeface="Museo Sans For Dell" pitchFamily="2" charset="0"/>
                <a:ea typeface="+mn-ea"/>
                <a:cs typeface="+mn-cs"/>
              </a:rPr>
              <a:t>vRack</a:t>
            </a:r>
            <a:endParaRPr lang="en-US" sz="1200" kern="1200" dirty="0" smtClean="0">
              <a:solidFill>
                <a:schemeClr val="tx1"/>
              </a:solidFill>
              <a:effectLst/>
              <a:latin typeface="Museo Sans For Dell" pitchFamily="2" charset="0"/>
              <a:ea typeface="+mn-ea"/>
              <a:cs typeface="+mn-cs"/>
            </a:endParaRPr>
          </a:p>
          <a:p>
            <a:pPr marL="628650" lvl="1" indent="-171450">
              <a:buFont typeface="Arial" pitchFamily="34" charset="0"/>
              <a:buChar char="•"/>
            </a:pPr>
            <a:r>
              <a:rPr lang="en-US" sz="1200" kern="1200" dirty="0" smtClean="0">
                <a:solidFill>
                  <a:schemeClr val="tx1"/>
                </a:solidFill>
                <a:effectLst/>
                <a:latin typeface="Museo Sans For Dell" pitchFamily="2" charset="0"/>
                <a:ea typeface="+mn-ea"/>
                <a:cs typeface="+mn-cs"/>
              </a:rPr>
              <a:t>Add /delete network switches (only in Read-only  mode)</a:t>
            </a:r>
          </a:p>
          <a:p>
            <a:pPr marL="1085850" lvl="2" indent="-171450">
              <a:buFont typeface="Arial" pitchFamily="34" charset="0"/>
              <a:buChar char="•"/>
            </a:pPr>
            <a:r>
              <a:rPr lang="en-US" sz="1200" kern="1200" dirty="0" smtClean="0">
                <a:solidFill>
                  <a:schemeClr val="tx1"/>
                </a:solidFill>
                <a:effectLst/>
                <a:latin typeface="Museo Sans For Dell" pitchFamily="2" charset="0"/>
                <a:ea typeface="+mn-ea"/>
                <a:cs typeface="+mn-cs"/>
              </a:rPr>
              <a:t>M1000e Blade Chassis switch modules in Read-only mode </a:t>
            </a:r>
          </a:p>
          <a:p>
            <a:pPr marL="1085850" lvl="2" indent="-171450">
              <a:buFont typeface="Arial" pitchFamily="34" charset="0"/>
              <a:buChar char="•"/>
            </a:pPr>
            <a:r>
              <a:rPr lang="en-US" sz="1200" kern="1200" dirty="0" smtClean="0">
                <a:solidFill>
                  <a:schemeClr val="tx1"/>
                </a:solidFill>
                <a:effectLst/>
                <a:latin typeface="Museo Sans For Dell" pitchFamily="2" charset="0"/>
                <a:ea typeface="+mn-ea"/>
                <a:cs typeface="+mn-cs"/>
              </a:rPr>
              <a:t>Top of the rack switches</a:t>
            </a:r>
          </a:p>
          <a:p>
            <a:pPr marL="1085850" lvl="2" indent="-171450">
              <a:buFont typeface="Arial" pitchFamily="34" charset="0"/>
              <a:buChar char="•"/>
            </a:pPr>
            <a:r>
              <a:rPr lang="en-US" sz="1200" kern="1200" dirty="0" smtClean="0">
                <a:solidFill>
                  <a:schemeClr val="tx1"/>
                </a:solidFill>
                <a:effectLst/>
                <a:latin typeface="Museo Sans For Dell" pitchFamily="2" charset="0"/>
                <a:ea typeface="+mn-ea"/>
                <a:cs typeface="+mn-cs"/>
              </a:rPr>
              <a:t>Interconnect Switches</a:t>
            </a:r>
          </a:p>
          <a:p>
            <a:pPr marL="171450" lvl="0" indent="-171450">
              <a:buFont typeface="Arial" pitchFamily="34" charset="0"/>
              <a:buChar char="•"/>
            </a:pPr>
            <a:r>
              <a:rPr lang="en-US" sz="1200" kern="1200" dirty="0" smtClean="0">
                <a:solidFill>
                  <a:schemeClr val="tx1"/>
                </a:solidFill>
                <a:effectLst/>
                <a:latin typeface="Museo Sans For Dell" pitchFamily="2" charset="0"/>
                <a:ea typeface="+mn-ea"/>
                <a:cs typeface="+mn-cs"/>
              </a:rPr>
              <a:t>Operations related to personas, </a:t>
            </a:r>
            <a:r>
              <a:rPr lang="en-US" sz="1200" kern="1200" dirty="0" err="1" smtClean="0">
                <a:solidFill>
                  <a:schemeClr val="tx1"/>
                </a:solidFill>
                <a:effectLst/>
                <a:latin typeface="Museo Sans For Dell" pitchFamily="2" charset="0"/>
                <a:ea typeface="+mn-ea"/>
                <a:cs typeface="+mn-cs"/>
              </a:rPr>
              <a:t>VMracks</a:t>
            </a:r>
            <a:r>
              <a:rPr lang="en-US" sz="1200" kern="1200" dirty="0" smtClean="0">
                <a:solidFill>
                  <a:schemeClr val="tx1"/>
                </a:solidFill>
                <a:effectLst/>
                <a:latin typeface="Museo Sans For Dell" pitchFamily="2" charset="0"/>
                <a:ea typeface="+mn-ea"/>
                <a:cs typeface="+mn-cs"/>
              </a:rPr>
              <a:t> and server pools will remain the same  add, delete, start, stop .. </a:t>
            </a:r>
            <a:r>
              <a:rPr lang="en-US" sz="1200" kern="1200" dirty="0" err="1" smtClean="0">
                <a:solidFill>
                  <a:schemeClr val="tx1"/>
                </a:solidFill>
                <a:effectLst/>
                <a:latin typeface="Museo Sans For Dell" pitchFamily="2" charset="0"/>
                <a:ea typeface="+mn-ea"/>
                <a:cs typeface="+mn-cs"/>
              </a:rPr>
              <a:t>etc</a:t>
            </a:r>
            <a:endParaRPr lang="en-US" sz="1200" kern="1200" dirty="0" smtClean="0">
              <a:solidFill>
                <a:schemeClr val="tx1"/>
              </a:solidFill>
              <a:effectLst/>
              <a:latin typeface="Museo Sans For Dell" pitchFamily="2" charset="0"/>
              <a:ea typeface="+mn-ea"/>
              <a:cs typeface="+mn-cs"/>
            </a:endParaRP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144</a:t>
            </a:fld>
            <a:endParaRPr lang="en-US" dirty="0"/>
          </a:p>
        </p:txBody>
      </p:sp>
    </p:spTree>
    <p:extLst>
      <p:ext uri="{BB962C8B-B14F-4D97-AF65-F5344CB8AC3E}">
        <p14:creationId xmlns:p14="http://schemas.microsoft.com/office/powerpoint/2010/main" val="1568122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145</a:t>
            </a:fld>
            <a:endParaRPr lang="en-US" dirty="0"/>
          </a:p>
        </p:txBody>
      </p:sp>
    </p:spTree>
    <p:extLst>
      <p:ext uri="{BB962C8B-B14F-4D97-AF65-F5344CB8AC3E}">
        <p14:creationId xmlns:p14="http://schemas.microsoft.com/office/powerpoint/2010/main" val="2419494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800" dirty="0" smtClean="0">
                <a:latin typeface="Calibri" pitchFamily="34" charset="0"/>
                <a:ea typeface="ＭＳ Ｐゴシック" pitchFamily="34" charset="-128"/>
              </a:rPr>
              <a:t>Dell’s </a:t>
            </a:r>
            <a:r>
              <a:rPr lang="en-US" sz="800" dirty="0">
                <a:latin typeface="Calibri" pitchFamily="34" charset="0"/>
                <a:ea typeface="ＭＳ Ｐゴシック" pitchFamily="34" charset="-128"/>
              </a:rPr>
              <a:t>Advanced Infrastructure Manager </a:t>
            </a:r>
            <a:r>
              <a:rPr lang="en-US" sz="800" dirty="0" smtClean="0">
                <a:latin typeface="Calibri" pitchFamily="34" charset="0"/>
                <a:ea typeface="ＭＳ Ｐゴシック" pitchFamily="34" charset="-128"/>
              </a:rPr>
              <a:t>(AIM)</a:t>
            </a:r>
            <a:r>
              <a:rPr lang="en-US" sz="800" baseline="0" dirty="0" smtClean="0">
                <a:latin typeface="Calibri" pitchFamily="34" charset="0"/>
                <a:ea typeface="ＭＳ Ｐゴシック" pitchFamily="34" charset="-128"/>
              </a:rPr>
              <a:t> </a:t>
            </a:r>
            <a:r>
              <a:rPr lang="en-US" sz="800" dirty="0" smtClean="0">
                <a:latin typeface="Calibri" pitchFamily="34" charset="0"/>
                <a:ea typeface="ＭＳ Ｐゴシック" pitchFamily="34" charset="-128"/>
              </a:rPr>
              <a:t>creates a </a:t>
            </a:r>
            <a:r>
              <a:rPr lang="en-US" sz="800" dirty="0">
                <a:latin typeface="Calibri" pitchFamily="34" charset="0"/>
                <a:ea typeface="ＭＳ Ｐゴシック" pitchFamily="34" charset="-128"/>
              </a:rPr>
              <a:t>dynamic IT infrastructure that automates real time changes </a:t>
            </a:r>
            <a:r>
              <a:rPr lang="en-US" sz="800" dirty="0" smtClean="0">
                <a:latin typeface="Calibri" pitchFamily="34" charset="0"/>
                <a:ea typeface="ＭＳ Ｐゴシック" pitchFamily="34" charset="-128"/>
              </a:rPr>
              <a:t>in</a:t>
            </a:r>
            <a:r>
              <a:rPr lang="en-US" sz="800" baseline="0" dirty="0" smtClean="0">
                <a:latin typeface="Calibri" pitchFamily="34" charset="0"/>
                <a:ea typeface="ＭＳ Ｐゴシック" pitchFamily="34" charset="-128"/>
              </a:rPr>
              <a:t> alignment with</a:t>
            </a:r>
            <a:r>
              <a:rPr lang="en-US" sz="800" dirty="0" smtClean="0">
                <a:latin typeface="Calibri" pitchFamily="34" charset="0"/>
                <a:ea typeface="ＭＳ Ｐゴシック" pitchFamily="34" charset="-128"/>
              </a:rPr>
              <a:t> </a:t>
            </a:r>
            <a:r>
              <a:rPr lang="en-US" sz="800" dirty="0">
                <a:latin typeface="Calibri" pitchFamily="34" charset="0"/>
                <a:ea typeface="ＭＳ Ｐゴシック" pitchFamily="34" charset="-128"/>
              </a:rPr>
              <a:t>the needs of </a:t>
            </a:r>
            <a:r>
              <a:rPr lang="en-US" sz="800" dirty="0" smtClean="0">
                <a:latin typeface="Calibri" pitchFamily="34" charset="0"/>
                <a:ea typeface="ＭＳ Ｐゴシック" pitchFamily="34" charset="-128"/>
              </a:rPr>
              <a:t>the</a:t>
            </a:r>
            <a:r>
              <a:rPr lang="en-US" sz="800" baseline="0" dirty="0" smtClean="0">
                <a:latin typeface="Calibri" pitchFamily="34" charset="0"/>
                <a:ea typeface="ＭＳ Ｐゴシック" pitchFamily="34" charset="-128"/>
              </a:rPr>
              <a:t> customers</a:t>
            </a:r>
            <a:r>
              <a:rPr lang="en-US" sz="800" dirty="0" smtClean="0">
                <a:latin typeface="Calibri" pitchFamily="34" charset="0"/>
                <a:ea typeface="ＭＳ Ｐゴシック" pitchFamily="34" charset="-128"/>
              </a:rPr>
              <a:t> </a:t>
            </a:r>
            <a:r>
              <a:rPr lang="en-US" sz="800" dirty="0">
                <a:latin typeface="Calibri" pitchFamily="34" charset="0"/>
                <a:ea typeface="ＭＳ Ｐゴシック" pitchFamily="34" charset="-128"/>
              </a:rPr>
              <a:t>business. </a:t>
            </a:r>
          </a:p>
          <a:p>
            <a:pPr eaLnBrk="1" hangingPunct="1"/>
            <a:endParaRPr lang="en-US" sz="800" dirty="0">
              <a:latin typeface="Calibri" pitchFamily="34" charset="0"/>
              <a:ea typeface="ＭＳ Ｐゴシック" pitchFamily="34" charset="-128"/>
            </a:endParaRPr>
          </a:p>
          <a:p>
            <a:pPr eaLnBrk="1" hangingPunct="1"/>
            <a:r>
              <a:rPr lang="en-US" sz="800" dirty="0">
                <a:latin typeface="Calibri" pitchFamily="34" charset="0"/>
                <a:ea typeface="ＭＳ Ｐゴシック" pitchFamily="34" charset="-128"/>
              </a:rPr>
              <a:t>Through preset automation </a:t>
            </a:r>
            <a:r>
              <a:rPr lang="en-US" sz="800" dirty="0" smtClean="0">
                <a:latin typeface="Calibri" pitchFamily="34" charset="0"/>
                <a:ea typeface="ＭＳ Ｐゴシック" pitchFamily="34" charset="-128"/>
              </a:rPr>
              <a:t>AIM </a:t>
            </a:r>
            <a:r>
              <a:rPr lang="en-US" sz="800" dirty="0">
                <a:latin typeface="Calibri" pitchFamily="34" charset="0"/>
                <a:ea typeface="ＭＳ Ｐゴシック" pitchFamily="34" charset="-128"/>
              </a:rPr>
              <a:t>manages </a:t>
            </a:r>
            <a:r>
              <a:rPr lang="en-US" sz="800" dirty="0" smtClean="0">
                <a:latin typeface="Calibri" pitchFamily="34" charset="0"/>
                <a:ea typeface="ＭＳ Ｐゴシック" pitchFamily="34" charset="-128"/>
              </a:rPr>
              <a:t>the </a:t>
            </a:r>
            <a:r>
              <a:rPr lang="en-US" sz="800" dirty="0">
                <a:latin typeface="Calibri" pitchFamily="34" charset="0"/>
                <a:ea typeface="ＭＳ Ｐゴシック" pitchFamily="34" charset="-128"/>
              </a:rPr>
              <a:t>data center simply and efficiently,  increasing IT productivity and reducing operational costs while providing higher responsiveness and lowering </a:t>
            </a:r>
            <a:r>
              <a:rPr lang="en-US" sz="800" dirty="0" smtClean="0">
                <a:latin typeface="Calibri" pitchFamily="34" charset="0"/>
                <a:ea typeface="ＭＳ Ｐゴシック" pitchFamily="34" charset="-128"/>
              </a:rPr>
              <a:t>costs.</a:t>
            </a:r>
          </a:p>
          <a:p>
            <a:pPr eaLnBrk="1" hangingPunct="1"/>
            <a:endParaRPr lang="en-US" sz="800" dirty="0" smtClean="0">
              <a:latin typeface="Calibri" pitchFamily="34" charset="0"/>
              <a:ea typeface="ＭＳ Ｐゴシック" pitchFamily="34" charset="-128"/>
            </a:endParaRPr>
          </a:p>
          <a:p>
            <a:pPr eaLnBrk="1" hangingPunct="1"/>
            <a:r>
              <a:rPr lang="en-US" sz="800" dirty="0" smtClean="0">
                <a:latin typeface="Calibri" pitchFamily="34" charset="0"/>
                <a:ea typeface="ＭＳ Ｐゴシック" pitchFamily="34" charset="-128"/>
              </a:rPr>
              <a:t>Examples of the</a:t>
            </a:r>
            <a:r>
              <a:rPr lang="en-US" sz="800" baseline="0" dirty="0" smtClean="0">
                <a:latin typeface="Calibri" pitchFamily="34" charset="0"/>
                <a:ea typeface="ＭＳ Ｐゴシック" pitchFamily="34" charset="-128"/>
              </a:rPr>
              <a:t>se cost savings can be hardware, IT man hours, and facilities.</a:t>
            </a:r>
          </a:p>
          <a:p>
            <a:pPr eaLnBrk="1" hangingPunct="1"/>
            <a:endParaRPr lang="en-US" sz="800" baseline="0" dirty="0" smtClean="0">
              <a:latin typeface="Calibri" pitchFamily="34" charset="0"/>
              <a:ea typeface="ＭＳ Ｐゴシック" pitchFamily="34" charset="-128"/>
            </a:endParaRPr>
          </a:p>
          <a:p>
            <a:pPr eaLnBrk="1" hangingPunct="1"/>
            <a:r>
              <a:rPr lang="en-US" sz="800" dirty="0" smtClean="0">
                <a:latin typeface="Calibri" pitchFamily="34" charset="0"/>
                <a:ea typeface="ＭＳ Ｐゴシック" pitchFamily="34" charset="-128"/>
              </a:rPr>
              <a:t>Hardware:</a:t>
            </a:r>
            <a:r>
              <a:rPr lang="en-US" sz="800" baseline="0" dirty="0" smtClean="0">
                <a:latin typeface="Calibri" pitchFamily="34" charset="0"/>
                <a:ea typeface="ＭＳ Ｐゴシック" pitchFamily="34" charset="-128"/>
              </a:rPr>
              <a:t> the average physical server is utilized only 15%, Virtual Systems 75%. AIM can effectively increase use to above 90%</a:t>
            </a:r>
            <a:endParaRPr lang="en-US" sz="800" dirty="0" smtClean="0">
              <a:latin typeface="Calibri" pitchFamily="34" charset="0"/>
              <a:ea typeface="ＭＳ Ｐゴシック" pitchFamily="34" charset="-128"/>
            </a:endParaRPr>
          </a:p>
          <a:p>
            <a:pPr eaLnBrk="1" hangingPunct="1"/>
            <a:r>
              <a:rPr lang="en-US" sz="800" dirty="0" smtClean="0">
                <a:latin typeface="Calibri" pitchFamily="34" charset="0"/>
                <a:ea typeface="ＭＳ Ｐゴシック" pitchFamily="34" charset="-128"/>
              </a:rPr>
              <a:t>Facilities: Floor</a:t>
            </a:r>
            <a:r>
              <a:rPr lang="en-US" sz="800" baseline="0" dirty="0" smtClean="0">
                <a:latin typeface="Calibri" pitchFamily="34" charset="0"/>
                <a:ea typeface="ＭＳ Ｐゴシック" pitchFamily="34" charset="-128"/>
              </a:rPr>
              <a:t> and cage space costs plus utilities is another expense that is cut through improved utilization.</a:t>
            </a:r>
            <a:endParaRPr lang="en-US" sz="800" dirty="0">
              <a:latin typeface="Calibri" pitchFamily="34" charset="0"/>
              <a:ea typeface="ＭＳ Ｐゴシック" pitchFamily="34" charset="-128"/>
            </a:endParaRPr>
          </a:p>
          <a:p>
            <a:pPr eaLnBrk="1" hangingPunct="1"/>
            <a:endParaRPr lang="en-US" sz="800" dirty="0">
              <a:latin typeface="Calibri" pitchFamily="34" charset="0"/>
              <a:ea typeface="ＭＳ Ｐゴシック" pitchFamily="34" charset="-128"/>
            </a:endParaRPr>
          </a:p>
          <a:p>
            <a:pPr eaLnBrk="1" hangingPunct="1"/>
            <a:r>
              <a:rPr lang="en-US" sz="800" dirty="0">
                <a:latin typeface="Calibri" pitchFamily="34" charset="0"/>
                <a:ea typeface="ＭＳ Ｐゴシック" pitchFamily="34" charset="-128"/>
              </a:rPr>
              <a:t>Our customers use Dell AIM to Rapidly rollout servers &amp; services, Improve availability of servers &amp; services, and Create an enterprise cloud or shared IT infrastructure</a:t>
            </a:r>
          </a:p>
          <a:p>
            <a:pPr eaLnBrk="1" hangingPunct="1"/>
            <a:endParaRPr lang="en-US" dirty="0" smtClean="0">
              <a:latin typeface="Calibri" pitchFamily="34" charset="0"/>
              <a:ea typeface="ＭＳ Ｐゴシック" pitchFamily="34" charset="-128"/>
            </a:endParaRPr>
          </a:p>
        </p:txBody>
      </p:sp>
      <p:sp>
        <p:nvSpPr>
          <p:cNvPr id="2765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3233" indent="-293551" eaLnBrk="0" hangingPunct="0">
              <a:defRPr>
                <a:solidFill>
                  <a:schemeClr val="tx1"/>
                </a:solidFill>
                <a:latin typeface="Arial" pitchFamily="34" charset="0"/>
                <a:ea typeface="ＭＳ Ｐゴシック" pitchFamily="34" charset="-128"/>
              </a:defRPr>
            </a:lvl2pPr>
            <a:lvl3pPr marL="1174204" indent="-234841" eaLnBrk="0" hangingPunct="0">
              <a:defRPr>
                <a:solidFill>
                  <a:schemeClr val="tx1"/>
                </a:solidFill>
                <a:latin typeface="Arial" pitchFamily="34" charset="0"/>
                <a:ea typeface="ＭＳ Ｐゴシック" pitchFamily="34" charset="-128"/>
              </a:defRPr>
            </a:lvl3pPr>
            <a:lvl4pPr marL="1643885" indent="-234841" eaLnBrk="0" hangingPunct="0">
              <a:defRPr>
                <a:solidFill>
                  <a:schemeClr val="tx1"/>
                </a:solidFill>
                <a:latin typeface="Arial" pitchFamily="34" charset="0"/>
                <a:ea typeface="ＭＳ Ｐゴシック" pitchFamily="34" charset="-128"/>
              </a:defRPr>
            </a:lvl4pPr>
            <a:lvl5pPr marL="2113567" indent="-234841" eaLnBrk="0" hangingPunct="0">
              <a:defRPr>
                <a:solidFill>
                  <a:schemeClr val="tx1"/>
                </a:solidFill>
                <a:latin typeface="Arial" pitchFamily="34" charset="0"/>
                <a:ea typeface="ＭＳ Ｐゴシック" pitchFamily="34" charset="-128"/>
              </a:defRPr>
            </a:lvl5pPr>
            <a:lvl6pPr marL="2583249"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052930"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522612"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8pPr>
            <a:lvl9pPr marL="3992293"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mtClean="0">
                <a:latin typeface="Trebuchet MS" pitchFamily="34" charset="0"/>
              </a:rPr>
              <a:t>Dell AIM Technical Overview</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146</a:t>
            </a:fld>
            <a:endParaRPr lang="en-US" dirty="0"/>
          </a:p>
        </p:txBody>
      </p:sp>
    </p:spTree>
    <p:extLst>
      <p:ext uri="{BB962C8B-B14F-4D97-AF65-F5344CB8AC3E}">
        <p14:creationId xmlns:p14="http://schemas.microsoft.com/office/powerpoint/2010/main" val="25273494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150</a:t>
            </a:fld>
            <a:endParaRPr lang="en-US" dirty="0"/>
          </a:p>
        </p:txBody>
      </p:sp>
    </p:spTree>
    <p:extLst>
      <p:ext uri="{BB962C8B-B14F-4D97-AF65-F5344CB8AC3E}">
        <p14:creationId xmlns:p14="http://schemas.microsoft.com/office/powerpoint/2010/main" val="11319503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151</a:t>
            </a:fld>
            <a:endParaRPr lang="en-US" dirty="0"/>
          </a:p>
        </p:txBody>
      </p:sp>
    </p:spTree>
    <p:extLst>
      <p:ext uri="{BB962C8B-B14F-4D97-AF65-F5344CB8AC3E}">
        <p14:creationId xmlns:p14="http://schemas.microsoft.com/office/powerpoint/2010/main" val="28315453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152</a:t>
            </a:fld>
            <a:endParaRPr lang="en-US" dirty="0"/>
          </a:p>
        </p:txBody>
      </p:sp>
    </p:spTree>
    <p:extLst>
      <p:ext uri="{BB962C8B-B14F-4D97-AF65-F5344CB8AC3E}">
        <p14:creationId xmlns:p14="http://schemas.microsoft.com/office/powerpoint/2010/main" val="30084328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154</a:t>
            </a:fld>
            <a:endParaRPr lang="en-US" dirty="0"/>
          </a:p>
        </p:txBody>
      </p:sp>
    </p:spTree>
    <p:extLst>
      <p:ext uri="{BB962C8B-B14F-4D97-AF65-F5344CB8AC3E}">
        <p14:creationId xmlns:p14="http://schemas.microsoft.com/office/powerpoint/2010/main" val="30897008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156</a:t>
            </a:fld>
            <a:endParaRPr lang="en-US" dirty="0"/>
          </a:p>
        </p:txBody>
      </p:sp>
    </p:spTree>
    <p:extLst>
      <p:ext uri="{BB962C8B-B14F-4D97-AF65-F5344CB8AC3E}">
        <p14:creationId xmlns:p14="http://schemas.microsoft.com/office/powerpoint/2010/main" val="11438744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smtClean="0"/>
              <a:t> </a:t>
            </a:r>
            <a:r>
              <a:rPr lang="en-US" dirty="0" smtClean="0"/>
              <a:t>If Essentials is an OVF-only deployment, and a customer wants to upgrade to Enterprise with resiliency, will that require a Consulting Services engagement?</a:t>
            </a:r>
          </a:p>
          <a:p>
            <a:r>
              <a:rPr lang="en-US" sz="1050" dirty="0" smtClean="0"/>
              <a:t> </a:t>
            </a:r>
            <a:r>
              <a:rPr lang="en-US" dirty="0" smtClean="0"/>
              <a:t>Yes – consulting would be required for Essentials to “Enterprise” upgrade; the heavy lift of networking setup would be done in the upgrade.</a:t>
            </a:r>
          </a:p>
          <a:p>
            <a:endParaRPr lang="en-US" dirty="0" smtClean="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168</a:t>
            </a:fld>
            <a:endParaRPr lang="en-US" dirty="0"/>
          </a:p>
        </p:txBody>
      </p:sp>
    </p:spTree>
    <p:extLst>
      <p:ext uri="{BB962C8B-B14F-4D97-AF65-F5344CB8AC3E}">
        <p14:creationId xmlns:p14="http://schemas.microsoft.com/office/powerpoint/2010/main" val="13514796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Upgrading to a newer version of ‘AIM Essentials’ will be exactly what the process is today for ‘AIM’.  </a:t>
            </a:r>
          </a:p>
          <a:p>
            <a:pPr marL="0" indent="0">
              <a:buNone/>
            </a:pPr>
            <a:endParaRPr lang="en-US" dirty="0" smtClean="0"/>
          </a:p>
          <a:p>
            <a:pPr marL="0" indent="0">
              <a:buNone/>
            </a:pPr>
            <a:r>
              <a:rPr lang="en-US" dirty="0" smtClean="0"/>
              <a:t>It is mandatory to include a Services engagement to upgrade from ‘AIM Essentials’ to ‘AIM Enterprise’. The features of the upgrade process include:</a:t>
            </a:r>
          </a:p>
          <a:p>
            <a:pPr marL="0" indent="0">
              <a:buNone/>
            </a:pPr>
            <a:r>
              <a:rPr lang="en-US" dirty="0" smtClean="0"/>
              <a:t> </a:t>
            </a:r>
          </a:p>
          <a:p>
            <a:pPr lvl="1"/>
            <a:r>
              <a:rPr lang="en-US" dirty="0" smtClean="0"/>
              <a:t>No downtime for running business applications – The Dell AIM upgrade process should not involve rebooting the servers or mandate the stoppage of business applications     </a:t>
            </a:r>
          </a:p>
          <a:p>
            <a:pPr lvl="1"/>
            <a:r>
              <a:rPr lang="en-US" dirty="0" smtClean="0"/>
              <a:t>The Controller and Agent software should be able to be upgraded independent of each other. This implies that during the upgrade process, there is a high likelihood that there will be mismatch of the AIM versions across the nodes and this should not have any impact on the running applications as well as AIM functions. It is acceptable to upgrade the controller prior to the managed nodes. </a:t>
            </a:r>
          </a:p>
          <a:p>
            <a:pPr lvl="1"/>
            <a:r>
              <a:rPr lang="en-US" dirty="0" smtClean="0"/>
              <a:t>Based on customer feedback, it is also requested to have a process in place, that will update the agent software across many nodes simultaneously. This is a desirable and not a mandatory requirement.</a:t>
            </a: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170</a:t>
            </a:fld>
            <a:endParaRPr lang="en-US" dirty="0"/>
          </a:p>
        </p:txBody>
      </p:sp>
    </p:spTree>
    <p:extLst>
      <p:ext uri="{BB962C8B-B14F-4D97-AF65-F5344CB8AC3E}">
        <p14:creationId xmlns:p14="http://schemas.microsoft.com/office/powerpoint/2010/main" val="28473707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itchFamily="34" charset="0"/>
              <a:buChar char="•"/>
            </a:pPr>
            <a:r>
              <a:rPr lang="en-US" sz="1200" kern="1200" dirty="0" smtClean="0">
                <a:solidFill>
                  <a:schemeClr val="tx1"/>
                </a:solidFill>
                <a:effectLst/>
                <a:latin typeface="Museo Sans For Dell" pitchFamily="2" charset="0"/>
                <a:ea typeface="+mn-ea"/>
                <a:cs typeface="+mn-cs"/>
              </a:rPr>
              <a:t>Existing GICS IT Consulting Staff are capable of supporting the Sales Motion for AIM Essentials considering it is a simpler software product than AIM Enterprise</a:t>
            </a:r>
          </a:p>
          <a:p>
            <a:pPr marL="171450" lvl="0" indent="-171450">
              <a:buFont typeface="Arial" pitchFamily="34" charset="0"/>
              <a:buChar char="•"/>
            </a:pPr>
            <a:r>
              <a:rPr lang="en-US" sz="1200" kern="1200" dirty="0" smtClean="0">
                <a:solidFill>
                  <a:schemeClr val="tx1"/>
                </a:solidFill>
                <a:effectLst/>
                <a:latin typeface="Museo Sans For Dell" pitchFamily="2" charset="0"/>
                <a:ea typeface="+mn-ea"/>
                <a:cs typeface="+mn-cs"/>
              </a:rPr>
              <a:t>GICS IT Consulting will leverage existing training and resources</a:t>
            </a:r>
          </a:p>
          <a:p>
            <a:pPr marL="171450" lvl="0" indent="-171450">
              <a:buFont typeface="Arial" pitchFamily="34" charset="0"/>
              <a:buChar char="•"/>
            </a:pPr>
            <a:r>
              <a:rPr lang="en-US" sz="1200" kern="1200" dirty="0" smtClean="0">
                <a:solidFill>
                  <a:schemeClr val="tx1"/>
                </a:solidFill>
                <a:effectLst/>
                <a:latin typeface="Museo Sans For Dell" pitchFamily="2" charset="0"/>
                <a:ea typeface="+mn-ea"/>
                <a:cs typeface="+mn-cs"/>
              </a:rPr>
              <a:t>Consulting implementation effort estimated at a lesser percentage average effort to implement than AIM Enterprise (refer to Business Case section and tables)</a:t>
            </a:r>
          </a:p>
          <a:p>
            <a:pPr marL="171450" lvl="0" indent="-171450">
              <a:buFont typeface="Arial" pitchFamily="34" charset="0"/>
              <a:buChar char="•"/>
            </a:pPr>
            <a:endParaRPr lang="en-US" sz="1200" kern="1200" dirty="0" smtClean="0">
              <a:solidFill>
                <a:schemeClr val="tx1"/>
              </a:solidFill>
              <a:effectLst/>
              <a:latin typeface="Museo Sans For Dell" pitchFamily="2" charset="0"/>
              <a:ea typeface="+mn-ea"/>
              <a:cs typeface="+mn-cs"/>
            </a:endParaRPr>
          </a:p>
          <a:p>
            <a:pPr lvl="0"/>
            <a:r>
              <a:rPr lang="en-US" sz="1200" kern="1200" dirty="0" smtClean="0">
                <a:solidFill>
                  <a:schemeClr val="tx1"/>
                </a:solidFill>
                <a:effectLst/>
                <a:latin typeface="Museo Sans For Dell" pitchFamily="2" charset="0"/>
                <a:ea typeface="+mn-ea"/>
                <a:cs typeface="+mn-cs"/>
              </a:rPr>
              <a:t>‘AIM Essentials’ will be priced at $600 per socket</a:t>
            </a:r>
          </a:p>
          <a:p>
            <a:pPr lvl="0"/>
            <a:r>
              <a:rPr lang="en-US" sz="1200" kern="1200" dirty="0" smtClean="0">
                <a:solidFill>
                  <a:schemeClr val="tx1"/>
                </a:solidFill>
                <a:effectLst/>
                <a:latin typeface="Museo Sans For Dell" pitchFamily="2" charset="0"/>
                <a:ea typeface="+mn-ea"/>
                <a:cs typeface="+mn-cs"/>
              </a:rPr>
              <a:t>There will be 20% additional price for subscription and support</a:t>
            </a:r>
          </a:p>
          <a:p>
            <a:pPr lvl="0"/>
            <a:r>
              <a:rPr lang="en-US" sz="1200" kern="1200" dirty="0" smtClean="0">
                <a:solidFill>
                  <a:schemeClr val="tx1"/>
                </a:solidFill>
                <a:effectLst/>
                <a:latin typeface="Museo Sans For Dell" pitchFamily="2" charset="0"/>
                <a:ea typeface="+mn-ea"/>
                <a:cs typeface="+mn-cs"/>
              </a:rPr>
              <a:t>Limited room for discounting</a:t>
            </a:r>
          </a:p>
          <a:p>
            <a:pPr marL="171450" lvl="0" indent="-171450">
              <a:buFont typeface="Arial" pitchFamily="34" charset="0"/>
              <a:buChar char="•"/>
            </a:pPr>
            <a:endParaRPr lang="en-US" sz="1200" kern="1200" dirty="0" smtClean="0">
              <a:solidFill>
                <a:schemeClr val="tx1"/>
              </a:solidFill>
              <a:effectLst/>
              <a:latin typeface="Museo Sans For Dell" pitchFamily="2" charset="0"/>
              <a:ea typeface="+mn-ea"/>
              <a:cs typeface="+mn-cs"/>
            </a:endParaRPr>
          </a:p>
          <a:p>
            <a:r>
              <a:rPr lang="en-US" sz="1200" b="1" kern="1200" dirty="0" smtClean="0">
                <a:solidFill>
                  <a:schemeClr val="tx1"/>
                </a:solidFill>
                <a:effectLst/>
                <a:latin typeface="Museo Sans For Dell" pitchFamily="2" charset="0"/>
                <a:ea typeface="+mn-ea"/>
                <a:cs typeface="+mn-cs"/>
              </a:rPr>
              <a:t>Scenario #1:</a:t>
            </a:r>
            <a:endParaRPr lang="en-US" sz="1200" kern="1200" dirty="0" smtClean="0">
              <a:solidFill>
                <a:schemeClr val="tx1"/>
              </a:solidFill>
              <a:effectLst/>
              <a:latin typeface="Museo Sans For Dell" pitchFamily="2" charset="0"/>
              <a:ea typeface="+mn-ea"/>
              <a:cs typeface="+mn-cs"/>
            </a:endParaRPr>
          </a:p>
          <a:p>
            <a:r>
              <a:rPr lang="en-US" sz="1200" kern="1200" dirty="0" smtClean="0">
                <a:solidFill>
                  <a:schemeClr val="tx1"/>
                </a:solidFill>
                <a:effectLst/>
                <a:latin typeface="Museo Sans For Dell" pitchFamily="2" charset="0"/>
                <a:ea typeface="+mn-ea"/>
                <a:cs typeface="+mn-cs"/>
              </a:rPr>
              <a:t>Consulting implementation duration is currently estimated at:</a:t>
            </a:r>
          </a:p>
          <a:p>
            <a:pPr lvl="0"/>
            <a:r>
              <a:rPr lang="en-US" sz="1200" kern="1200" dirty="0" smtClean="0">
                <a:solidFill>
                  <a:schemeClr val="tx1"/>
                </a:solidFill>
                <a:effectLst/>
                <a:latin typeface="Museo Sans For Dell" pitchFamily="2" charset="0"/>
                <a:ea typeface="+mn-ea"/>
                <a:cs typeface="+mn-cs"/>
              </a:rPr>
              <a:t>60% to 70% level of effort to that of AIM Enterprise</a:t>
            </a:r>
          </a:p>
          <a:p>
            <a:r>
              <a:rPr lang="en-US" sz="1200" kern="1200" dirty="0" smtClean="0">
                <a:solidFill>
                  <a:schemeClr val="tx1"/>
                </a:solidFill>
                <a:effectLst/>
                <a:latin typeface="Museo Sans For Dell" pitchFamily="2" charset="0"/>
                <a:ea typeface="+mn-ea"/>
                <a:cs typeface="+mn-cs"/>
              </a:rPr>
              <a:t>An average of 3 weeks duration per implementation engagement</a:t>
            </a:r>
          </a:p>
          <a:p>
            <a:endParaRPr lang="en-US" sz="1200" kern="1200" dirty="0" smtClean="0">
              <a:solidFill>
                <a:schemeClr val="tx1"/>
              </a:solidFill>
              <a:effectLst/>
              <a:latin typeface="Museo Sans For Dell" pitchFamily="2" charset="0"/>
              <a:ea typeface="+mn-ea"/>
              <a:cs typeface="+mn-cs"/>
            </a:endParaRPr>
          </a:p>
          <a:p>
            <a:r>
              <a:rPr lang="en-US" sz="1200" b="1" kern="1200" dirty="0" smtClean="0">
                <a:solidFill>
                  <a:schemeClr val="tx1"/>
                </a:solidFill>
                <a:effectLst/>
                <a:latin typeface="Museo Sans For Dell" pitchFamily="2" charset="0"/>
                <a:ea typeface="+mn-ea"/>
                <a:cs typeface="+mn-cs"/>
              </a:rPr>
              <a:t>Scenario #2:</a:t>
            </a:r>
            <a:endParaRPr lang="en-US" sz="1200" kern="1200" dirty="0" smtClean="0">
              <a:solidFill>
                <a:schemeClr val="tx1"/>
              </a:solidFill>
              <a:effectLst/>
              <a:latin typeface="Museo Sans For Dell" pitchFamily="2" charset="0"/>
              <a:ea typeface="+mn-ea"/>
              <a:cs typeface="+mn-cs"/>
            </a:endParaRPr>
          </a:p>
          <a:p>
            <a:r>
              <a:rPr lang="en-US" sz="1200" kern="1200" dirty="0" smtClean="0">
                <a:solidFill>
                  <a:schemeClr val="tx1"/>
                </a:solidFill>
                <a:effectLst/>
                <a:latin typeface="Museo Sans For Dell" pitchFamily="2" charset="0"/>
                <a:ea typeface="+mn-ea"/>
                <a:cs typeface="+mn-cs"/>
              </a:rPr>
              <a:t>If the following improvements can be made, then the number of implementations per month and quarter will increase as illustrated in the table below.</a:t>
            </a:r>
          </a:p>
          <a:p>
            <a:pPr lvl="0"/>
            <a:r>
              <a:rPr lang="en-US" sz="1200" kern="1200" dirty="0" smtClean="0">
                <a:solidFill>
                  <a:schemeClr val="tx1"/>
                </a:solidFill>
                <a:effectLst/>
                <a:latin typeface="Museo Sans For Dell" pitchFamily="2" charset="0"/>
                <a:ea typeface="+mn-ea"/>
                <a:cs typeface="+mn-cs"/>
              </a:rPr>
              <a:t>50% level of effort of AIM Enterprise</a:t>
            </a:r>
          </a:p>
          <a:p>
            <a:pPr lvl="0"/>
            <a:r>
              <a:rPr lang="en-US" sz="1200" kern="1200" dirty="0" smtClean="0">
                <a:solidFill>
                  <a:schemeClr val="tx1"/>
                </a:solidFill>
                <a:effectLst/>
                <a:latin typeface="Museo Sans For Dell" pitchFamily="2" charset="0"/>
                <a:ea typeface="+mn-ea"/>
                <a:cs typeface="+mn-cs"/>
              </a:rPr>
              <a:t>An average of 2 weeks duration per implementation engagement.</a:t>
            </a: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172</a:t>
            </a:fld>
            <a:endParaRPr lang="en-US" dirty="0"/>
          </a:p>
        </p:txBody>
      </p:sp>
    </p:spTree>
    <p:extLst>
      <p:ext uri="{BB962C8B-B14F-4D97-AF65-F5344CB8AC3E}">
        <p14:creationId xmlns:p14="http://schemas.microsoft.com/office/powerpoint/2010/main" val="39350611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176</a:t>
            </a:fld>
            <a:endParaRPr lang="en-US" dirty="0"/>
          </a:p>
        </p:txBody>
      </p:sp>
    </p:spTree>
    <p:extLst>
      <p:ext uri="{BB962C8B-B14F-4D97-AF65-F5344CB8AC3E}">
        <p14:creationId xmlns:p14="http://schemas.microsoft.com/office/powerpoint/2010/main" val="3825743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800" dirty="0">
                <a:latin typeface="Calibri" pitchFamily="34" charset="0"/>
                <a:ea typeface="ＭＳ Ｐゴシック" pitchFamily="34" charset="-128"/>
              </a:rPr>
              <a:t>Lets look at dynamic IT infrastructure and how Dell AIM fits within this dynamic environment.</a:t>
            </a:r>
          </a:p>
          <a:p>
            <a:pPr eaLnBrk="1" hangingPunct="1">
              <a:lnSpc>
                <a:spcPct val="80000"/>
              </a:lnSpc>
            </a:pPr>
            <a:endParaRPr lang="en-US" sz="800" dirty="0">
              <a:latin typeface="Calibri" pitchFamily="34" charset="0"/>
              <a:ea typeface="ＭＳ Ｐゴシック" pitchFamily="34" charset="-128"/>
            </a:endParaRPr>
          </a:p>
          <a:p>
            <a:pPr eaLnBrk="1" hangingPunct="1">
              <a:lnSpc>
                <a:spcPct val="80000"/>
              </a:lnSpc>
            </a:pPr>
            <a:r>
              <a:rPr lang="en-US" sz="800" dirty="0">
                <a:latin typeface="Calibri" pitchFamily="34" charset="0"/>
                <a:ea typeface="ＭＳ Ｐゴシック" pitchFamily="34" charset="-128"/>
              </a:rPr>
              <a:t>The typical data center is divided into three technology silos Servers, Network and Storage. Each of these are operated by specific teams and possible venders using specific, if not multiple, management tools. This can and often does complicate the administration and growth of the datacenter environment.</a:t>
            </a:r>
          </a:p>
          <a:p>
            <a:pPr eaLnBrk="1" hangingPunct="1">
              <a:lnSpc>
                <a:spcPct val="80000"/>
              </a:lnSpc>
            </a:pPr>
            <a:endParaRPr lang="en-US" sz="800" dirty="0">
              <a:latin typeface="Calibri" pitchFamily="34" charset="0"/>
              <a:ea typeface="ＭＳ Ｐゴシック" pitchFamily="34" charset="-128"/>
            </a:endParaRPr>
          </a:p>
          <a:p>
            <a:pPr eaLnBrk="1" hangingPunct="1">
              <a:lnSpc>
                <a:spcPct val="80000"/>
              </a:lnSpc>
            </a:pPr>
            <a:r>
              <a:rPr lang="en-US" sz="800" dirty="0">
                <a:latin typeface="Calibri" pitchFamily="34" charset="0"/>
                <a:ea typeface="ＭＳ Ｐゴシック" pitchFamily="34" charset="-128"/>
              </a:rPr>
              <a:t>Past strategies have included static data centers where server images (and the application workloads they support) are tied to the server that it has been installed , this is not true in a dynamic infrastructure enabled environment.</a:t>
            </a:r>
          </a:p>
          <a:p>
            <a:pPr eaLnBrk="1" hangingPunct="1">
              <a:lnSpc>
                <a:spcPct val="80000"/>
              </a:lnSpc>
            </a:pPr>
            <a:endParaRPr lang="en-US" sz="800" dirty="0">
              <a:latin typeface="Calibri" pitchFamily="34" charset="0"/>
              <a:ea typeface="ＭＳ Ｐゴシック" pitchFamily="34" charset="-128"/>
            </a:endParaRPr>
          </a:p>
          <a:p>
            <a:pPr eaLnBrk="1" hangingPunct="1">
              <a:lnSpc>
                <a:spcPct val="80000"/>
              </a:lnSpc>
            </a:pPr>
            <a:r>
              <a:rPr lang="en-US" sz="800" dirty="0">
                <a:latin typeface="Calibri" pitchFamily="34" charset="0"/>
                <a:ea typeface="ＭＳ Ｐゴシック" pitchFamily="34" charset="-128"/>
              </a:rPr>
              <a:t>Data centers employing a dynamic strategy can apply and disassociate the images form servers that they have been pared providing scalability, failover, and maintenance opportunities not available to static environments. Server images are store on centralized storage Fiber Channel, </a:t>
            </a:r>
            <a:r>
              <a:rPr lang="en-US" sz="800" dirty="0" err="1">
                <a:latin typeface="Calibri" pitchFamily="34" charset="0"/>
                <a:ea typeface="ＭＳ Ｐゴシック" pitchFamily="34" charset="-128"/>
              </a:rPr>
              <a:t>iSCSI</a:t>
            </a:r>
            <a:r>
              <a:rPr lang="en-US" sz="800" dirty="0">
                <a:latin typeface="Calibri" pitchFamily="34" charset="0"/>
                <a:ea typeface="ＭＳ Ｐゴシック" pitchFamily="34" charset="-128"/>
              </a:rPr>
              <a:t>, or NFS and booted onto servers dynamically selected to optimally run the image by either automation software or by an operator. Network and storage resources must be appropriately provisioned for the selected host server before an image and applications can be associated and run. Coordination across each technology silo affecting the deployment must be automated  to ensure efficiency within a dynamic datacenter environment. </a:t>
            </a:r>
          </a:p>
          <a:p>
            <a:pPr eaLnBrk="1" hangingPunct="1">
              <a:lnSpc>
                <a:spcPct val="80000"/>
              </a:lnSpc>
            </a:pPr>
            <a:endParaRPr lang="en-US" sz="800" dirty="0">
              <a:latin typeface="Calibri" pitchFamily="34" charset="0"/>
              <a:ea typeface="ＭＳ Ｐゴシック" pitchFamily="34" charset="-128"/>
            </a:endParaRPr>
          </a:p>
          <a:p>
            <a:pPr eaLnBrk="1" hangingPunct="1">
              <a:lnSpc>
                <a:spcPct val="80000"/>
              </a:lnSpc>
            </a:pPr>
            <a:r>
              <a:rPr lang="en-US" sz="800" dirty="0">
                <a:latin typeface="Calibri" pitchFamily="34" charset="0"/>
                <a:ea typeface="ＭＳ Ｐゴシック" pitchFamily="34" charset="-128"/>
              </a:rPr>
              <a:t>Dell Infrastructure Manager (AIM) software coordinates the actions used to roll out servers and applications within the dynamic infrastructure on existing environment silos and hardware. Dell AIM operates within the “control plane” of your network, it does not affect the data path, existing server images and applications are not affected and will continue to provided unaffected service.</a:t>
            </a:r>
          </a:p>
          <a:p>
            <a:pPr eaLnBrk="1" hangingPunct="1">
              <a:lnSpc>
                <a:spcPct val="80000"/>
              </a:lnSpc>
            </a:pPr>
            <a:endParaRPr lang="en-US" sz="800" dirty="0">
              <a:latin typeface="Calibri" pitchFamily="34" charset="0"/>
              <a:ea typeface="ＭＳ Ｐゴシック" pitchFamily="34" charset="-128"/>
            </a:endParaRPr>
          </a:p>
        </p:txBody>
      </p:sp>
      <p:sp>
        <p:nvSpPr>
          <p:cNvPr id="2867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63233" indent="-293551" eaLnBrk="0" hangingPunct="0">
              <a:defRPr>
                <a:solidFill>
                  <a:schemeClr val="tx1"/>
                </a:solidFill>
                <a:latin typeface="Arial" pitchFamily="34" charset="0"/>
                <a:ea typeface="ＭＳ Ｐゴシック" pitchFamily="34" charset="-128"/>
              </a:defRPr>
            </a:lvl2pPr>
            <a:lvl3pPr marL="1174204" indent="-234841" eaLnBrk="0" hangingPunct="0">
              <a:defRPr>
                <a:solidFill>
                  <a:schemeClr val="tx1"/>
                </a:solidFill>
                <a:latin typeface="Arial" pitchFamily="34" charset="0"/>
                <a:ea typeface="ＭＳ Ｐゴシック" pitchFamily="34" charset="-128"/>
              </a:defRPr>
            </a:lvl3pPr>
            <a:lvl4pPr marL="1643885" indent="-234841" eaLnBrk="0" hangingPunct="0">
              <a:defRPr>
                <a:solidFill>
                  <a:schemeClr val="tx1"/>
                </a:solidFill>
                <a:latin typeface="Arial" pitchFamily="34" charset="0"/>
                <a:ea typeface="ＭＳ Ｐゴシック" pitchFamily="34" charset="-128"/>
              </a:defRPr>
            </a:lvl4pPr>
            <a:lvl5pPr marL="2113567" indent="-234841" eaLnBrk="0" hangingPunct="0">
              <a:defRPr>
                <a:solidFill>
                  <a:schemeClr val="tx1"/>
                </a:solidFill>
                <a:latin typeface="Arial" pitchFamily="34" charset="0"/>
                <a:ea typeface="ＭＳ Ｐゴシック" pitchFamily="34" charset="-128"/>
              </a:defRPr>
            </a:lvl5pPr>
            <a:lvl6pPr marL="2583249"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052930"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522612"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8pPr>
            <a:lvl9pPr marL="3992293" indent="-234841" defTabSz="4696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mtClean="0">
                <a:latin typeface="Trebuchet MS" pitchFamily="34" charset="0"/>
              </a:rPr>
              <a:t>Dell AIM Technical Overview</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179</a:t>
            </a:fld>
            <a:endParaRPr lang="en-US" dirty="0"/>
          </a:p>
        </p:txBody>
      </p:sp>
    </p:spTree>
    <p:extLst>
      <p:ext uri="{BB962C8B-B14F-4D97-AF65-F5344CB8AC3E}">
        <p14:creationId xmlns:p14="http://schemas.microsoft.com/office/powerpoint/2010/main" val="21324274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181</a:t>
            </a:fld>
            <a:endParaRPr lang="en-US" dirty="0"/>
          </a:p>
        </p:txBody>
      </p:sp>
    </p:spTree>
    <p:extLst>
      <p:ext uri="{BB962C8B-B14F-4D97-AF65-F5344CB8AC3E}">
        <p14:creationId xmlns:p14="http://schemas.microsoft.com/office/powerpoint/2010/main" val="33959648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r>
              <a:rPr lang="en-US" smtClean="0"/>
              <a:t>The AIM Controller</a:t>
            </a:r>
          </a:p>
        </p:txBody>
      </p:sp>
      <p:sp>
        <p:nvSpPr>
          <p:cNvPr id="450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fld id="{447D7EF8-E83D-429A-866D-A28D16DC1151}" type="slidenum">
              <a:rPr lang="en-US" smtClean="0"/>
              <a:pPr eaLnBrk="1" hangingPunct="1"/>
              <a:t>184</a:t>
            </a:fld>
            <a:endParaRPr lang="en-US" smtClean="0"/>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800" dirty="0" smtClean="0">
                <a:latin typeface="+mn-lt"/>
                <a:cs typeface="Miriam Fixed" pitchFamily="49" charset="-79"/>
              </a:rPr>
              <a:t>A Xeon 3000-series dual core @1.8Ghz, AMD Opteron AM2 @1.7Ghz, or better CPU for small-scale deployments; or a Xeon 55xx-series quad core @2.4Ghz, AMD Opteron AM3 quad core @2.3Ghz, or better CPU for large-scale deployments</a:t>
            </a:r>
          </a:p>
          <a:p>
            <a:endParaRPr lang="en-US" sz="800" dirty="0" smtClean="0">
              <a:latin typeface="+mn-lt"/>
              <a:cs typeface="Miriam Fixed" pitchFamily="49" charset="-79"/>
            </a:endParaRPr>
          </a:p>
          <a:p>
            <a:r>
              <a:rPr lang="en-US" sz="800" dirty="0" smtClean="0">
                <a:latin typeface="+mn-lt"/>
              </a:rPr>
              <a:t>These are marketing numbers: 1000/500 persona running at one time would be the limit per controller Blackboard only used</a:t>
            </a:r>
            <a:r>
              <a:rPr lang="en-US" sz="800" baseline="0" dirty="0" smtClean="0">
                <a:latin typeface="+mn-lt"/>
              </a:rPr>
              <a:t> 250 because of outages at the market numbers.</a:t>
            </a:r>
            <a:endParaRPr lang="en-US" sz="800" dirty="0">
              <a:latin typeface="+mn-lt"/>
              <a:cs typeface="Miriam Fixed" pitchFamily="49" charset="-79"/>
            </a:endParaRP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188</a:t>
            </a:fld>
            <a:endParaRPr lang="en-US" dirty="0"/>
          </a:p>
        </p:txBody>
      </p:sp>
    </p:spTree>
    <p:extLst>
      <p:ext uri="{BB962C8B-B14F-4D97-AF65-F5344CB8AC3E}">
        <p14:creationId xmlns:p14="http://schemas.microsoft.com/office/powerpoint/2010/main" val="2600673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sz="800" dirty="0" smtClean="0">
                <a:latin typeface="+mn-lt"/>
              </a:rPr>
              <a:t>Three services</a:t>
            </a:r>
          </a:p>
          <a:p>
            <a:pPr>
              <a:defRPr/>
            </a:pPr>
            <a:endParaRPr lang="en-US" sz="800" dirty="0" smtClean="0">
              <a:latin typeface="+mn-lt"/>
            </a:endParaRPr>
          </a:p>
          <a:p>
            <a:pPr marL="171450" indent="-171450">
              <a:buFont typeface="Arial" pitchFamily="34" charset="0"/>
              <a:buChar char="•"/>
              <a:defRPr/>
            </a:pPr>
            <a:r>
              <a:rPr lang="en-US" sz="800" dirty="0" smtClean="0">
                <a:latin typeface="+mn-lt"/>
              </a:rPr>
              <a:t>Public Services-What is used for the AIM console and CL</a:t>
            </a:r>
          </a:p>
          <a:p>
            <a:pPr marL="171450" indent="-171450">
              <a:buFont typeface="Arial" pitchFamily="34" charset="0"/>
              <a:buChar char="•"/>
              <a:defRPr/>
            </a:pPr>
            <a:endParaRPr lang="en-US" sz="800" dirty="0" smtClean="0">
              <a:latin typeface="+mn-lt"/>
            </a:endParaRPr>
          </a:p>
          <a:p>
            <a:pPr marL="171450" indent="-171450">
              <a:buFont typeface="Arial" pitchFamily="34" charset="0"/>
              <a:buChar char="•"/>
              <a:defRPr/>
            </a:pPr>
            <a:r>
              <a:rPr lang="en-US" sz="800" dirty="0" smtClean="0">
                <a:latin typeface="+mn-lt"/>
              </a:rPr>
              <a:t>SCN - What the machines PXE boot to </a:t>
            </a:r>
          </a:p>
          <a:p>
            <a:pPr marL="171450" indent="-171450">
              <a:buFont typeface="Arial" pitchFamily="34" charset="0"/>
              <a:buChar char="•"/>
              <a:defRPr/>
            </a:pPr>
            <a:endParaRPr lang="en-US" sz="800" dirty="0" smtClean="0">
              <a:latin typeface="+mn-lt"/>
            </a:endParaRPr>
          </a:p>
          <a:p>
            <a:pPr marL="171450" indent="-171450">
              <a:buFont typeface="Arial" pitchFamily="34" charset="0"/>
              <a:buChar char="•"/>
              <a:defRPr/>
            </a:pPr>
            <a:r>
              <a:rPr lang="en-US" sz="800" dirty="0" smtClean="0">
                <a:latin typeface="+mn-lt"/>
              </a:rPr>
              <a:t>SNAP Trap - </a:t>
            </a:r>
          </a:p>
          <a:p>
            <a:pPr>
              <a:defRPr/>
            </a:pPr>
            <a:endParaRPr lang="en-US" sz="800" dirty="0" smtClean="0">
              <a:latin typeface="+mn-lt"/>
            </a:endParaRPr>
          </a:p>
          <a:p>
            <a:pPr>
              <a:defRPr/>
            </a:pPr>
            <a:r>
              <a:rPr lang="en-US" sz="800" dirty="0" smtClean="0">
                <a:latin typeface="+mn-lt"/>
              </a:rPr>
              <a:t>Control Services – Only used when combining all 3 services on one network, this is the simplest using the same IP address for all services</a:t>
            </a:r>
            <a:endParaRPr lang="en-US" sz="800" dirty="0">
              <a:latin typeface="+mn-lt"/>
            </a:endParaRPr>
          </a:p>
        </p:txBody>
      </p:sp>
      <p:sp>
        <p:nvSpPr>
          <p:cNvPr id="4710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r>
              <a:rPr lang="en-US" smtClean="0"/>
              <a:t>The AIM Controller</a:t>
            </a:r>
          </a:p>
        </p:txBody>
      </p:sp>
      <p:sp>
        <p:nvSpPr>
          <p:cNvPr id="4710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fld id="{07927575-DC08-4F12-8289-0E82FB2AD6DB}" type="slidenum">
              <a:rPr lang="en-US" smtClean="0"/>
              <a:pPr eaLnBrk="1" hangingPunct="1"/>
              <a:t>190</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800" dirty="0" smtClean="0">
                <a:latin typeface="+mn-lt"/>
              </a:rPr>
              <a:t>Controller has a single interface connected to the SCN communication with all other network resources through a router – not secure</a:t>
            </a:r>
          </a:p>
          <a:p>
            <a:r>
              <a:rPr lang="en-US" sz="800" dirty="0" smtClean="0">
                <a:latin typeface="+mn-lt"/>
              </a:rPr>
              <a:t>PXE uses the Controller Services IP</a:t>
            </a:r>
          </a:p>
          <a:p>
            <a:endParaRPr lang="en-US" sz="800" dirty="0" smtClean="0">
              <a:latin typeface="+mn-lt"/>
            </a:endParaRPr>
          </a:p>
          <a:p>
            <a:r>
              <a:rPr lang="en-US" sz="800" dirty="0" smtClean="0">
                <a:latin typeface="+mn-lt"/>
              </a:rPr>
              <a:t>Primary work case = Development environment</a:t>
            </a:r>
          </a:p>
        </p:txBody>
      </p:sp>
      <p:sp>
        <p:nvSpPr>
          <p:cNvPr id="4813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r>
              <a:rPr lang="en-US" smtClean="0"/>
              <a:t>The AIM Controller</a:t>
            </a:r>
          </a:p>
        </p:txBody>
      </p:sp>
      <p:sp>
        <p:nvSpPr>
          <p:cNvPr id="481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fld id="{C002C788-3776-4317-8AA4-14922A61A7C5}" type="slidenum">
              <a:rPr lang="en-US" smtClean="0"/>
              <a:pPr eaLnBrk="1" hangingPunct="1"/>
              <a:t>191</a:t>
            </a:fld>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Similar concept – All three services using the same IP. The difference is the Controller is on an external network not the SCN</a:t>
            </a:r>
          </a:p>
          <a:p>
            <a:endParaRPr lang="en-US" smtClean="0">
              <a:latin typeface="Arial" pitchFamily="34" charset="0"/>
            </a:endParaRPr>
          </a:p>
          <a:p>
            <a:r>
              <a:rPr lang="en-US" smtClean="0">
                <a:latin typeface="Arial" pitchFamily="34" charset="0"/>
              </a:rPr>
              <a:t>Because the Controller is not on the SCN IP Helper is needed to communicate through the switch with host servers</a:t>
            </a:r>
          </a:p>
          <a:p>
            <a:endParaRPr lang="en-US" smtClean="0">
              <a:latin typeface="Arial" pitchFamily="34" charset="0"/>
            </a:endParaRPr>
          </a:p>
          <a:p>
            <a:r>
              <a:rPr lang="en-US" sz="800" smtClean="0">
                <a:latin typeface="Arial" pitchFamily="34" charset="0"/>
              </a:rPr>
              <a:t>#ip helper-address &lt;</a:t>
            </a:r>
            <a:r>
              <a:rPr lang="en-US" sz="800" i="1" smtClean="0">
                <a:latin typeface="Arial" pitchFamily="34" charset="0"/>
              </a:rPr>
              <a:t>address &gt;</a:t>
            </a:r>
            <a:endParaRPr lang="en-US" sz="800" smtClean="0">
              <a:latin typeface="Arial" pitchFamily="34" charset="0"/>
            </a:endParaRPr>
          </a:p>
          <a:p>
            <a:endParaRPr lang="en-US" smtClean="0">
              <a:latin typeface="Arial" pitchFamily="34" charset="0"/>
            </a:endParaRPr>
          </a:p>
        </p:txBody>
      </p:sp>
      <p:sp>
        <p:nvSpPr>
          <p:cNvPr id="491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r>
              <a:rPr lang="en-US" smtClean="0"/>
              <a:t>The AIM Controller</a:t>
            </a:r>
          </a:p>
        </p:txBody>
      </p:sp>
      <p:sp>
        <p:nvSpPr>
          <p:cNvPr id="491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fld id="{5BC2343B-62B4-4A4A-92C1-57F77E86DF42}" type="slidenum">
              <a:rPr lang="en-US" smtClean="0"/>
              <a:pPr eaLnBrk="1" hangingPunct="1"/>
              <a:t>192</a:t>
            </a:fld>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This example shows the Controller sitting on 2 networks, the SCN and another network such the data network. looking at the IP addresses notice that the servers mentioned earlier are being sectioned by IP 172.68.0.X =SCN, Public Services&amp; SNMP trap = 192.168.3.x</a:t>
            </a:r>
          </a:p>
          <a:p>
            <a:endParaRPr lang="en-US" dirty="0" smtClean="0">
              <a:latin typeface="Arial" pitchFamily="34" charset="0"/>
            </a:endParaRPr>
          </a:p>
          <a:p>
            <a:endParaRPr lang="en-US" dirty="0" smtClean="0">
              <a:latin typeface="Arial" pitchFamily="34" charset="0"/>
            </a:endParaRPr>
          </a:p>
        </p:txBody>
      </p:sp>
      <p:sp>
        <p:nvSpPr>
          <p:cNvPr id="5018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r>
              <a:rPr lang="en-US" smtClean="0"/>
              <a:t>The AIM Controller</a:t>
            </a:r>
          </a:p>
        </p:txBody>
      </p:sp>
      <p:sp>
        <p:nvSpPr>
          <p:cNvPr id="501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fld id="{3BDE21EA-7D7B-4557-8836-0A615E9BBCA6}" type="slidenum">
              <a:rPr lang="en-US" smtClean="0"/>
              <a:pPr eaLnBrk="1" hangingPunct="1"/>
              <a:t>193</a:t>
            </a:fld>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Rarely used – multiple gateway</a:t>
            </a:r>
          </a:p>
          <a:p>
            <a:r>
              <a:rPr lang="en-US" dirty="0" smtClean="0">
                <a:latin typeface="Arial" pitchFamily="34" charset="0"/>
              </a:rPr>
              <a:t>Specific</a:t>
            </a:r>
            <a:r>
              <a:rPr lang="en-US" baseline="0" dirty="0" smtClean="0">
                <a:latin typeface="Arial" pitchFamily="34" charset="0"/>
              </a:rPr>
              <a:t> route is required to get to the controller.</a:t>
            </a:r>
          </a:p>
          <a:p>
            <a:r>
              <a:rPr lang="en-US" baseline="0" dirty="0" smtClean="0">
                <a:latin typeface="Arial" pitchFamily="34" charset="0"/>
              </a:rPr>
              <a:t>It is common to see this set incorrectly – only needed in this scenario.</a:t>
            </a:r>
            <a:endParaRPr lang="en-US" dirty="0" smtClean="0">
              <a:latin typeface="Arial" pitchFamily="34" charset="0"/>
            </a:endParaRPr>
          </a:p>
          <a:p>
            <a:endParaRPr lang="en-US" dirty="0" smtClean="0">
              <a:latin typeface="Arial" pitchFamily="34" charset="0"/>
            </a:endParaRPr>
          </a:p>
        </p:txBody>
      </p:sp>
      <p:sp>
        <p:nvSpPr>
          <p:cNvPr id="5120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r>
              <a:rPr lang="en-US" smtClean="0"/>
              <a:t>The AIM Controller</a:t>
            </a:r>
          </a:p>
        </p:txBody>
      </p:sp>
      <p:sp>
        <p:nvSpPr>
          <p:cNvPr id="5120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fld id="{8F619737-5B45-4E3F-A11A-6248E9F5536E}" type="slidenum">
              <a:rPr lang="en-US" smtClean="0"/>
              <a:pPr eaLnBrk="1" hangingPunct="1"/>
              <a:t>194</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Separate NICs for all services – secure</a:t>
            </a:r>
          </a:p>
          <a:p>
            <a:endParaRPr lang="en-US" smtClean="0">
              <a:latin typeface="Arial" pitchFamily="34" charset="0"/>
            </a:endParaRPr>
          </a:p>
          <a:p>
            <a:endParaRPr lang="en-US" smtClean="0">
              <a:latin typeface="Arial" pitchFamily="34" charset="0"/>
            </a:endParaRPr>
          </a:p>
          <a:p>
            <a:r>
              <a:rPr lang="en-US" smtClean="0">
                <a:latin typeface="Arial" pitchFamily="34" charset="0"/>
              </a:rPr>
              <a:t>Note: If all switches are sitting on the management network there is no reason to split out the SNMP collector from the public services IP</a:t>
            </a:r>
          </a:p>
        </p:txBody>
      </p:sp>
      <p:sp>
        <p:nvSpPr>
          <p:cNvPr id="522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r>
              <a:rPr lang="en-US" smtClean="0"/>
              <a:t>The AIM Controller</a:t>
            </a:r>
          </a:p>
        </p:txBody>
      </p:sp>
      <p:sp>
        <p:nvSpPr>
          <p:cNvPr id="522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fld id="{BF177AEC-5AA4-4F09-B483-58336C4520D1}" type="slidenum">
              <a:rPr lang="en-US" smtClean="0"/>
              <a:pPr eaLnBrk="1" hangingPunct="1"/>
              <a:t>195</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eaLnBrk="1" hangingPunct="1">
              <a:defRPr/>
            </a:pPr>
            <a:r>
              <a:rPr lang="en-US" sz="800" i="0" dirty="0" smtClean="0">
                <a:latin typeface="+mn-lt"/>
                <a:ea typeface="ＭＳ Ｐゴシック" pitchFamily="34" charset="-128"/>
                <a:cs typeface="Arial" pitchFamily="34" charset="0"/>
              </a:rPr>
              <a:t>Server utilization directly affects cost of ownership, physical and virtual servers in a non dynamic environment are tied to, shackled  so to speak to a single use scenario. The fundamental technical challenge that Dell AIM solves is this shackled scenario. </a:t>
            </a:r>
          </a:p>
          <a:p>
            <a:pPr marL="242995" indent="-242995" defTabSz="939363" eaLnBrk="1" hangingPunct="1">
              <a:defRPr/>
            </a:pPr>
            <a:endParaRPr lang="en-US" sz="800" i="0" dirty="0" smtClean="0">
              <a:latin typeface="+mn-lt"/>
              <a:ea typeface="ＭＳ Ｐゴシック" pitchFamily="34" charset="-128"/>
              <a:cs typeface="Arial" pitchFamily="34" charset="0"/>
            </a:endParaRPr>
          </a:p>
          <a:p>
            <a:pPr marL="242995" indent="-242995" defTabSz="939363" eaLnBrk="1" hangingPunct="1">
              <a:defRPr/>
            </a:pPr>
            <a:r>
              <a:rPr lang="en-US" sz="800" i="0" dirty="0" smtClean="0">
                <a:latin typeface="+mn-lt"/>
                <a:ea typeface="ＭＳ Ｐゴシック" pitchFamily="34" charset="-128"/>
                <a:cs typeface="Arial" pitchFamily="34" charset="0"/>
              </a:rPr>
              <a:t>These servers are hard to repurpose, as they’re shackled by three aspects:</a:t>
            </a:r>
          </a:p>
          <a:p>
            <a:pPr marL="242995" indent="-242995" defTabSz="939363" eaLnBrk="1" hangingPunct="1">
              <a:defRPr/>
            </a:pPr>
            <a:endParaRPr lang="en-US" sz="800" i="0" dirty="0" smtClean="0">
              <a:latin typeface="+mn-lt"/>
              <a:ea typeface="ＭＳ Ｐゴシック" pitchFamily="34" charset="-128"/>
              <a:cs typeface="Arial" pitchFamily="34" charset="0"/>
            </a:endParaRPr>
          </a:p>
          <a:p>
            <a:pPr marL="242995" indent="-242995" defTabSz="939363" eaLnBrk="1" hangingPunct="1">
              <a:buFont typeface="Arial" pitchFamily="34" charset="0"/>
              <a:buChar char="•"/>
              <a:defRPr/>
            </a:pPr>
            <a:r>
              <a:rPr lang="en-US" sz="800" b="1" i="0" dirty="0" smtClean="0">
                <a:latin typeface="+mn-lt"/>
                <a:ea typeface="ＭＳ Ｐゴシック" pitchFamily="34" charset="-128"/>
                <a:cs typeface="Arial" pitchFamily="34" charset="0"/>
              </a:rPr>
              <a:t>Software Stack</a:t>
            </a:r>
            <a:r>
              <a:rPr lang="en-US" sz="800" i="0" dirty="0" smtClean="0">
                <a:latin typeface="+mn-lt"/>
                <a:ea typeface="ＭＳ Ｐゴシック" pitchFamily="34" charset="-128"/>
                <a:cs typeface="Arial" pitchFamily="34" charset="0"/>
              </a:rPr>
              <a:t>: (operating system and application.)</a:t>
            </a:r>
            <a:br>
              <a:rPr lang="en-US" sz="800" i="0" dirty="0" smtClean="0">
                <a:latin typeface="+mn-lt"/>
                <a:ea typeface="ＭＳ Ｐゴシック" pitchFamily="34" charset="-128"/>
                <a:cs typeface="Arial" pitchFamily="34" charset="0"/>
              </a:rPr>
            </a:br>
            <a:r>
              <a:rPr lang="en-US" sz="800" i="0" dirty="0" smtClean="0">
                <a:latin typeface="+mn-lt"/>
                <a:ea typeface="ＭＳ Ｐゴシック" pitchFamily="34" charset="-128"/>
                <a:cs typeface="Arial" pitchFamily="34" charset="0"/>
              </a:rPr>
              <a:t>Generally if a server is configured as a Windows 2003 / Exchange server, it stays that way. Virtualization hypervisors like </a:t>
            </a:r>
            <a:r>
              <a:rPr lang="en-US" sz="800" i="0" dirty="0" err="1" smtClean="0">
                <a:latin typeface="+mn-lt"/>
                <a:ea typeface="ＭＳ Ｐゴシック" pitchFamily="34" charset="-128"/>
                <a:cs typeface="Arial" pitchFamily="34" charset="0"/>
              </a:rPr>
              <a:t>Xen</a:t>
            </a:r>
            <a:r>
              <a:rPr lang="en-US" sz="800" i="0" dirty="0" smtClean="0">
                <a:latin typeface="+mn-lt"/>
                <a:ea typeface="ＭＳ Ｐゴシック" pitchFamily="34" charset="-128"/>
                <a:cs typeface="Arial" pitchFamily="34" charset="0"/>
              </a:rPr>
              <a:t> and VMware solve this… but add their own lock (the hypervisor itself, you can’t power off the machine and you do take a performance hit. </a:t>
            </a:r>
            <a:br>
              <a:rPr lang="en-US" sz="800" i="0" dirty="0" smtClean="0">
                <a:latin typeface="+mn-lt"/>
                <a:ea typeface="ＭＳ Ｐゴシック" pitchFamily="34" charset="-128"/>
                <a:cs typeface="Arial" pitchFamily="34" charset="0"/>
              </a:rPr>
            </a:br>
            <a:r>
              <a:rPr lang="en-US" sz="800" i="0" dirty="0" smtClean="0">
                <a:latin typeface="+mn-lt"/>
                <a:ea typeface="ＭＳ Ｐゴシック" pitchFamily="34" charset="-128"/>
                <a:cs typeface="Arial" pitchFamily="34" charset="0"/>
              </a:rPr>
              <a:t/>
            </a:r>
            <a:br>
              <a:rPr lang="en-US" sz="800" i="0" dirty="0" smtClean="0">
                <a:latin typeface="+mn-lt"/>
                <a:ea typeface="ＭＳ Ｐゴシック" pitchFamily="34" charset="-128"/>
                <a:cs typeface="Arial" pitchFamily="34" charset="0"/>
              </a:rPr>
            </a:br>
            <a:r>
              <a:rPr lang="en-US" sz="800" i="0" dirty="0" smtClean="0">
                <a:latin typeface="+mn-lt"/>
                <a:ea typeface="ＭＳ Ｐゴシック" pitchFamily="34" charset="-128"/>
                <a:cs typeface="Arial" pitchFamily="34" charset="0"/>
              </a:rPr>
              <a:t>Dell AIM boots raw images from SAN, and runs them on bare metal, so we can power off and on machines, and take no performance hit. We work with physical or virtual machines.</a:t>
            </a:r>
          </a:p>
          <a:p>
            <a:pPr marL="242995" indent="-242995" defTabSz="939363" eaLnBrk="1" hangingPunct="1">
              <a:defRPr/>
            </a:pPr>
            <a:endParaRPr lang="en-US" sz="800" i="0" dirty="0" smtClean="0">
              <a:latin typeface="+mn-lt"/>
              <a:ea typeface="ＭＳ Ｐゴシック" pitchFamily="34" charset="-128"/>
              <a:cs typeface="Arial" pitchFamily="34" charset="0"/>
            </a:endParaRPr>
          </a:p>
          <a:p>
            <a:pPr marL="242995" indent="-242995" defTabSz="939363" eaLnBrk="1" hangingPunct="1">
              <a:defRPr/>
            </a:pPr>
            <a:r>
              <a:rPr lang="en-US" sz="800" i="0" dirty="0" smtClean="0">
                <a:latin typeface="+mn-lt"/>
                <a:ea typeface="ＭＳ Ｐゴシック" pitchFamily="34" charset="-128"/>
                <a:cs typeface="Arial" pitchFamily="34" charset="0"/>
              </a:rPr>
              <a:t>2. </a:t>
            </a:r>
            <a:r>
              <a:rPr lang="en-US" sz="800" b="1" i="0" dirty="0" smtClean="0">
                <a:latin typeface="+mn-lt"/>
                <a:ea typeface="ＭＳ Ｐゴシック" pitchFamily="34" charset="-128"/>
                <a:cs typeface="Arial" pitchFamily="34" charset="0"/>
              </a:rPr>
              <a:t>LAN connectivity</a:t>
            </a:r>
            <a:r>
              <a:rPr lang="en-US" sz="800" i="0" dirty="0" smtClean="0">
                <a:latin typeface="+mn-lt"/>
                <a:ea typeface="ＭＳ Ｐゴシック" pitchFamily="34" charset="-128"/>
                <a:cs typeface="Arial" pitchFamily="34" charset="0"/>
              </a:rPr>
              <a:t>: </a:t>
            </a:r>
            <a:br>
              <a:rPr lang="en-US" sz="800" i="0" dirty="0" smtClean="0">
                <a:latin typeface="+mn-lt"/>
                <a:ea typeface="ＭＳ Ｐゴシック" pitchFamily="34" charset="-128"/>
                <a:cs typeface="Arial" pitchFamily="34" charset="0"/>
              </a:rPr>
            </a:br>
            <a:r>
              <a:rPr lang="en-US" sz="800" i="0" dirty="0" smtClean="0">
                <a:latin typeface="+mn-lt"/>
                <a:ea typeface="ＭＳ Ｐゴシック" pitchFamily="34" charset="-128"/>
                <a:cs typeface="Arial" pitchFamily="34" charset="0"/>
              </a:rPr>
              <a:t>The server’s OS and applications have an IP address, and are configured to see and be seen by other servers and network resources. Reconfiguring these when you move the software stack to a new machine is resource intensive and can lead to missed configuration changes (yes, virtual machines suffer this problem)</a:t>
            </a:r>
            <a:br>
              <a:rPr lang="en-US" sz="800" i="0" dirty="0" smtClean="0">
                <a:latin typeface="+mn-lt"/>
                <a:ea typeface="ＭＳ Ｐゴシック" pitchFamily="34" charset="-128"/>
                <a:cs typeface="Arial" pitchFamily="34" charset="0"/>
              </a:rPr>
            </a:br>
            <a:r>
              <a:rPr lang="en-US" sz="800" i="0" dirty="0" smtClean="0">
                <a:latin typeface="+mn-lt"/>
                <a:ea typeface="ＭＳ Ｐゴシック" pitchFamily="34" charset="-128"/>
                <a:cs typeface="Arial" pitchFamily="34" charset="0"/>
              </a:rPr>
              <a:t/>
            </a:r>
            <a:br>
              <a:rPr lang="en-US" sz="800" i="0" dirty="0" smtClean="0">
                <a:latin typeface="+mn-lt"/>
                <a:ea typeface="ＭＳ Ｐゴシック" pitchFamily="34" charset="-128"/>
                <a:cs typeface="Arial" pitchFamily="34" charset="0"/>
              </a:rPr>
            </a:br>
            <a:r>
              <a:rPr lang="en-US" sz="800" i="0" dirty="0" smtClean="0">
                <a:latin typeface="+mn-lt"/>
                <a:ea typeface="ＭＳ Ｐゴシック" pitchFamily="34" charset="-128"/>
                <a:cs typeface="Arial" pitchFamily="34" charset="0"/>
              </a:rPr>
              <a:t>Dell AIM moves the LAN context with the server.</a:t>
            </a:r>
          </a:p>
          <a:p>
            <a:pPr marL="242995" indent="-242995" defTabSz="939363" eaLnBrk="1" hangingPunct="1">
              <a:defRPr/>
            </a:pPr>
            <a:endParaRPr lang="en-US" sz="800" i="0" dirty="0" smtClean="0">
              <a:latin typeface="+mn-lt"/>
              <a:ea typeface="ＭＳ Ｐゴシック" pitchFamily="34" charset="-128"/>
              <a:cs typeface="Arial" pitchFamily="34" charset="0"/>
            </a:endParaRPr>
          </a:p>
          <a:p>
            <a:pPr marL="242995" indent="-242995" defTabSz="939363" eaLnBrk="1" hangingPunct="1">
              <a:defRPr/>
            </a:pPr>
            <a:r>
              <a:rPr lang="en-US" sz="800" i="0" dirty="0" smtClean="0">
                <a:latin typeface="+mn-lt"/>
                <a:ea typeface="ＭＳ Ｐゴシック" pitchFamily="34" charset="-128"/>
                <a:cs typeface="Arial" pitchFamily="34" charset="0"/>
              </a:rPr>
              <a:t>3. </a:t>
            </a:r>
            <a:r>
              <a:rPr lang="en-US" sz="800" b="1" i="0" dirty="0" smtClean="0">
                <a:latin typeface="+mn-lt"/>
                <a:ea typeface="ＭＳ Ｐゴシック" pitchFamily="34" charset="-128"/>
                <a:cs typeface="Arial" pitchFamily="34" charset="0"/>
              </a:rPr>
              <a:t>Storage Access</a:t>
            </a:r>
            <a:r>
              <a:rPr lang="en-US" sz="800" i="0" dirty="0" smtClean="0">
                <a:latin typeface="+mn-lt"/>
                <a:ea typeface="ＭＳ Ｐゴシック" pitchFamily="34" charset="-128"/>
                <a:cs typeface="Arial" pitchFamily="34" charset="0"/>
              </a:rPr>
              <a:t>: </a:t>
            </a:r>
            <a:br>
              <a:rPr lang="en-US" sz="800" i="0" dirty="0" smtClean="0">
                <a:latin typeface="+mn-lt"/>
                <a:ea typeface="ＭＳ Ｐゴシック" pitchFamily="34" charset="-128"/>
                <a:cs typeface="Arial" pitchFamily="34" charset="0"/>
              </a:rPr>
            </a:br>
            <a:r>
              <a:rPr lang="en-US" sz="800" i="0" dirty="0" smtClean="0">
                <a:latin typeface="+mn-lt"/>
                <a:ea typeface="ＭＳ Ｐゴシック" pitchFamily="34" charset="-128"/>
                <a:cs typeface="Arial" pitchFamily="34" charset="0"/>
              </a:rPr>
              <a:t>The HBA (or virtual HBA) is hard-bound to certain LUN segments on the storage network. The manual reconfiguration of possibly hundreds of storage access permissions every time you move a server or virtual machine (or, alternatively, configure every physical machine to have access to every storage resource can result in security and management implications and repercussions. </a:t>
            </a:r>
            <a:br>
              <a:rPr lang="en-US" sz="800" i="0" dirty="0" smtClean="0">
                <a:latin typeface="+mn-lt"/>
                <a:ea typeface="ＭＳ Ｐゴシック" pitchFamily="34" charset="-128"/>
                <a:cs typeface="Arial" pitchFamily="34" charset="0"/>
              </a:rPr>
            </a:br>
            <a:r>
              <a:rPr lang="en-US" sz="800" i="0" dirty="0" smtClean="0">
                <a:latin typeface="+mn-lt"/>
                <a:ea typeface="ＭＳ Ｐゴシック" pitchFamily="34" charset="-128"/>
                <a:cs typeface="Arial" pitchFamily="34" charset="0"/>
              </a:rPr>
              <a:t/>
            </a:r>
            <a:br>
              <a:rPr lang="en-US" sz="800" i="0" dirty="0" smtClean="0">
                <a:latin typeface="+mn-lt"/>
                <a:ea typeface="ＭＳ Ｐゴシック" pitchFamily="34" charset="-128"/>
                <a:cs typeface="Arial" pitchFamily="34" charset="0"/>
              </a:rPr>
            </a:br>
            <a:r>
              <a:rPr lang="en-US" sz="800" i="0" dirty="0" smtClean="0">
                <a:latin typeface="+mn-lt"/>
                <a:ea typeface="ＭＳ Ｐゴシック" pitchFamily="34" charset="-128"/>
                <a:cs typeface="Arial" pitchFamily="34" charset="0"/>
              </a:rPr>
              <a:t>Dell AIM moves the storage context with the server.</a:t>
            </a:r>
          </a:p>
          <a:p>
            <a:pPr marL="242995" indent="-242995" defTabSz="939363" eaLnBrk="1" hangingPunct="1">
              <a:defRPr/>
            </a:pPr>
            <a:endParaRPr lang="en-US" sz="800" dirty="0" smtClean="0">
              <a:latin typeface="+mn-lt"/>
              <a:ea typeface="ＭＳ Ｐゴシック" pitchFamily="34" charset="-128"/>
            </a:endParaRPr>
          </a:p>
          <a:p>
            <a:pPr marL="242995" indent="-242995" defTabSz="939363" eaLnBrk="1" hangingPunct="1">
              <a:defRPr/>
            </a:pPr>
            <a:endParaRPr lang="en-US" sz="800" dirty="0" smtClean="0">
              <a:latin typeface="+mn-lt"/>
              <a:ea typeface="ＭＳ Ｐゴシック" pitchFamily="34" charset="-128"/>
            </a:endParaRPr>
          </a:p>
          <a:p>
            <a:pPr marL="242995" indent="-242995" defTabSz="939363" eaLnBrk="1" hangingPunct="1">
              <a:defRPr/>
            </a:pPr>
            <a:endParaRPr lang="en-US" sz="800" dirty="0" smtClean="0">
              <a:latin typeface="+mn-lt"/>
              <a:ea typeface="ＭＳ Ｐゴシック" pitchFamily="34" charset="-128"/>
            </a:endParaRPr>
          </a:p>
          <a:p>
            <a:endParaRPr lang="en-US" sz="800" dirty="0">
              <a:latin typeface="+mn-lt"/>
            </a:endParaRP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15</a:t>
            </a:fld>
            <a:endParaRPr lang="en-US" dirty="0"/>
          </a:p>
        </p:txBody>
      </p:sp>
    </p:spTree>
    <p:extLst>
      <p:ext uri="{BB962C8B-B14F-4D97-AF65-F5344CB8AC3E}">
        <p14:creationId xmlns:p14="http://schemas.microsoft.com/office/powerpoint/2010/main" val="18114600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Reason /work case: Depends upon the customers existing environment or security.</a:t>
            </a:r>
          </a:p>
        </p:txBody>
      </p:sp>
      <p:sp>
        <p:nvSpPr>
          <p:cNvPr id="5325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r>
              <a:rPr lang="en-US" smtClean="0"/>
              <a:t>The AIM Controller</a:t>
            </a:r>
          </a:p>
        </p:txBody>
      </p:sp>
      <p:sp>
        <p:nvSpPr>
          <p:cNvPr id="532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fld id="{FC89422F-6ACE-4DEE-BFDF-85E716A788FB}" type="slidenum">
              <a:rPr lang="en-US" smtClean="0"/>
              <a:pPr eaLnBrk="1" hangingPunct="1"/>
              <a:t>196</a:t>
            </a:fld>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When planning a deployment picking the right network size (IP) is important. (Class C 254 IP allotment– not large enough if estimated 140 + personas are going to run at once)</a:t>
            </a:r>
          </a:p>
          <a:p>
            <a:endParaRPr lang="en-US" smtClean="0">
              <a:latin typeface="Arial" pitchFamily="34" charset="0"/>
            </a:endParaRPr>
          </a:p>
          <a:p>
            <a:r>
              <a:rPr lang="en-US" smtClean="0">
                <a:latin typeface="Arial" pitchFamily="34" charset="0"/>
              </a:rPr>
              <a:t>2 per persona and 2 per rack</a:t>
            </a:r>
          </a:p>
        </p:txBody>
      </p:sp>
      <p:sp>
        <p:nvSpPr>
          <p:cNvPr id="5427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r>
              <a:rPr lang="en-US" smtClean="0"/>
              <a:t>The AIM Controller</a:t>
            </a:r>
          </a:p>
        </p:txBody>
      </p:sp>
      <p:sp>
        <p:nvSpPr>
          <p:cNvPr id="5427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fld id="{21FCB462-DA78-4921-896C-70535B35D8A7}" type="slidenum">
              <a:rPr lang="en-US" smtClean="0"/>
              <a:pPr eaLnBrk="1" hangingPunct="1"/>
              <a:t>200</a:t>
            </a:fld>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800" dirty="0" smtClean="0">
                <a:latin typeface="+mn-lt"/>
              </a:rPr>
              <a:t>Some customers do not want to have a second DHCP server in their network, in these cases the following is true:</a:t>
            </a:r>
          </a:p>
          <a:p>
            <a:endParaRPr lang="en-US" sz="800" dirty="0" smtClean="0">
              <a:latin typeface="+mn-lt"/>
            </a:endParaRPr>
          </a:p>
          <a:p>
            <a:r>
              <a:rPr lang="en-US" sz="800" dirty="0" smtClean="0">
                <a:latin typeface="+mn-lt"/>
              </a:rPr>
              <a:t>Instructor: read about DHCP ‘Next-server’ options for PXE, this is used if AIM </a:t>
            </a:r>
            <a:r>
              <a:rPr lang="en-US" sz="800" dirty="0" err="1" smtClean="0">
                <a:latin typeface="+mn-lt"/>
              </a:rPr>
              <a:t>dhcp</a:t>
            </a:r>
            <a:r>
              <a:rPr lang="en-US" sz="800" dirty="0" smtClean="0">
                <a:latin typeface="+mn-lt"/>
              </a:rPr>
              <a:t> is switched off. See: http://support.citrix.com/atricle/CTX115094 7</a:t>
            </a:r>
          </a:p>
          <a:p>
            <a:endParaRPr lang="en-US" sz="800" dirty="0" smtClean="0">
              <a:latin typeface="+mn-lt"/>
            </a:endParaRPr>
          </a:p>
          <a:p>
            <a:r>
              <a:rPr lang="en-US" sz="800" dirty="0" smtClean="0">
                <a:latin typeface="+mn-lt"/>
              </a:rPr>
              <a:t>Option 66 enter the IP address of the AIM server</a:t>
            </a:r>
          </a:p>
          <a:p>
            <a:r>
              <a:rPr lang="en-US" sz="800" dirty="0" smtClean="0">
                <a:latin typeface="+mn-lt"/>
              </a:rPr>
              <a:t>Option 67 enter pxelinux.0</a:t>
            </a:r>
          </a:p>
        </p:txBody>
      </p:sp>
      <p:sp>
        <p:nvSpPr>
          <p:cNvPr id="553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r>
              <a:rPr lang="en-US" smtClean="0"/>
              <a:t>The AIM Controller</a:t>
            </a:r>
          </a:p>
        </p:txBody>
      </p:sp>
      <p:sp>
        <p:nvSpPr>
          <p:cNvPr id="553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fld id="{D6103A8E-617A-466D-B285-1E00056B4820}" type="slidenum">
              <a:rPr lang="en-US" smtClean="0"/>
              <a:pPr eaLnBrk="1" hangingPunct="1"/>
              <a:t>201</a:t>
            </a:fld>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These are the different types of vLANS we use</a:t>
            </a:r>
          </a:p>
          <a:p>
            <a:endParaRPr lang="en-US" smtClean="0">
              <a:latin typeface="Arial" pitchFamily="34" charset="0"/>
            </a:endParaRPr>
          </a:p>
          <a:p>
            <a:r>
              <a:rPr lang="en-US" smtClean="0">
                <a:latin typeface="Arial" pitchFamily="34" charset="0"/>
              </a:rPr>
              <a:t>SVS- AIM can manage the port configuration on switches (portlink) this is configured as a truck and the native vlan is assigned to be the sync vlan</a:t>
            </a:r>
          </a:p>
          <a:p>
            <a:endParaRPr lang="en-US" smtClean="0">
              <a:latin typeface="Arial" pitchFamily="34" charset="0"/>
            </a:endParaRPr>
          </a:p>
          <a:p>
            <a:r>
              <a:rPr lang="en-US" smtClean="0">
                <a:latin typeface="Arial" pitchFamily="34" charset="0"/>
              </a:rPr>
              <a:t>Managed vlans – during setup you are asked for a range of ip add, during the creation of a vlan if you do not specify a vlan number one will be assigned from the preliminary range. This range is a negotiated number of vlans established between the server (or other) and the network group eliminating the need to request vlans at the time of need.</a:t>
            </a:r>
          </a:p>
          <a:p>
            <a:endParaRPr lang="en-US" smtClean="0">
              <a:latin typeface="Arial" pitchFamily="34" charset="0"/>
            </a:endParaRPr>
          </a:p>
          <a:p>
            <a:endParaRPr lang="en-US" smtClean="0">
              <a:latin typeface="Arial" pitchFamily="34" charset="0"/>
            </a:endParaRPr>
          </a:p>
        </p:txBody>
      </p:sp>
      <p:sp>
        <p:nvSpPr>
          <p:cNvPr id="5632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r>
              <a:rPr lang="en-US" smtClean="0"/>
              <a:t>The AIM Controller</a:t>
            </a:r>
          </a:p>
        </p:txBody>
      </p:sp>
      <p:sp>
        <p:nvSpPr>
          <p:cNvPr id="5632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fld id="{23D6EF38-C3E7-4C25-9C94-CD26E324E0DA}" type="slidenum">
              <a:rPr lang="en-US" smtClean="0"/>
              <a:pPr eaLnBrk="1" hangingPunct="1"/>
              <a:t>202</a:t>
            </a:fld>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This document is in the deployment_plan_install.pdf within help&gt;document onboard the AIM Controller</a:t>
            </a:r>
          </a:p>
        </p:txBody>
      </p:sp>
      <p:sp>
        <p:nvSpPr>
          <p:cNvPr id="5734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r>
              <a:rPr lang="en-US" smtClean="0"/>
              <a:t>The AIM Controller</a:t>
            </a:r>
          </a:p>
        </p:txBody>
      </p:sp>
      <p:sp>
        <p:nvSpPr>
          <p:cNvPr id="5734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fld id="{6570BE57-BE37-4978-99A9-A45FFEB6EB6B}" type="slidenum">
              <a:rPr lang="en-US" smtClean="0"/>
              <a:pPr eaLnBrk="1" hangingPunct="1"/>
              <a:t>203</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ffectLst/>
              </a:rPr>
              <a:t>AIM 3.4</a:t>
            </a:r>
          </a:p>
          <a:p>
            <a:r>
              <a:rPr lang="en-US" dirty="0" smtClean="0">
                <a:latin typeface="Arial" pitchFamily="34" charset="0"/>
              </a:rPr>
              <a:t>Once the license is in place you will need to stop and restart the service</a:t>
            </a:r>
          </a:p>
          <a:p>
            <a:endParaRPr lang="en-US" dirty="0" smtClean="0">
              <a:effectLst/>
            </a:endParaRPr>
          </a:p>
          <a:p>
            <a:r>
              <a:rPr lang="en-US" dirty="0" smtClean="0"/>
              <a:t># service aim stop</a:t>
            </a:r>
          </a:p>
          <a:p>
            <a:r>
              <a:rPr lang="en-US" dirty="0" smtClean="0"/>
              <a:t># service aim start</a:t>
            </a:r>
          </a:p>
          <a:p>
            <a:endParaRPr lang="en-US" dirty="0" smtClean="0"/>
          </a:p>
          <a:p>
            <a:r>
              <a:rPr lang="en-US" b="1" dirty="0" smtClean="0">
                <a:effectLst/>
              </a:rPr>
              <a:t> </a:t>
            </a:r>
            <a:r>
              <a:rPr lang="en-US" dirty="0" smtClean="0"/>
              <a:t>If for some reason this fails to stop all the Dell AIM processes, you can use the kill -9 command to first stop the /opt/dell/aim/bin/</a:t>
            </a:r>
            <a:r>
              <a:rPr lang="en-US" dirty="0" err="1" smtClean="0"/>
              <a:t>scmonitor</a:t>
            </a:r>
            <a:r>
              <a:rPr lang="en-US" dirty="0" smtClean="0"/>
              <a:t> process, and then all processes from the /opt/dell/aim/bin directory, to ensure that all Dell AIM processes are stopped.</a:t>
            </a:r>
          </a:p>
          <a:p>
            <a:endParaRPr lang="en-US" dirty="0" smtClean="0">
              <a:effectLst/>
            </a:endParaRPr>
          </a:p>
          <a:p>
            <a:r>
              <a:rPr lang="en-US" dirty="0" smtClean="0">
                <a:effectLst/>
              </a:rPr>
              <a:t>You can check your current licenses in one of two ways:</a:t>
            </a:r>
          </a:p>
          <a:p>
            <a:r>
              <a:rPr lang="en-US" dirty="0" smtClean="0"/>
              <a:t>Using the ‘list licenses’ command in the CLI</a:t>
            </a:r>
            <a:r>
              <a:rPr lang="en-US" baseline="0" dirty="0" smtClean="0"/>
              <a:t> or </a:t>
            </a:r>
            <a:r>
              <a:rPr lang="en-US" dirty="0" smtClean="0"/>
              <a:t>select the Environment element, then select the Environment tab and then the License sub-tab to view license information.</a:t>
            </a:r>
          </a:p>
          <a:p>
            <a:endParaRPr lang="en-US" dirty="0" smtClean="0">
              <a:latin typeface="Arial" pitchFamily="34" charset="0"/>
            </a:endParaRPr>
          </a:p>
        </p:txBody>
      </p:sp>
      <p:sp>
        <p:nvSpPr>
          <p:cNvPr id="583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r>
              <a:rPr lang="en-US" smtClean="0"/>
              <a:t>The AIM Controller</a:t>
            </a:r>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fld id="{06778B9F-9E21-4B42-A2FC-622A40685823}" type="slidenum">
              <a:rPr lang="en-US" smtClean="0"/>
              <a:pPr eaLnBrk="1" hangingPunct="1"/>
              <a:t>205</a:t>
            </a:fld>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939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r>
              <a:rPr lang="en-US" smtClean="0"/>
              <a:t>The AIM Controller</a:t>
            </a:r>
          </a:p>
        </p:txBody>
      </p:sp>
      <p:sp>
        <p:nvSpPr>
          <p:cNvPr id="593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a:solidFill>
                  <a:schemeClr val="tx1"/>
                </a:solidFill>
                <a:latin typeface="Arial" pitchFamily="34" charset="0"/>
              </a:defRPr>
            </a:lvl1pPr>
            <a:lvl2pPr marL="742950" indent="-285750" defTabSz="939800" eaLnBrk="0" hangingPunct="0">
              <a:defRPr>
                <a:solidFill>
                  <a:schemeClr val="tx1"/>
                </a:solidFill>
                <a:latin typeface="Arial" pitchFamily="34" charset="0"/>
              </a:defRPr>
            </a:lvl2pPr>
            <a:lvl3pPr marL="1143000" indent="-228600" defTabSz="939800" eaLnBrk="0" hangingPunct="0">
              <a:defRPr>
                <a:solidFill>
                  <a:schemeClr val="tx1"/>
                </a:solidFill>
                <a:latin typeface="Arial" pitchFamily="34" charset="0"/>
              </a:defRPr>
            </a:lvl3pPr>
            <a:lvl4pPr marL="1600200" indent="-228600" defTabSz="939800" eaLnBrk="0" hangingPunct="0">
              <a:defRPr>
                <a:solidFill>
                  <a:schemeClr val="tx1"/>
                </a:solidFill>
                <a:latin typeface="Arial" pitchFamily="34" charset="0"/>
              </a:defRPr>
            </a:lvl4pPr>
            <a:lvl5pPr marL="2057400" indent="-228600" defTabSz="939800" eaLnBrk="0" hangingPunct="0">
              <a:defRPr>
                <a:solidFill>
                  <a:schemeClr val="tx1"/>
                </a:solidFill>
                <a:latin typeface="Arial" pitchFamily="34" charset="0"/>
              </a:defRPr>
            </a:lvl5pPr>
            <a:lvl6pPr marL="2514600" indent="-228600" defTabSz="939800" eaLnBrk="0" fontAlgn="base" hangingPunct="0">
              <a:spcBef>
                <a:spcPct val="0"/>
              </a:spcBef>
              <a:spcAft>
                <a:spcPct val="0"/>
              </a:spcAft>
              <a:defRPr>
                <a:solidFill>
                  <a:schemeClr val="tx1"/>
                </a:solidFill>
                <a:latin typeface="Arial" pitchFamily="34" charset="0"/>
              </a:defRPr>
            </a:lvl6pPr>
            <a:lvl7pPr marL="2971800" indent="-228600" defTabSz="939800" eaLnBrk="0" fontAlgn="base" hangingPunct="0">
              <a:spcBef>
                <a:spcPct val="0"/>
              </a:spcBef>
              <a:spcAft>
                <a:spcPct val="0"/>
              </a:spcAft>
              <a:defRPr>
                <a:solidFill>
                  <a:schemeClr val="tx1"/>
                </a:solidFill>
                <a:latin typeface="Arial" pitchFamily="34" charset="0"/>
              </a:defRPr>
            </a:lvl7pPr>
            <a:lvl8pPr marL="3429000" indent="-228600" defTabSz="939800" eaLnBrk="0" fontAlgn="base" hangingPunct="0">
              <a:spcBef>
                <a:spcPct val="0"/>
              </a:spcBef>
              <a:spcAft>
                <a:spcPct val="0"/>
              </a:spcAft>
              <a:defRPr>
                <a:solidFill>
                  <a:schemeClr val="tx1"/>
                </a:solidFill>
                <a:latin typeface="Arial" pitchFamily="34" charset="0"/>
              </a:defRPr>
            </a:lvl8pPr>
            <a:lvl9pPr marL="3886200" indent="-228600" defTabSz="939800" eaLnBrk="0" fontAlgn="base" hangingPunct="0">
              <a:spcBef>
                <a:spcPct val="0"/>
              </a:spcBef>
              <a:spcAft>
                <a:spcPct val="0"/>
              </a:spcAft>
              <a:defRPr>
                <a:solidFill>
                  <a:schemeClr val="tx1"/>
                </a:solidFill>
                <a:latin typeface="Arial" pitchFamily="34" charset="0"/>
              </a:defRPr>
            </a:lvl9pPr>
          </a:lstStyle>
          <a:p>
            <a:pPr eaLnBrk="1" hangingPunct="1"/>
            <a:fld id="{A058587F-BC05-42FD-8B7A-8C0CE1DA5CD3}" type="slidenum">
              <a:rPr lang="en-US" smtClean="0"/>
              <a:pPr eaLnBrk="1" hangingPunct="1"/>
              <a:t>208</a:t>
            </a:fld>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dirty="0"/>
              <a:t>The </a:t>
            </a:r>
            <a:r>
              <a:rPr lang="en-US" dirty="0" smtClean="0"/>
              <a:t>AIM </a:t>
            </a:r>
            <a:r>
              <a:rPr lang="en-US" dirty="0"/>
              <a:t>Command Line Interface (CLI)</a:t>
            </a:r>
          </a:p>
        </p:txBody>
      </p:sp>
      <p:sp>
        <p:nvSpPr>
          <p:cNvPr id="7" name="Rectangle 7"/>
          <p:cNvSpPr>
            <a:spLocks noGrp="1" noChangeArrowheads="1"/>
          </p:cNvSpPr>
          <p:nvPr>
            <p:ph type="sldNum" sz="quarter" idx="5"/>
          </p:nvPr>
        </p:nvSpPr>
        <p:spPr>
          <a:ln/>
        </p:spPr>
        <p:txBody>
          <a:bodyPr/>
          <a:lstStyle/>
          <a:p>
            <a:fld id="{0A0BE9E7-7AD1-41D9-8BD7-5EF4A168BA92}" type="slidenum">
              <a:rPr lang="en-US"/>
              <a:pPr/>
              <a:t>210</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The AIM Command Line Interface (CLI)</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228</a:t>
            </a:fld>
            <a:endParaRPr lang="en-US" dirty="0"/>
          </a:p>
        </p:txBody>
      </p:sp>
    </p:spTree>
    <p:extLst>
      <p:ext uri="{BB962C8B-B14F-4D97-AF65-F5344CB8AC3E}">
        <p14:creationId xmlns:p14="http://schemas.microsoft.com/office/powerpoint/2010/main" val="27596779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The AIM Command Line Interface (CLI)</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231</a:t>
            </a:fld>
            <a:endParaRPr lang="en-US" dirty="0"/>
          </a:p>
        </p:txBody>
      </p:sp>
    </p:spTree>
    <p:extLst>
      <p:ext uri="{BB962C8B-B14F-4D97-AF65-F5344CB8AC3E}">
        <p14:creationId xmlns:p14="http://schemas.microsoft.com/office/powerpoint/2010/main" val="186364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4841" indent="-234841" eaLnBrk="1" hangingPunct="1">
              <a:lnSpc>
                <a:spcPct val="80000"/>
              </a:lnSpc>
              <a:buFont typeface="+mj-lt"/>
              <a:buAutoNum type="arabicPeriod"/>
              <a:defRPr/>
            </a:pPr>
            <a:r>
              <a:rPr lang="en-US" sz="800" kern="1200" dirty="0" smtClean="0">
                <a:solidFill>
                  <a:schemeClr val="tx1"/>
                </a:solidFill>
                <a:latin typeface="+mn-lt"/>
                <a:ea typeface="ＭＳ Ｐゴシック" pitchFamily="34" charset="-128"/>
                <a:cs typeface="+mn-cs"/>
              </a:rPr>
              <a:t>Dell AIM operates on the ‘Control Plane of the date center environment allowing the ability to route data correctly</a:t>
            </a:r>
          </a:p>
          <a:p>
            <a:pPr marL="234841" indent="-234841" eaLnBrk="1" hangingPunct="1">
              <a:lnSpc>
                <a:spcPct val="80000"/>
              </a:lnSpc>
              <a:buFont typeface="+mj-lt"/>
              <a:buAutoNum type="arabicPeriod"/>
              <a:defRPr/>
            </a:pPr>
            <a:endParaRPr lang="en-US" sz="800" kern="1200" dirty="0" smtClean="0">
              <a:solidFill>
                <a:schemeClr val="tx1"/>
              </a:solidFill>
              <a:latin typeface="+mn-lt"/>
              <a:ea typeface="ＭＳ Ｐゴシック" pitchFamily="34" charset="-128"/>
              <a:cs typeface="+mn-cs"/>
            </a:endParaRPr>
          </a:p>
          <a:p>
            <a:pPr marL="234841" indent="-234841" eaLnBrk="1" hangingPunct="1">
              <a:lnSpc>
                <a:spcPct val="80000"/>
              </a:lnSpc>
              <a:buFont typeface="+mj-lt"/>
              <a:buAutoNum type="arabicPeriod"/>
              <a:defRPr/>
            </a:pPr>
            <a:r>
              <a:rPr lang="en-US" sz="800" kern="1200" dirty="0" smtClean="0">
                <a:solidFill>
                  <a:schemeClr val="tx1"/>
                </a:solidFill>
                <a:latin typeface="+mn-lt"/>
                <a:ea typeface="+mn-ea"/>
                <a:cs typeface="+mn-cs"/>
              </a:rPr>
              <a:t>Dell AIM interfaces with a wide range of infrastructure hardware and software using vendor supplied and supported APIs enabling </a:t>
            </a:r>
            <a:r>
              <a:rPr lang="en-US" sz="800" kern="1200" dirty="0" smtClean="0">
                <a:solidFill>
                  <a:schemeClr val="tx1"/>
                </a:solidFill>
                <a:latin typeface="+mn-lt"/>
                <a:ea typeface="ＭＳ Ｐゴシック" pitchFamily="34" charset="-128"/>
                <a:cs typeface="+mn-cs"/>
              </a:rPr>
              <a:t>live time configuration changes within the infrastructure. </a:t>
            </a:r>
          </a:p>
          <a:p>
            <a:pPr marL="234841" indent="-234841" eaLnBrk="1" hangingPunct="1">
              <a:lnSpc>
                <a:spcPct val="80000"/>
              </a:lnSpc>
              <a:buFont typeface="+mj-lt"/>
              <a:buAutoNum type="arabicPeriod"/>
              <a:defRPr/>
            </a:pPr>
            <a:endParaRPr lang="en-US" sz="800" kern="1200" dirty="0" smtClean="0">
              <a:solidFill>
                <a:schemeClr val="tx1"/>
              </a:solidFill>
              <a:latin typeface="+mn-lt"/>
              <a:ea typeface="ＭＳ Ｐゴシック" pitchFamily="34" charset="-128"/>
              <a:cs typeface="+mn-cs"/>
            </a:endParaRPr>
          </a:p>
          <a:p>
            <a:pPr marL="234841" indent="-234841" eaLnBrk="1" hangingPunct="1">
              <a:lnSpc>
                <a:spcPct val="80000"/>
              </a:lnSpc>
              <a:buFont typeface="+mj-lt"/>
              <a:buAutoNum type="arabicPeriod"/>
              <a:defRPr/>
            </a:pPr>
            <a:r>
              <a:rPr lang="en-US" sz="800" kern="1200" dirty="0" smtClean="0">
                <a:solidFill>
                  <a:schemeClr val="tx1"/>
                </a:solidFill>
                <a:latin typeface="+mn-lt"/>
                <a:ea typeface="ＭＳ Ｐゴシック" pitchFamily="34" charset="-128"/>
                <a:cs typeface="+mn-cs"/>
              </a:rPr>
              <a:t>Most types of equipment and software used within todays data centers are manufactured by one or more venders each with its own management API, the Dell AIM provides an abstraction that unifies the provisioning and management of the datacenter, simplifying management and lessoning the cost of administration.</a:t>
            </a:r>
          </a:p>
          <a:p>
            <a:pPr marL="234841" indent="-234841" eaLnBrk="1" hangingPunct="1">
              <a:lnSpc>
                <a:spcPct val="80000"/>
              </a:lnSpc>
              <a:buFont typeface="+mj-lt"/>
              <a:buAutoNum type="arabicPeriod"/>
              <a:defRPr/>
            </a:pPr>
            <a:endParaRPr lang="en-US" sz="800" kern="1200" dirty="0" smtClean="0">
              <a:solidFill>
                <a:schemeClr val="tx1"/>
              </a:solidFill>
              <a:latin typeface="+mn-lt"/>
              <a:ea typeface="ＭＳ Ｐゴシック" pitchFamily="34" charset="-128"/>
              <a:cs typeface="+mn-cs"/>
            </a:endParaRPr>
          </a:p>
          <a:p>
            <a:pPr marL="234841" indent="-234841" eaLnBrk="1" hangingPunct="1">
              <a:lnSpc>
                <a:spcPct val="80000"/>
              </a:lnSpc>
              <a:buFont typeface="+mj-lt"/>
              <a:buAutoNum type="arabicPeriod"/>
              <a:defRPr/>
            </a:pPr>
            <a:r>
              <a:rPr lang="en-US" sz="800" kern="1200" dirty="0" smtClean="0">
                <a:solidFill>
                  <a:schemeClr val="tx1"/>
                </a:solidFill>
                <a:latin typeface="+mn-lt"/>
                <a:ea typeface="ＭＳ Ｐゴシック" pitchFamily="34" charset="-128"/>
                <a:cs typeface="+mn-cs"/>
              </a:rPr>
              <a:t>Dell AIM comes with two forms of convenient access to the abstraction – a CLI for scripting, and Web services APIs. The use of these interfaces when running other management software in the data center, like orchestration or monitoring software, can increase their efficiency as well.</a:t>
            </a:r>
          </a:p>
          <a:p>
            <a:pPr marL="234841" indent="-234841" eaLnBrk="1" hangingPunct="1">
              <a:lnSpc>
                <a:spcPct val="80000"/>
              </a:lnSpc>
              <a:buFont typeface="+mj-lt"/>
              <a:buAutoNum type="arabicPeriod"/>
              <a:defRPr/>
            </a:pPr>
            <a:endParaRPr lang="en-US" sz="800" kern="1200" dirty="0" smtClean="0">
              <a:solidFill>
                <a:schemeClr val="tx1"/>
              </a:solidFill>
              <a:latin typeface="+mn-lt"/>
              <a:ea typeface="ＭＳ Ｐゴシック" pitchFamily="34" charset="-128"/>
              <a:cs typeface="+mn-cs"/>
            </a:endParaRPr>
          </a:p>
          <a:p>
            <a:pPr marL="234841" indent="-234841" eaLnBrk="1" hangingPunct="1">
              <a:lnSpc>
                <a:spcPct val="80000"/>
              </a:lnSpc>
              <a:buFont typeface="+mj-lt"/>
              <a:buAutoNum type="arabicPeriod"/>
              <a:defRPr/>
            </a:pPr>
            <a:r>
              <a:rPr lang="en-US" sz="800" kern="1200" dirty="0" smtClean="0">
                <a:solidFill>
                  <a:schemeClr val="tx1"/>
                </a:solidFill>
                <a:latin typeface="+mn-lt"/>
                <a:ea typeface="ＭＳ Ｐゴシック" pitchFamily="34" charset="-128"/>
                <a:cs typeface="+mn-cs"/>
              </a:rPr>
              <a:t>Personas are assigned to identified servers using the point and click capability of the Dell AIM browser based console , this interface also provides a unified management and configuration platform for datacenter network, storage, server equipment. </a:t>
            </a:r>
          </a:p>
          <a:p>
            <a:pPr eaLnBrk="1" hangingPunct="1">
              <a:lnSpc>
                <a:spcPct val="80000"/>
              </a:lnSpc>
              <a:defRPr/>
            </a:pPr>
            <a:endParaRPr lang="en-US" sz="800" dirty="0" smtClean="0">
              <a:latin typeface="+mn-lt"/>
              <a:ea typeface="ＭＳ Ｐゴシック" pitchFamily="34" charset="-128"/>
            </a:endParaRPr>
          </a:p>
          <a:p>
            <a:pPr eaLnBrk="1" hangingPunct="1">
              <a:lnSpc>
                <a:spcPct val="80000"/>
              </a:lnSpc>
              <a:defRPr/>
            </a:pPr>
            <a:endParaRPr lang="en-US" sz="800" dirty="0" smtClean="0">
              <a:latin typeface="+mn-lt"/>
              <a:ea typeface="ＭＳ Ｐゴシック" pitchFamily="34" charset="-128"/>
            </a:endParaRPr>
          </a:p>
          <a:p>
            <a:endParaRPr lang="en-US" sz="800" dirty="0">
              <a:latin typeface="+mn-lt"/>
            </a:endParaRP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16</a:t>
            </a:fld>
            <a:endParaRPr lang="en-US" dirty="0"/>
          </a:p>
        </p:txBody>
      </p:sp>
    </p:spTree>
    <p:extLst>
      <p:ext uri="{BB962C8B-B14F-4D97-AF65-F5344CB8AC3E}">
        <p14:creationId xmlns:p14="http://schemas.microsoft.com/office/powerpoint/2010/main" val="15520597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CLI Lab</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236</a:t>
            </a:fld>
            <a:endParaRPr lang="en-US" dirty="0"/>
          </a:p>
        </p:txBody>
      </p:sp>
    </p:spTree>
    <p:extLst>
      <p:ext uri="{BB962C8B-B14F-4D97-AF65-F5344CB8AC3E}">
        <p14:creationId xmlns:p14="http://schemas.microsoft.com/office/powerpoint/2010/main" val="1395993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CLI Lab</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247</a:t>
            </a:fld>
            <a:endParaRPr lang="en-US" dirty="0"/>
          </a:p>
        </p:txBody>
      </p:sp>
    </p:spTree>
    <p:extLst>
      <p:ext uri="{BB962C8B-B14F-4D97-AF65-F5344CB8AC3E}">
        <p14:creationId xmlns:p14="http://schemas.microsoft.com/office/powerpoint/2010/main" val="24685407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261</a:t>
            </a:fld>
            <a:endParaRPr lang="en-US" dirty="0"/>
          </a:p>
        </p:txBody>
      </p:sp>
    </p:spTree>
    <p:extLst>
      <p:ext uri="{BB962C8B-B14F-4D97-AF65-F5344CB8AC3E}">
        <p14:creationId xmlns:p14="http://schemas.microsoft.com/office/powerpoint/2010/main" val="6833408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vRack</a:t>
            </a:r>
            <a:r>
              <a:rPr lang="en-US" baseline="0" dirty="0" smtClean="0"/>
              <a:t> switches are physical (top of the rack) switches managing physical machines that boot personas (</a:t>
            </a:r>
            <a:r>
              <a:rPr lang="en-US" baseline="0" dirty="0" err="1" smtClean="0"/>
              <a:t>Esx</a:t>
            </a:r>
            <a:r>
              <a:rPr lang="en-US" baseline="0" dirty="0" smtClean="0"/>
              <a:t> – houses virtual machines)</a:t>
            </a:r>
          </a:p>
          <a:p>
            <a:endParaRPr lang="en-US" baseline="0" dirty="0" smtClean="0"/>
          </a:p>
          <a:p>
            <a:r>
              <a:rPr lang="en-US" baseline="0" dirty="0" smtClean="0"/>
              <a:t>Chassis switches</a:t>
            </a:r>
          </a:p>
          <a:p>
            <a:pPr marL="171450" indent="-171450">
              <a:buFont typeface="Arial" charset="0"/>
              <a:buChar char="•"/>
            </a:pPr>
            <a:r>
              <a:rPr lang="en-US" baseline="0" dirty="0" smtClean="0"/>
              <a:t>AIM does not monitor the chassis, customers use 3</a:t>
            </a:r>
            <a:r>
              <a:rPr lang="en-US" baseline="30000" dirty="0" smtClean="0"/>
              <a:t>rd</a:t>
            </a:r>
            <a:r>
              <a:rPr lang="en-US" baseline="0" dirty="0" smtClean="0"/>
              <a:t> party monitoring tools for this.</a:t>
            </a:r>
          </a:p>
          <a:p>
            <a:pPr marL="171450" indent="-171450">
              <a:buFont typeface="Arial" charset="0"/>
              <a:buChar char="•"/>
            </a:pPr>
            <a:endParaRPr lang="en-US" baseline="0" dirty="0" smtClean="0"/>
          </a:p>
          <a:p>
            <a:pPr marL="0" indent="0">
              <a:buFont typeface="Arial" charset="0"/>
              <a:buNone/>
            </a:pPr>
            <a:r>
              <a:rPr lang="en-US" baseline="0" dirty="0" smtClean="0"/>
              <a:t>Interconnect switch are the next level switches that connect the chassis and </a:t>
            </a:r>
            <a:r>
              <a:rPr lang="en-US" baseline="0" dirty="0" err="1" smtClean="0"/>
              <a:t>vRack</a:t>
            </a:r>
            <a:r>
              <a:rPr lang="en-US" baseline="0" dirty="0" smtClean="0"/>
              <a:t> switches to the customer network</a:t>
            </a:r>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Managed Switches and Network Management</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262</a:t>
            </a:fld>
            <a:endParaRPr lang="en-US" dirty="0"/>
          </a:p>
        </p:txBody>
      </p:sp>
    </p:spTree>
    <p:extLst>
      <p:ext uri="{BB962C8B-B14F-4D97-AF65-F5344CB8AC3E}">
        <p14:creationId xmlns:p14="http://schemas.microsoft.com/office/powerpoint/2010/main" val="31032247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smtClean="0">
                <a:latin typeface="+mn-lt"/>
              </a:rPr>
              <a:t>SNMP Community for SNMP v2</a:t>
            </a:r>
          </a:p>
          <a:p>
            <a:pPr lvl="1"/>
            <a:r>
              <a:rPr lang="en-US" sz="800" dirty="0" smtClean="0">
                <a:latin typeface="+mn-lt"/>
              </a:rPr>
              <a:t>RW for Read-Write</a:t>
            </a:r>
          </a:p>
          <a:p>
            <a:pPr lvl="1"/>
            <a:r>
              <a:rPr lang="en-US" sz="800" dirty="0" smtClean="0">
                <a:latin typeface="+mn-lt"/>
              </a:rPr>
              <a:t>RO for Read-Only</a:t>
            </a:r>
          </a:p>
          <a:p>
            <a:pPr lvl="1"/>
            <a:endParaRPr lang="en-US" sz="800" dirty="0" smtClean="0">
              <a:latin typeface="+mn-lt"/>
            </a:endParaRPr>
          </a:p>
          <a:p>
            <a:r>
              <a:rPr lang="en-US" sz="800" dirty="0" smtClean="0">
                <a:latin typeface="+mn-lt"/>
              </a:rPr>
              <a:t>Additional settings for SNMPv3</a:t>
            </a:r>
          </a:p>
          <a:p>
            <a:pPr lvl="1"/>
            <a:r>
              <a:rPr lang="en-US" sz="800" dirty="0" smtClean="0">
                <a:latin typeface="+mn-lt"/>
              </a:rPr>
              <a:t>V3 User Name</a:t>
            </a:r>
          </a:p>
          <a:p>
            <a:pPr lvl="1"/>
            <a:r>
              <a:rPr lang="en-US" sz="800" dirty="0" smtClean="0">
                <a:latin typeface="+mn-lt"/>
              </a:rPr>
              <a:t>V3 Auth Protocol</a:t>
            </a:r>
          </a:p>
          <a:p>
            <a:pPr lvl="1"/>
            <a:r>
              <a:rPr lang="en-US" sz="800" dirty="0" smtClean="0">
                <a:latin typeface="+mn-lt"/>
              </a:rPr>
              <a:t>V3 Auth Password</a:t>
            </a:r>
          </a:p>
          <a:p>
            <a:pPr lvl="1"/>
            <a:r>
              <a:rPr lang="en-US" sz="800" dirty="0" smtClean="0">
                <a:latin typeface="+mn-lt"/>
              </a:rPr>
              <a:t>V3 Privacy Protocol</a:t>
            </a:r>
          </a:p>
          <a:p>
            <a:endParaRPr lang="en-US" sz="800" dirty="0" smtClean="0">
              <a:latin typeface="+mn-lt"/>
            </a:endParaRPr>
          </a:p>
          <a:p>
            <a:endParaRPr lang="en-US" sz="800" dirty="0" smtClean="0">
              <a:latin typeface="+mn-lt"/>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800" dirty="0" smtClean="0">
                <a:latin typeface="+mn-lt"/>
              </a:rPr>
              <a:t>The example will enable SNMPV3 in the graphic</a:t>
            </a:r>
          </a:p>
          <a:p>
            <a:endParaRPr lang="en-US" sz="800" dirty="0" smtClean="0">
              <a:latin typeface="+mn-lt"/>
            </a:endParaRPr>
          </a:p>
          <a:p>
            <a:r>
              <a:rPr lang="en-US" sz="800" dirty="0" smtClean="0">
                <a:latin typeface="+mn-lt"/>
              </a:rPr>
              <a:t>add switch </a:t>
            </a:r>
            <a:r>
              <a:rPr lang="en-US" sz="800" dirty="0" err="1" smtClean="0">
                <a:latin typeface="+mn-lt"/>
              </a:rPr>
              <a:t>newId</a:t>
            </a:r>
            <a:r>
              <a:rPr lang="en-US" sz="800" dirty="0" smtClean="0">
                <a:latin typeface="+mn-lt"/>
              </a:rPr>
              <a:t>=vr1-8024 address=10.128.42.59 </a:t>
            </a:r>
            <a:r>
              <a:rPr lang="en-US" sz="800" dirty="0" err="1" smtClean="0">
                <a:latin typeface="+mn-lt"/>
              </a:rPr>
              <a:t>snmpPassword</a:t>
            </a:r>
            <a:r>
              <a:rPr lang="en-US" sz="800" dirty="0" smtClean="0">
                <a:latin typeface="+mn-lt"/>
              </a:rPr>
              <a:t>=</a:t>
            </a:r>
            <a:r>
              <a:rPr lang="en-US" sz="800" dirty="0" err="1" smtClean="0">
                <a:latin typeface="+mn-lt"/>
              </a:rPr>
              <a:t>scalent</a:t>
            </a:r>
            <a:r>
              <a:rPr lang="en-US" sz="800" dirty="0" smtClean="0">
                <a:latin typeface="+mn-lt"/>
              </a:rPr>
              <a:t> </a:t>
            </a:r>
            <a:r>
              <a:rPr lang="en-US" sz="800" dirty="0" err="1" smtClean="0">
                <a:latin typeface="+mn-lt"/>
              </a:rPr>
              <a:t>telnetUser</a:t>
            </a:r>
            <a:r>
              <a:rPr lang="en-US" sz="800" dirty="0" smtClean="0">
                <a:latin typeface="+mn-lt"/>
              </a:rPr>
              <a:t>=USERID </a:t>
            </a:r>
            <a:r>
              <a:rPr lang="en-US" sz="800" dirty="0" err="1" smtClean="0">
                <a:latin typeface="+mn-lt"/>
              </a:rPr>
              <a:t>telnetPassword</a:t>
            </a:r>
            <a:r>
              <a:rPr lang="en-US" sz="800" dirty="0" smtClean="0">
                <a:latin typeface="+mn-lt"/>
              </a:rPr>
              <a:t>=PASSW0RD </a:t>
            </a:r>
            <a:r>
              <a:rPr lang="en-US" sz="800" dirty="0" err="1" smtClean="0">
                <a:latin typeface="+mn-lt"/>
              </a:rPr>
              <a:t>sysName</a:t>
            </a:r>
            <a:r>
              <a:rPr lang="en-US" sz="800" dirty="0" smtClean="0">
                <a:latin typeface="+mn-lt"/>
              </a:rPr>
              <a:t>=vr1-8024 </a:t>
            </a:r>
            <a:r>
              <a:rPr lang="en-US" sz="800" dirty="0" err="1" smtClean="0">
                <a:latin typeface="+mn-lt"/>
              </a:rPr>
              <a:t>channelId</a:t>
            </a:r>
            <a:r>
              <a:rPr lang="en-US" sz="800" dirty="0" smtClean="0">
                <a:latin typeface="+mn-lt"/>
              </a:rPr>
              <a:t>=1 </a:t>
            </a:r>
            <a:r>
              <a:rPr lang="en-US" sz="800" dirty="0" err="1" smtClean="0">
                <a:latin typeface="+mn-lt"/>
              </a:rPr>
              <a:t>managementMode</a:t>
            </a:r>
            <a:r>
              <a:rPr lang="en-US" sz="800" dirty="0" smtClean="0">
                <a:latin typeface="+mn-lt"/>
              </a:rPr>
              <a:t>=</a:t>
            </a:r>
            <a:r>
              <a:rPr lang="en-US" sz="800" dirty="0" err="1" smtClean="0">
                <a:latin typeface="+mn-lt"/>
              </a:rPr>
              <a:t>fullyManaged</a:t>
            </a:r>
            <a:r>
              <a:rPr lang="en-US" sz="800" dirty="0" smtClean="0">
                <a:latin typeface="+mn-lt"/>
              </a:rPr>
              <a:t> </a:t>
            </a:r>
            <a:r>
              <a:rPr lang="en-US" sz="800" dirty="0" err="1" smtClean="0">
                <a:latin typeface="+mn-lt"/>
              </a:rPr>
              <a:t>validationFrequency</a:t>
            </a:r>
            <a:r>
              <a:rPr lang="en-US" sz="800" dirty="0" smtClean="0">
                <a:latin typeface="+mn-lt"/>
              </a:rPr>
              <a:t>=1 enableSNMPV3=true SNMPV3AuthProtocol=MD5 SNMPV3UserName=USERID SNMPV3PrivatePassphrase=</a:t>
            </a:r>
            <a:r>
              <a:rPr lang="en-US" sz="800" dirty="0" err="1" smtClean="0">
                <a:latin typeface="+mn-lt"/>
              </a:rPr>
              <a:t>scalent</a:t>
            </a:r>
            <a:endParaRPr lang="en-US" sz="800" dirty="0">
              <a:latin typeface="+mn-lt"/>
            </a:endParaRP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Managed Switches and Network Management</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264</a:t>
            </a:fld>
            <a:endParaRPr lang="en-US" dirty="0"/>
          </a:p>
        </p:txBody>
      </p:sp>
    </p:spTree>
    <p:extLst>
      <p:ext uri="{BB962C8B-B14F-4D97-AF65-F5344CB8AC3E}">
        <p14:creationId xmlns:p14="http://schemas.microsoft.com/office/powerpoint/2010/main" val="27881305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Switch Port Role</a:t>
            </a:r>
            <a:r>
              <a:rPr lang="en-US" baseline="0" dirty="0" smtClean="0"/>
              <a:t> can not be manually configured to ‘I’ this automatically occurs only when two external ports are cabled together </a:t>
            </a:r>
            <a:endParaRPr lang="en-US" dirty="0" smtClean="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Agenda</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265</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comes into play after</a:t>
            </a:r>
            <a:r>
              <a:rPr lang="en-US" baseline="0" dirty="0" smtClean="0"/>
              <a:t> personas are online and </a:t>
            </a:r>
            <a:r>
              <a:rPr lang="en-US" baseline="0" dirty="0" err="1" smtClean="0"/>
              <a:t>vNIC</a:t>
            </a:r>
            <a:r>
              <a:rPr lang="en-US" baseline="0" dirty="0" smtClean="0"/>
              <a:t> “network connections” configuration takes place.</a:t>
            </a:r>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Managed Switches and Network Management</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267</a:t>
            </a:fld>
            <a:endParaRPr lang="en-US" dirty="0"/>
          </a:p>
        </p:txBody>
      </p:sp>
    </p:spTree>
    <p:extLst>
      <p:ext uri="{BB962C8B-B14F-4D97-AF65-F5344CB8AC3E}">
        <p14:creationId xmlns:p14="http://schemas.microsoft.com/office/powerpoint/2010/main" val="1476351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Switches </a:t>
            </a:r>
            <a:r>
              <a:rPr lang="en-US" dirty="0" err="1" smtClean="0"/>
              <a:t>vRack</a:t>
            </a:r>
            <a:endParaRPr lang="en-US" dirty="0" smtClean="0"/>
          </a:p>
          <a:p>
            <a:r>
              <a:rPr lang="en-US" dirty="0" smtClean="0"/>
              <a:t>Used in deployments where AIM manages servers and storage only, no knowledge</a:t>
            </a:r>
            <a:r>
              <a:rPr lang="en-US" baseline="0" dirty="0" smtClean="0"/>
              <a:t> of the network switch in allowed. The switchless </a:t>
            </a:r>
            <a:r>
              <a:rPr lang="en-US" baseline="0" dirty="0" err="1" smtClean="0"/>
              <a:t>vRack</a:t>
            </a:r>
            <a:r>
              <a:rPr lang="en-US" baseline="0" dirty="0" smtClean="0"/>
              <a:t> is a generic container housing servers connected to unmanaged switches.</a:t>
            </a:r>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Managed Switches and Network Management</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270</a:t>
            </a:fld>
            <a:endParaRPr lang="en-US" dirty="0"/>
          </a:p>
        </p:txBody>
      </p:sp>
    </p:spTree>
    <p:extLst>
      <p:ext uri="{BB962C8B-B14F-4D97-AF65-F5344CB8AC3E}">
        <p14:creationId xmlns:p14="http://schemas.microsoft.com/office/powerpoint/2010/main" val="7885520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Managed Switches and Network Management</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272</a:t>
            </a:fld>
            <a:endParaRPr lang="en-US" dirty="0"/>
          </a:p>
        </p:txBody>
      </p:sp>
    </p:spTree>
    <p:extLst>
      <p:ext uri="{BB962C8B-B14F-4D97-AF65-F5344CB8AC3E}">
        <p14:creationId xmlns:p14="http://schemas.microsoft.com/office/powerpoint/2010/main" val="4002584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Managed Switches and Network Management</a:t>
            </a:r>
            <a:endParaRPr lang="en-US" dirty="0"/>
          </a:p>
        </p:txBody>
      </p:sp>
      <p:sp>
        <p:nvSpPr>
          <p:cNvPr id="6" name="Slide Number Placeholder 5"/>
          <p:cNvSpPr>
            <a:spLocks noGrp="1"/>
          </p:cNvSpPr>
          <p:nvPr>
            <p:ph type="sldNum" sz="quarter" idx="12"/>
          </p:nvPr>
        </p:nvSpPr>
        <p:spPr/>
        <p:txBody>
          <a:bodyPr/>
          <a:lstStyle/>
          <a:p>
            <a:pPr>
              <a:defRPr/>
            </a:pPr>
            <a:fld id="{FA04BB6B-BEDE-48E4-970F-8DFC0D4B5AE7}" type="slidenum">
              <a:rPr lang="en-US" smtClean="0"/>
              <a:pPr>
                <a:defRPr/>
              </a:pPr>
              <a:t>274</a:t>
            </a:fld>
            <a:endParaRPr lang="en-US" dirty="0"/>
          </a:p>
        </p:txBody>
      </p:sp>
    </p:spTree>
    <p:extLst>
      <p:ext uri="{BB962C8B-B14F-4D97-AF65-F5344CB8AC3E}">
        <p14:creationId xmlns:p14="http://schemas.microsoft.com/office/powerpoint/2010/main" val="19222806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61476" name="Title Placeholder 21"/>
          <p:cNvSpPr>
            <a:spLocks noGrp="1"/>
          </p:cNvSpPr>
          <p:nvPr>
            <p:ph type="ctrTitle"/>
          </p:nvPr>
        </p:nvSpPr>
        <p:spPr>
          <a:xfrm>
            <a:off x="457200" y="2679490"/>
            <a:ext cx="5962650" cy="1006685"/>
          </a:xfrm>
        </p:spPr>
        <p:txBody>
          <a:bodyPr anchor="b" anchorCtr="0"/>
          <a:lstStyle>
            <a:lvl1pPr algn="l">
              <a:lnSpc>
                <a:spcPts val="4000"/>
              </a:lnSpc>
              <a:defRPr sz="3600" b="0" i="0" smtClean="0">
                <a:solidFill>
                  <a:schemeClr val="accent1"/>
                </a:solidFill>
                <a:latin typeface="Museo For Dell" pitchFamily="2" charset="0"/>
                <a:ea typeface="Museo For Dell" pitchFamily="2" charset="0"/>
              </a:defRPr>
            </a:lvl1pPr>
          </a:lstStyle>
          <a:p>
            <a:r>
              <a:rPr lang="en-US" dirty="0" smtClean="0"/>
              <a:t>Click to edit Master title style</a:t>
            </a:r>
          </a:p>
        </p:txBody>
      </p:sp>
      <p:sp>
        <p:nvSpPr>
          <p:cNvPr id="361477" name="Text Placeholder 12"/>
          <p:cNvSpPr>
            <a:spLocks noGrp="1"/>
          </p:cNvSpPr>
          <p:nvPr>
            <p:ph type="subTitle" idx="1"/>
          </p:nvPr>
        </p:nvSpPr>
        <p:spPr>
          <a:xfrm>
            <a:off x="457200" y="4165390"/>
            <a:ext cx="5953125" cy="800101"/>
          </a:xfrm>
        </p:spPr>
        <p:txBody>
          <a:bodyPr lIns="0" tIns="0" rIns="0" bIns="0" anchor="t" anchorCtr="0">
            <a:normAutofit/>
          </a:bodyPr>
          <a:lstStyle>
            <a:lvl1pPr marL="0" indent="0" algn="l">
              <a:buFont typeface="Wingdings" pitchFamily="2" charset="2"/>
              <a:buNone/>
              <a:defRPr sz="2000" b="0" i="0" smtClean="0">
                <a:solidFill>
                  <a:schemeClr val="bg2"/>
                </a:solidFill>
                <a:latin typeface="Museo Sans For Dell" pitchFamily="2" charset="0"/>
                <a:ea typeface="Museo Sans For Dell" pitchFamily="2" charset="0"/>
              </a:defRPr>
            </a:lvl1pPr>
          </a:lstStyle>
          <a:p>
            <a:r>
              <a:rPr lang="en-US" dirty="0" smtClean="0"/>
              <a:t>Click to edit Master subtitle style</a:t>
            </a:r>
          </a:p>
        </p:txBody>
      </p:sp>
      <p:cxnSp>
        <p:nvCxnSpPr>
          <p:cNvPr id="8" name="Straight Connector 7"/>
          <p:cNvCxnSpPr/>
          <p:nvPr/>
        </p:nvCxnSpPr>
        <p:spPr>
          <a:xfrm>
            <a:off x="447675" y="1781175"/>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47675" y="5076825"/>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0" y="6362700"/>
            <a:ext cx="1000125" cy="495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itchFamily="34" charset="0"/>
            </a:endParaRPr>
          </a:p>
        </p:txBody>
      </p:sp>
      <p:sp>
        <p:nvSpPr>
          <p:cNvPr id="14" name="Rectangle 13"/>
          <p:cNvSpPr/>
          <p:nvPr/>
        </p:nvSpPr>
        <p:spPr bwMode="hidden">
          <a:xfrm>
            <a:off x="0" y="6362700"/>
            <a:ext cx="1000125" cy="495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itchFamily="34" charset="0"/>
            </a:endParaRPr>
          </a:p>
        </p:txBody>
      </p:sp>
      <p:sp>
        <p:nvSpPr>
          <p:cNvPr id="19" name="Rectangle 18"/>
          <p:cNvSpPr/>
          <p:nvPr/>
        </p:nvSpPr>
        <p:spPr bwMode="hidden">
          <a:xfrm>
            <a:off x="0" y="6362700"/>
            <a:ext cx="1000125" cy="495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itchFamily="34" charset="0"/>
            </a:endParaRPr>
          </a:p>
        </p:txBody>
      </p:sp>
      <p:pic>
        <p:nvPicPr>
          <p:cNvPr id="11" name="Picture 10" descr="dell_blue_lrg_logo.png"/>
          <p:cNvPicPr>
            <a:picLocks noChangeAspect="1"/>
          </p:cNvPicPr>
          <p:nvPr/>
        </p:nvPicPr>
        <p:blipFill>
          <a:blip r:embed="rId2" cstate="screen"/>
          <a:stretch>
            <a:fillRect/>
          </a:stretch>
        </p:blipFill>
        <p:spPr>
          <a:xfrm>
            <a:off x="7265289" y="2651760"/>
            <a:ext cx="1487427" cy="1487427"/>
          </a:xfrm>
          <a:prstGeom prst="rect">
            <a:avLst/>
          </a:prstGeom>
        </p:spPr>
      </p:pic>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_Yellow">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457200"/>
            <a:ext cx="3657600" cy="3657600"/>
          </a:xfrm>
          <a:prstGeom prst="roundRect">
            <a:avLst>
              <a:gd name="adj" fmla="val 2752"/>
            </a:avLst>
          </a:prstGeom>
          <a:solidFill>
            <a:schemeClr val="accent2"/>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Master title style</a:t>
            </a:r>
            <a:br>
              <a:rPr lang="en-US" dirty="0" smtClean="0"/>
            </a:br>
            <a:endParaRPr lang="en-US" dirty="0"/>
          </a:p>
        </p:txBody>
      </p:sp>
      <p:pic>
        <p:nvPicPr>
          <p:cNvPr id="10" name="Picture 9" descr="dell_gray_logo.png"/>
          <p:cNvPicPr>
            <a:picLocks noChangeAspect="1"/>
          </p:cNvPicPr>
          <p:nvPr/>
        </p:nvPicPr>
        <p:blipFill>
          <a:blip r:embed="rId2" cstate="screen"/>
          <a:stretch>
            <a:fillRect/>
          </a:stretch>
        </p:blipFill>
        <p:spPr>
          <a:xfrm>
            <a:off x="8193024" y="6226683"/>
            <a:ext cx="573025" cy="573025"/>
          </a:xfrm>
          <a:prstGeom prst="rect">
            <a:avLst/>
          </a:prstGeom>
        </p:spPr>
      </p:pic>
      <p:sp>
        <p:nvSpPr>
          <p:cNvPr id="8" name="Slide Number Placeholder 5"/>
          <p:cNvSpPr>
            <a:spLocks noGrp="1"/>
          </p:cNvSpPr>
          <p:nvPr>
            <p:ph type="sldNum" sz="quarter" idx="4"/>
          </p:nvPr>
        </p:nvSpPr>
        <p:spPr>
          <a:xfrm>
            <a:off x="435536" y="6431527"/>
            <a:ext cx="260349" cy="152399"/>
          </a:xfrm>
          <a:prstGeom prst="rect">
            <a:avLst/>
          </a:prstGeom>
        </p:spPr>
        <p:txBody>
          <a:bodyPr vert="horz" lIns="0" tIns="0" rIns="91440" bIns="0" rtlCol="0" anchor="ctr"/>
          <a:lstStyle>
            <a:lvl1pPr algn="l">
              <a:defRPr sz="900">
                <a:solidFill>
                  <a:schemeClr val="bg2">
                    <a:lumMod val="60000"/>
                    <a:lumOff val="40000"/>
                  </a:schemeClr>
                </a:solidFill>
                <a:latin typeface="Museo Sans For Dell" pitchFamily="2" charset="0"/>
              </a:defRPr>
            </a:lvl1pPr>
          </a:lstStyle>
          <a:p>
            <a:fld id="{DBD5246C-868F-410A-AE52-FE248EDADC46}" type="slidenum">
              <a:rPr lang="en-US" smtClean="0"/>
              <a:pPr/>
              <a:t>‹#›</a:t>
            </a:fld>
            <a:endParaRPr lang="en-US" dirty="0"/>
          </a:p>
        </p:txBody>
      </p:sp>
      <p:sp>
        <p:nvSpPr>
          <p:cNvPr id="6"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bg2">
                    <a:lumMod val="60000"/>
                    <a:lumOff val="40000"/>
                  </a:schemeClr>
                </a:solidFill>
                <a:latin typeface="Museo Sans For Dell" pitchFamily="2" charset="0"/>
              </a:defRPr>
            </a:lvl1pPr>
          </a:lstStyle>
          <a:p>
            <a:r>
              <a:rPr lang="en-US" dirty="0" smtClean="0"/>
              <a:t>Confidential</a:t>
            </a:r>
            <a:endParaRPr lang="en-US" dirty="0"/>
          </a:p>
        </p:txBody>
      </p:sp>
      <p:sp>
        <p:nvSpPr>
          <p:cNvPr id="9" name="Date Placeholder 8"/>
          <p:cNvSpPr>
            <a:spLocks noGrp="1"/>
          </p:cNvSpPr>
          <p:nvPr>
            <p:ph type="dt" sz="half" idx="2"/>
          </p:nvPr>
        </p:nvSpPr>
        <p:spPr>
          <a:xfrm>
            <a:off x="1828800" y="6428232"/>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bg2">
                    <a:lumMod val="60000"/>
                    <a:lumOff val="40000"/>
                  </a:schemeClr>
                </a:solidFill>
                <a:latin typeface="Museo Sans For Dell" pitchFamily="2" charset="0"/>
                <a:ea typeface="+mn-ea"/>
                <a:cs typeface="+mn-cs"/>
              </a:defRPr>
            </a:lvl1pPr>
          </a:lstStyle>
          <a:p>
            <a:fld id="{BF957C7E-C7E7-40ED-8DBB-CAEED742A383}" type="datetime1">
              <a:rPr lang="en-US" smtClean="0"/>
              <a:pPr/>
              <a:t>11/12/2023</a:t>
            </a:fld>
            <a:endParaRPr lang="en-US" dirty="0"/>
          </a:p>
        </p:txBody>
      </p:sp>
    </p:spTree>
  </p:cSld>
  <p:clrMapOvr>
    <a:masterClrMapping/>
  </p:clrMapOvr>
  <p:transition spd="med">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_Purple">
    <p:spTree>
      <p:nvGrpSpPr>
        <p:cNvPr id="1" name=""/>
        <p:cNvGrpSpPr/>
        <p:nvPr/>
      </p:nvGrpSpPr>
      <p:grpSpPr>
        <a:xfrm>
          <a:off x="0" y="0"/>
          <a:ext cx="0" cy="0"/>
          <a:chOff x="0" y="0"/>
          <a:chExt cx="0" cy="0"/>
        </a:xfrm>
      </p:grpSpPr>
      <p:sp>
        <p:nvSpPr>
          <p:cNvPr id="15" name="Title 1"/>
          <p:cNvSpPr>
            <a:spLocks noGrp="1"/>
          </p:cNvSpPr>
          <p:nvPr>
            <p:ph type="ctrTitle"/>
          </p:nvPr>
        </p:nvSpPr>
        <p:spPr>
          <a:xfrm>
            <a:off x="457200" y="457200"/>
            <a:ext cx="3657600" cy="3657600"/>
          </a:xfrm>
          <a:prstGeom prst="roundRect">
            <a:avLst>
              <a:gd name="adj" fmla="val 2752"/>
            </a:avLst>
          </a:prstGeom>
          <a:solidFill>
            <a:schemeClr val="accent6"/>
          </a:solidFill>
          <a:ln>
            <a:noFill/>
          </a:ln>
        </p:spPr>
        <p:style>
          <a:lnRef idx="2">
            <a:schemeClr val="accent1"/>
          </a:lnRef>
          <a:fillRef idx="1">
            <a:schemeClr val="lt1"/>
          </a:fillRef>
          <a:effectRef idx="0">
            <a:schemeClr val="accent1"/>
          </a:effectRef>
          <a:fontRef idx="none"/>
        </p:style>
        <p:txBody>
          <a:bodyPr lIns="228600" tIns="228600" rIns="228600" bIns="228600" anchor="t">
            <a:normAutofit/>
          </a:bodyPr>
          <a:lstStyle>
            <a:lvl1pPr>
              <a:defRPr sz="3200" b="0">
                <a:solidFill>
                  <a:schemeClr val="tx2"/>
                </a:solidFill>
                <a:latin typeface="Museo For Dell" pitchFamily="2" charset="0"/>
              </a:defRPr>
            </a:lvl1pPr>
          </a:lstStyle>
          <a:p>
            <a:r>
              <a:rPr lang="en-US" smtClean="0"/>
              <a:t>Click to edit Master title style</a:t>
            </a:r>
            <a:endParaRPr lang="en-US" dirty="0"/>
          </a:p>
        </p:txBody>
      </p:sp>
      <p:pic>
        <p:nvPicPr>
          <p:cNvPr id="14" name="Picture 13" descr="dell_gray_logo.png"/>
          <p:cNvPicPr>
            <a:picLocks noChangeAspect="1"/>
          </p:cNvPicPr>
          <p:nvPr/>
        </p:nvPicPr>
        <p:blipFill>
          <a:blip r:embed="rId2" cstate="screen"/>
          <a:stretch>
            <a:fillRect/>
          </a:stretch>
        </p:blipFill>
        <p:spPr>
          <a:xfrm>
            <a:off x="8193024" y="6226683"/>
            <a:ext cx="573025" cy="573025"/>
          </a:xfrm>
          <a:prstGeom prst="rect">
            <a:avLst/>
          </a:prstGeom>
        </p:spPr>
      </p:pic>
      <p:sp>
        <p:nvSpPr>
          <p:cNvPr id="6" name="Slide Number Placeholder 5"/>
          <p:cNvSpPr>
            <a:spLocks noGrp="1"/>
          </p:cNvSpPr>
          <p:nvPr>
            <p:ph type="sldNum" sz="quarter" idx="4"/>
          </p:nvPr>
        </p:nvSpPr>
        <p:spPr>
          <a:xfrm>
            <a:off x="435536" y="6431527"/>
            <a:ext cx="260349" cy="152399"/>
          </a:xfrm>
          <a:prstGeom prst="rect">
            <a:avLst/>
          </a:prstGeom>
        </p:spPr>
        <p:txBody>
          <a:bodyPr vert="horz" lIns="0" tIns="0" rIns="91440" bIns="0" rtlCol="0" anchor="ctr"/>
          <a:lstStyle>
            <a:lvl1pPr algn="l">
              <a:defRPr sz="900">
                <a:solidFill>
                  <a:schemeClr val="bg2">
                    <a:lumMod val="60000"/>
                    <a:lumOff val="40000"/>
                  </a:schemeClr>
                </a:solidFill>
                <a:latin typeface="Museo Sans For Dell" pitchFamily="2" charset="0"/>
              </a:defRPr>
            </a:lvl1pPr>
          </a:lstStyle>
          <a:p>
            <a:fld id="{DBD5246C-868F-410A-AE52-FE248EDADC46}" type="slidenum">
              <a:rPr lang="en-US" smtClean="0"/>
              <a:pPr/>
              <a:t>‹#›</a:t>
            </a:fld>
            <a:endParaRPr lang="en-US" dirty="0"/>
          </a:p>
        </p:txBody>
      </p:sp>
      <p:sp>
        <p:nvSpPr>
          <p:cNvPr id="7"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bg2">
                    <a:lumMod val="60000"/>
                    <a:lumOff val="40000"/>
                  </a:schemeClr>
                </a:solidFill>
                <a:latin typeface="Museo Sans For Dell" pitchFamily="2" charset="0"/>
              </a:defRPr>
            </a:lvl1pPr>
          </a:lstStyle>
          <a:p>
            <a:r>
              <a:rPr lang="en-US" dirty="0" smtClean="0"/>
              <a:t>Confidential</a:t>
            </a:r>
            <a:endParaRPr lang="en-US" dirty="0"/>
          </a:p>
        </p:txBody>
      </p:sp>
      <p:sp>
        <p:nvSpPr>
          <p:cNvPr id="9" name="Date Placeholder 8"/>
          <p:cNvSpPr>
            <a:spLocks noGrp="1"/>
          </p:cNvSpPr>
          <p:nvPr>
            <p:ph type="dt" sz="half" idx="2"/>
          </p:nvPr>
        </p:nvSpPr>
        <p:spPr>
          <a:xfrm>
            <a:off x="1828800" y="6428232"/>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bg2">
                    <a:lumMod val="60000"/>
                    <a:lumOff val="40000"/>
                  </a:schemeClr>
                </a:solidFill>
                <a:latin typeface="Museo Sans For Dell" pitchFamily="2" charset="0"/>
                <a:ea typeface="+mn-ea"/>
                <a:cs typeface="+mn-cs"/>
              </a:defRPr>
            </a:lvl1pPr>
          </a:lstStyle>
          <a:p>
            <a:fld id="{3ABA7141-3D1C-4B71-8E8A-1A5A719C17C1}" type="datetime1">
              <a:rPr lang="en-US" smtClean="0"/>
              <a:pPr/>
              <a:t>11/12/2023</a:t>
            </a:fld>
            <a:endParaRPr lang="en-US" dirty="0"/>
          </a:p>
        </p:txBody>
      </p:sp>
    </p:spTree>
  </p:cSld>
  <p:clrMapOvr>
    <a:masterClrMapping/>
  </p:clrMapOvr>
  <p:transition spd="med">
    <p:wipe dir="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cxnSp>
        <p:nvCxnSpPr>
          <p:cNvPr id="9" name="Straight Connector 8"/>
          <p:cNvCxnSpPr>
            <a:cxnSpLocks noChangeShapeType="1"/>
          </p:cNvCxnSpPr>
          <p:nvPr userDrawn="1"/>
        </p:nvCxnSpPr>
        <p:spPr bwMode="auto">
          <a:xfrm>
            <a:off x="457200" y="6172200"/>
            <a:ext cx="8229600" cy="0"/>
          </a:xfrm>
          <a:prstGeom prst="line">
            <a:avLst/>
          </a:prstGeom>
          <a:noFill/>
          <a:ln w="9525">
            <a:solidFill>
              <a:srgbClr val="AAAAAA"/>
            </a:solidFill>
            <a:round/>
            <a:headEnd/>
            <a:tailEnd/>
          </a:ln>
        </p:spPr>
      </p:cxnSp>
      <p:sp>
        <p:nvSpPr>
          <p:cNvPr id="10"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bg2">
                    <a:lumMod val="60000"/>
                    <a:lumOff val="40000"/>
                  </a:schemeClr>
                </a:solidFill>
                <a:latin typeface="Museo Sans For Dell" pitchFamily="2" charset="0"/>
              </a:defRPr>
            </a:lvl1pPr>
          </a:lstStyle>
          <a:p>
            <a:r>
              <a:rPr lang="en-US" dirty="0" smtClean="0"/>
              <a:t>Confidential</a:t>
            </a:r>
            <a:endParaRPr lang="en-US" dirty="0"/>
          </a:p>
        </p:txBody>
      </p:sp>
      <p:sp>
        <p:nvSpPr>
          <p:cNvPr id="11" name="Slide Number Placeholder 5"/>
          <p:cNvSpPr>
            <a:spLocks noGrp="1"/>
          </p:cNvSpPr>
          <p:nvPr>
            <p:ph type="sldNum" sz="quarter" idx="4"/>
          </p:nvPr>
        </p:nvSpPr>
        <p:spPr>
          <a:xfrm>
            <a:off x="435536" y="6431527"/>
            <a:ext cx="260349" cy="152399"/>
          </a:xfrm>
          <a:prstGeom prst="rect">
            <a:avLst/>
          </a:prstGeom>
        </p:spPr>
        <p:txBody>
          <a:bodyPr vert="horz" lIns="0" tIns="0" rIns="91440" bIns="0" rtlCol="0" anchor="ctr"/>
          <a:lstStyle>
            <a:lvl1pPr algn="l">
              <a:defRPr sz="900">
                <a:solidFill>
                  <a:schemeClr val="bg2">
                    <a:lumMod val="60000"/>
                    <a:lumOff val="40000"/>
                  </a:schemeClr>
                </a:solidFill>
                <a:latin typeface="Museo Sans For Dell" pitchFamily="2" charset="0"/>
              </a:defRPr>
            </a:lvl1pPr>
          </a:lstStyle>
          <a:p>
            <a:fld id="{DBD5246C-868F-410A-AE52-FE248EDADC46}" type="slidenum">
              <a:rPr lang="en-US" smtClean="0"/>
              <a:pPr/>
              <a:t>‹#›</a:t>
            </a:fld>
            <a:endParaRPr lang="en-US" dirty="0"/>
          </a:p>
        </p:txBody>
      </p:sp>
      <p:sp>
        <p:nvSpPr>
          <p:cNvPr id="12" name="Date Placeholder 8"/>
          <p:cNvSpPr>
            <a:spLocks noGrp="1"/>
          </p:cNvSpPr>
          <p:nvPr>
            <p:ph type="dt" sz="half" idx="2"/>
          </p:nvPr>
        </p:nvSpPr>
        <p:spPr>
          <a:xfrm>
            <a:off x="1828800" y="6428232"/>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bg2">
                    <a:lumMod val="60000"/>
                    <a:lumOff val="40000"/>
                  </a:schemeClr>
                </a:solidFill>
                <a:latin typeface="Museo Sans For Dell" pitchFamily="2" charset="0"/>
                <a:ea typeface="+mn-ea"/>
                <a:cs typeface="+mn-cs"/>
              </a:defRPr>
            </a:lvl1pPr>
          </a:lstStyle>
          <a:p>
            <a:fld id="{34F54432-1459-4213-A403-7E987AA7FE51}" type="datetime1">
              <a:rPr lang="en-US" smtClean="0"/>
              <a:t>11/12/2023</a:t>
            </a:fld>
            <a:endParaRPr lang="en-US" dirty="0"/>
          </a:p>
        </p:txBody>
      </p:sp>
    </p:spTree>
    <p:extLst>
      <p:ext uri="{BB962C8B-B14F-4D97-AF65-F5344CB8AC3E}">
        <p14:creationId xmlns:p14="http://schemas.microsoft.com/office/powerpoint/2010/main" val="2436669045"/>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6" descr="dell_gray_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93088" y="6226175"/>
            <a:ext cx="573087" cy="5730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7"/>
          <p:cNvCxnSpPr>
            <a:cxnSpLocks noChangeShapeType="1"/>
          </p:cNvCxnSpPr>
          <p:nvPr userDrawn="1"/>
        </p:nvCxnSpPr>
        <p:spPr bwMode="auto">
          <a:xfrm>
            <a:off x="457200" y="6172200"/>
            <a:ext cx="8229600" cy="0"/>
          </a:xfrm>
          <a:prstGeom prst="line">
            <a:avLst/>
          </a:prstGeom>
          <a:noFill/>
          <a:ln w="9525">
            <a:solidFill>
              <a:srgbClr val="AAAAAA"/>
            </a:solidFill>
            <a:round/>
            <a:headEnd/>
            <a:tailEnd/>
          </a:ln>
          <a:extLst>
            <a:ext uri="{909E8E84-426E-40DD-AFC4-6F175D3DCCD1}">
              <a14:hiddenFill xmlns:a14="http://schemas.microsoft.com/office/drawing/2010/main">
                <a:noFill/>
              </a14:hiddenFill>
            </a:ext>
          </a:extLst>
        </p:spPr>
      </p:cxnSp>
      <p:sp>
        <p:nvSpPr>
          <p:cNvPr id="6" name="Footer Placeholder 4"/>
          <p:cNvSpPr txBox="1">
            <a:spLocks/>
          </p:cNvSpPr>
          <p:nvPr userDrawn="1"/>
        </p:nvSpPr>
        <p:spPr>
          <a:xfrm>
            <a:off x="742950" y="6429375"/>
            <a:ext cx="1885950" cy="152400"/>
          </a:xfrm>
          <a:prstGeom prst="rect">
            <a:avLst/>
          </a:prstGeom>
        </p:spPr>
        <p:txBody>
          <a:bodyPr lIns="0" tIns="0" bIns="0" anchor="ctr"/>
          <a:lstStyle>
            <a:lvl1pPr algn="l">
              <a:defRPr sz="1000">
                <a:solidFill>
                  <a:schemeClr val="accent4"/>
                </a:solidFill>
                <a:latin typeface="Museo Sans For Dell" pitchFamily="2" charset="0"/>
              </a:defRPr>
            </a:lvl1pPr>
          </a:lstStyle>
          <a:p>
            <a:pPr>
              <a:defRPr/>
            </a:pPr>
            <a:r>
              <a:rPr lang="en-US" dirty="0" smtClean="0">
                <a:solidFill>
                  <a:schemeClr val="bg2">
                    <a:lumMod val="65000"/>
                    <a:lumOff val="35000"/>
                  </a:schemeClr>
                </a:solidFill>
              </a:rPr>
              <a:t>Dell Confidential</a:t>
            </a:r>
            <a:endParaRPr lang="en-US" dirty="0">
              <a:solidFill>
                <a:schemeClr val="bg2">
                  <a:lumMod val="65000"/>
                  <a:lumOff val="35000"/>
                </a:schemeClr>
              </a:solidFill>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A240F59E-2C98-4908-8C43-D62EC225DD59}" type="slidenum">
              <a:rPr lang="en-US"/>
              <a:pPr>
                <a:defRPr/>
              </a:pPr>
              <a:t>‹#›</a:t>
            </a:fld>
            <a:endParaRPr lang="en-US"/>
          </a:p>
        </p:txBody>
      </p:sp>
      <p:sp>
        <p:nvSpPr>
          <p:cNvPr id="8" name="Slide Number Placeholder 5"/>
          <p:cNvSpPr txBox="1">
            <a:spLocks/>
          </p:cNvSpPr>
          <p:nvPr userDrawn="1"/>
        </p:nvSpPr>
        <p:spPr>
          <a:xfrm>
            <a:off x="435536" y="6431527"/>
            <a:ext cx="260349" cy="152399"/>
          </a:xfrm>
          <a:prstGeom prst="rect">
            <a:avLst/>
          </a:prstGeom>
        </p:spPr>
        <p:txBody>
          <a:bodyPr vert="horz" lIns="0" tIns="0" rIns="91440" bIns="0" rtlCol="0" anchor="ctr"/>
          <a:lstStyle>
            <a:defPPr>
              <a:defRPr lang="en-US"/>
            </a:defPPr>
            <a:lvl1pPr algn="l" rtl="0" fontAlgn="base">
              <a:spcBef>
                <a:spcPct val="0"/>
              </a:spcBef>
              <a:spcAft>
                <a:spcPct val="0"/>
              </a:spcAft>
              <a:defRPr sz="900" kern="1200">
                <a:solidFill>
                  <a:schemeClr val="bg2">
                    <a:lumMod val="60000"/>
                    <a:lumOff val="40000"/>
                  </a:schemeClr>
                </a:solidFill>
                <a:latin typeface="Museo Sans For Dell" pitchFamily="2"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DBD5246C-868F-410A-AE52-FE248EDADC46}" type="slidenum">
              <a:rPr lang="en-US" smtClean="0"/>
              <a:pPr/>
              <a:t>‹#›</a:t>
            </a:fld>
            <a:endParaRPr lang="en-US" dirty="0"/>
          </a:p>
        </p:txBody>
      </p:sp>
      <p:sp>
        <p:nvSpPr>
          <p:cNvPr id="10" name="Date Placeholder 8"/>
          <p:cNvSpPr>
            <a:spLocks noGrp="1"/>
          </p:cNvSpPr>
          <p:nvPr>
            <p:ph type="dt" sz="half" idx="2"/>
          </p:nvPr>
        </p:nvSpPr>
        <p:spPr>
          <a:xfrm>
            <a:off x="1828800" y="6428232"/>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bg2">
                    <a:lumMod val="60000"/>
                    <a:lumOff val="40000"/>
                  </a:schemeClr>
                </a:solidFill>
                <a:latin typeface="Museo Sans For Dell" pitchFamily="2" charset="0"/>
                <a:ea typeface="+mn-ea"/>
                <a:cs typeface="+mn-cs"/>
              </a:defRPr>
            </a:lvl1pPr>
          </a:lstStyle>
          <a:p>
            <a:fld id="{3ABA7141-3D1C-4B71-8E8A-1A5A719C17C1}" type="datetime1">
              <a:rPr lang="en-US" smtClean="0"/>
              <a:pPr/>
              <a:t>11/12/2023</a:t>
            </a:fld>
            <a:endParaRPr lang="en-US" dirty="0"/>
          </a:p>
        </p:txBody>
      </p:sp>
    </p:spTree>
    <p:extLst>
      <p:ext uri="{BB962C8B-B14F-4D97-AF65-F5344CB8AC3E}">
        <p14:creationId xmlns:p14="http://schemas.microsoft.com/office/powerpoint/2010/main" val="16794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_Blue_Background">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57200" y="457200"/>
            <a:ext cx="3657600" cy="3657600"/>
          </a:xfrm>
          <a:prstGeom prst="roundRect">
            <a:avLst>
              <a:gd name="adj" fmla="val 2752"/>
            </a:avLst>
          </a:prstGeom>
          <a:solidFill>
            <a:schemeClr val="tx2"/>
          </a:solidFill>
          <a:ln>
            <a:noFill/>
          </a:ln>
        </p:spPr>
        <p:style>
          <a:lnRef idx="2">
            <a:schemeClr val="accent1"/>
          </a:lnRef>
          <a:fillRef idx="1">
            <a:schemeClr val="lt1"/>
          </a:fillRef>
          <a:effectRef idx="0">
            <a:schemeClr val="accent1"/>
          </a:effectRef>
          <a:fontRef idx="none"/>
        </p:style>
        <p:txBody>
          <a:bodyPr lIns="228600" tIns="228600" rIns="228600" bIns="228600" anchor="t">
            <a:normAutofit/>
          </a:bodyPr>
          <a:lstStyle>
            <a:lvl1pPr>
              <a:defRPr sz="3200" b="0">
                <a:solidFill>
                  <a:schemeClr val="accent1"/>
                </a:solidFill>
                <a:latin typeface="Museo For Dell" pitchFamily="2" charset="0"/>
              </a:defRPr>
            </a:lvl1pPr>
          </a:lstStyle>
          <a:p>
            <a:r>
              <a:rPr lang="en-US" dirty="0" smtClean="0"/>
              <a:t>Click to edit Master title style</a:t>
            </a:r>
            <a:endParaRPr lang="en-US" dirty="0"/>
          </a:p>
        </p:txBody>
      </p:sp>
      <p:pic>
        <p:nvPicPr>
          <p:cNvPr id="18" name="Picture 17" descr="dell_white_logo.png"/>
          <p:cNvPicPr>
            <a:picLocks noChangeAspect="1"/>
          </p:cNvPicPr>
          <p:nvPr userDrawn="1"/>
        </p:nvPicPr>
        <p:blipFill>
          <a:blip r:embed="rId2" cstate="screen"/>
          <a:stretch>
            <a:fillRect/>
          </a:stretch>
        </p:blipFill>
        <p:spPr>
          <a:xfrm>
            <a:off x="8193024" y="6226683"/>
            <a:ext cx="573025" cy="573025"/>
          </a:xfrm>
          <a:prstGeom prst="rect">
            <a:avLst/>
          </a:prstGeom>
        </p:spPr>
      </p:pic>
      <p:sp>
        <p:nvSpPr>
          <p:cNvPr id="9" name="TextBox 3"/>
          <p:cNvSpPr txBox="1"/>
          <p:nvPr userDrawn="1"/>
        </p:nvSpPr>
        <p:spPr bwMode="black">
          <a:xfrm>
            <a:off x="5350331" y="6425457"/>
            <a:ext cx="2743200" cy="153888"/>
          </a:xfrm>
          <a:prstGeom prst="rect">
            <a:avLst/>
          </a:prstGeom>
          <a:noFill/>
        </p:spPr>
        <p:txBody>
          <a:bodyPr lIns="0" tIns="0" rIns="0" bIns="0">
            <a:prstTxWarp prst="textNoShape">
              <a:avLst/>
            </a:prstTxWarp>
            <a:spAutoFit/>
          </a:bodyPr>
          <a:lstStyle/>
          <a:p>
            <a:pPr algn="r">
              <a:lnSpc>
                <a:spcPct val="100000"/>
              </a:lnSpc>
              <a:spcBef>
                <a:spcPct val="0"/>
              </a:spcBef>
              <a:spcAft>
                <a:spcPct val="0"/>
              </a:spcAft>
              <a:buClrTx/>
              <a:buFontTx/>
              <a:buNone/>
            </a:pPr>
            <a:r>
              <a:rPr lang="en-US" sz="1000" dirty="0">
                <a:solidFill>
                  <a:schemeClr val="tx2"/>
                </a:solidFill>
                <a:latin typeface="Museo Sans For Dell" pitchFamily="2" charset="0"/>
              </a:rPr>
              <a:t>Global Marketing</a:t>
            </a:r>
          </a:p>
        </p:txBody>
      </p:sp>
      <p:sp>
        <p:nvSpPr>
          <p:cNvPr id="8"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tx2"/>
                </a:solidFill>
                <a:latin typeface="Museo Sans For Dell" pitchFamily="2" charset="0"/>
              </a:defRPr>
            </a:lvl1pPr>
          </a:lstStyle>
          <a:p>
            <a:r>
              <a:rPr lang="en-US" dirty="0" smtClean="0"/>
              <a:t>Confidential</a:t>
            </a:r>
            <a:endParaRPr lang="en-US" dirty="0"/>
          </a:p>
        </p:txBody>
      </p:sp>
      <p:sp>
        <p:nvSpPr>
          <p:cNvPr id="12" name="Slide Number Placeholder 5"/>
          <p:cNvSpPr>
            <a:spLocks noGrp="1"/>
          </p:cNvSpPr>
          <p:nvPr>
            <p:ph type="sldNum" sz="quarter" idx="4"/>
          </p:nvPr>
        </p:nvSpPr>
        <p:spPr>
          <a:xfrm>
            <a:off x="444501" y="6431527"/>
            <a:ext cx="260349" cy="152399"/>
          </a:xfrm>
          <a:prstGeom prst="rect">
            <a:avLst/>
          </a:prstGeom>
        </p:spPr>
        <p:txBody>
          <a:bodyPr vert="horz" lIns="0" tIns="0" rIns="91440" bIns="0" rtlCol="0" anchor="ctr"/>
          <a:lstStyle>
            <a:lvl1pPr algn="l">
              <a:defRPr sz="900">
                <a:solidFill>
                  <a:schemeClr val="tx2"/>
                </a:solidFill>
                <a:latin typeface="Museo Sans For Dell" pitchFamily="2" charset="0"/>
              </a:defRPr>
            </a:lvl1pPr>
          </a:lstStyle>
          <a:p>
            <a:fld id="{DBD5246C-868F-410A-AE52-FE248EDADC46}" type="slidenum">
              <a:rPr lang="en-US" smtClean="0"/>
              <a:pPr/>
              <a:t>‹#›</a:t>
            </a:fld>
            <a:endParaRPr lang="en-US" dirty="0"/>
          </a:p>
        </p:txBody>
      </p:sp>
      <p:sp>
        <p:nvSpPr>
          <p:cNvPr id="11" name="Date Placeholder 8"/>
          <p:cNvSpPr>
            <a:spLocks noGrp="1"/>
          </p:cNvSpPr>
          <p:nvPr>
            <p:ph type="dt" sz="half" idx="2"/>
          </p:nvPr>
        </p:nvSpPr>
        <p:spPr>
          <a:xfrm>
            <a:off x="1828800" y="6428232"/>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tx2"/>
                </a:solidFill>
                <a:latin typeface="Museo Sans For Dell" pitchFamily="2" charset="0"/>
                <a:ea typeface="+mn-ea"/>
                <a:cs typeface="+mn-cs"/>
              </a:defRPr>
            </a:lvl1pPr>
          </a:lstStyle>
          <a:p>
            <a:fld id="{399482B3-49BE-4739-9B0D-BB895DB7BF23}" type="datetime1">
              <a:rPr lang="en-US" smtClean="0"/>
              <a:pPr/>
              <a:t>11/12/2023</a:t>
            </a:fld>
            <a:endParaRPr lang="en-US" dirty="0"/>
          </a:p>
        </p:txBody>
      </p:sp>
    </p:spTree>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_and_Content_Blue_Backgroun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9768" y="250411"/>
            <a:ext cx="8239126" cy="850392"/>
          </a:xfrm>
        </p:spPr>
        <p:txBody>
          <a:bodyPr wrap="square" anchor="t"/>
          <a:lstStyle>
            <a:lvl1pPr>
              <a:lnSpc>
                <a:spcPct val="90000"/>
              </a:lnSpc>
              <a:defRPr sz="3200" b="0">
                <a:solidFill>
                  <a:schemeClr val="tx2"/>
                </a:solidFill>
                <a:latin typeface="Museo For Dell" pitchFamily="2"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38710" y="1215482"/>
            <a:ext cx="8229600" cy="4925341"/>
          </a:xfrm>
        </p:spPr>
        <p:txBody>
          <a:bodyPr lIns="0" tIns="0" rIns="0" bIns="0"/>
          <a:lstStyle>
            <a:lvl1pPr>
              <a:spcBef>
                <a:spcPts val="100"/>
              </a:spcBef>
              <a:spcAft>
                <a:spcPts val="100"/>
              </a:spcAft>
              <a:buClr>
                <a:schemeClr val="tx2"/>
              </a:buClr>
              <a:defRPr sz="2000">
                <a:solidFill>
                  <a:schemeClr val="tx2"/>
                </a:solidFill>
                <a:latin typeface="Museo Sans For Dell" pitchFamily="2" charset="0"/>
              </a:defRPr>
            </a:lvl1pPr>
            <a:lvl2pPr>
              <a:spcBef>
                <a:spcPts val="100"/>
              </a:spcBef>
              <a:spcAft>
                <a:spcPts val="100"/>
              </a:spcAft>
              <a:buClr>
                <a:schemeClr val="tx2"/>
              </a:buClr>
              <a:buFont typeface="Museo For Dell 300" pitchFamily="50" charset="0"/>
              <a:buChar char="–"/>
              <a:defRPr sz="1800">
                <a:solidFill>
                  <a:schemeClr val="tx2"/>
                </a:solidFill>
                <a:latin typeface="Museo Sans For Dell" pitchFamily="2" charset="0"/>
              </a:defRPr>
            </a:lvl2pPr>
            <a:lvl3pPr>
              <a:spcBef>
                <a:spcPts val="100"/>
              </a:spcBef>
              <a:spcAft>
                <a:spcPts val="100"/>
              </a:spcAft>
              <a:buClr>
                <a:schemeClr val="tx2"/>
              </a:buClr>
              <a:defRPr sz="1600">
                <a:solidFill>
                  <a:schemeClr val="tx2"/>
                </a:solidFill>
                <a:latin typeface="Museo Sans For Dell" pitchFamily="2" charset="0"/>
              </a:defRPr>
            </a:lvl3pPr>
            <a:lvl4pPr>
              <a:spcBef>
                <a:spcPts val="100"/>
              </a:spcBef>
              <a:spcAft>
                <a:spcPts val="100"/>
              </a:spcAft>
              <a:buClr>
                <a:schemeClr val="tx2"/>
              </a:buClr>
              <a:defRPr sz="1400">
                <a:solidFill>
                  <a:schemeClr val="tx2"/>
                </a:solidFill>
                <a:latin typeface="Museo Sans For Dell" pitchFamily="2" charset="0"/>
              </a:defRPr>
            </a:lvl4pPr>
            <a:lvl5pPr>
              <a:spcBef>
                <a:spcPts val="100"/>
              </a:spcBef>
              <a:spcAft>
                <a:spcPts val="100"/>
              </a:spcAft>
              <a:buClr>
                <a:schemeClr val="tx2"/>
              </a:buClr>
              <a:defRPr sz="1200">
                <a:solidFill>
                  <a:schemeClr val="tx2"/>
                </a:solidFill>
                <a:latin typeface="Museo Sans For Dell" pitchFamily="2"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20" name="Straight Connector 19"/>
          <p:cNvCxnSpPr>
            <a:cxnSpLocks noChangeShapeType="1"/>
          </p:cNvCxnSpPr>
          <p:nvPr userDrawn="1"/>
        </p:nvCxnSpPr>
        <p:spPr bwMode="auto">
          <a:xfrm>
            <a:off x="457200" y="6172200"/>
            <a:ext cx="8229600" cy="0"/>
          </a:xfrm>
          <a:prstGeom prst="line">
            <a:avLst/>
          </a:prstGeom>
          <a:noFill/>
          <a:ln w="9525">
            <a:solidFill>
              <a:schemeClr val="tx2"/>
            </a:solidFill>
            <a:round/>
            <a:headEnd/>
            <a:tailEnd/>
          </a:ln>
        </p:spPr>
      </p:cxnSp>
      <p:sp>
        <p:nvSpPr>
          <p:cNvPr id="22" name="TextBox 3"/>
          <p:cNvSpPr txBox="1"/>
          <p:nvPr userDrawn="1"/>
        </p:nvSpPr>
        <p:spPr bwMode="black">
          <a:xfrm>
            <a:off x="5350331" y="6425457"/>
            <a:ext cx="2743200" cy="153888"/>
          </a:xfrm>
          <a:prstGeom prst="rect">
            <a:avLst/>
          </a:prstGeom>
          <a:noFill/>
        </p:spPr>
        <p:txBody>
          <a:bodyPr lIns="0" tIns="0" rIns="0" bIns="0">
            <a:prstTxWarp prst="textNoShape">
              <a:avLst/>
            </a:prstTxWarp>
            <a:spAutoFit/>
          </a:bodyPr>
          <a:lstStyle/>
          <a:p>
            <a:pPr algn="r">
              <a:lnSpc>
                <a:spcPct val="100000"/>
              </a:lnSpc>
              <a:spcBef>
                <a:spcPct val="0"/>
              </a:spcBef>
              <a:spcAft>
                <a:spcPct val="0"/>
              </a:spcAft>
              <a:buClrTx/>
              <a:buFontTx/>
              <a:buNone/>
            </a:pPr>
            <a:r>
              <a:rPr lang="en-US" sz="1000" dirty="0">
                <a:solidFill>
                  <a:schemeClr val="tx2"/>
                </a:solidFill>
                <a:latin typeface="Museo Sans For Dell" pitchFamily="2" charset="0"/>
              </a:rPr>
              <a:t>Global Marketing</a:t>
            </a:r>
          </a:p>
        </p:txBody>
      </p:sp>
      <p:pic>
        <p:nvPicPr>
          <p:cNvPr id="10" name="Picture 9" descr="dell_white_logo.png"/>
          <p:cNvPicPr>
            <a:picLocks noChangeAspect="1"/>
          </p:cNvPicPr>
          <p:nvPr userDrawn="1"/>
        </p:nvPicPr>
        <p:blipFill>
          <a:blip r:embed="rId2" cstate="screen"/>
          <a:stretch>
            <a:fillRect/>
          </a:stretch>
        </p:blipFill>
        <p:spPr>
          <a:xfrm>
            <a:off x="8193024" y="6226683"/>
            <a:ext cx="573025" cy="573025"/>
          </a:xfrm>
          <a:prstGeom prst="rect">
            <a:avLst/>
          </a:prstGeom>
        </p:spPr>
      </p:pic>
      <p:sp>
        <p:nvSpPr>
          <p:cNvPr id="11"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tx2"/>
                </a:solidFill>
                <a:latin typeface="Museo Sans For Dell" pitchFamily="2" charset="0"/>
              </a:defRPr>
            </a:lvl1pPr>
          </a:lstStyle>
          <a:p>
            <a:r>
              <a:rPr lang="en-US" dirty="0" smtClean="0"/>
              <a:t>Confidential</a:t>
            </a:r>
            <a:endParaRPr lang="en-US" dirty="0"/>
          </a:p>
        </p:txBody>
      </p:sp>
      <p:sp>
        <p:nvSpPr>
          <p:cNvPr id="12" name="Slide Number Placeholder 5"/>
          <p:cNvSpPr>
            <a:spLocks noGrp="1"/>
          </p:cNvSpPr>
          <p:nvPr>
            <p:ph type="sldNum" sz="quarter" idx="4"/>
          </p:nvPr>
        </p:nvSpPr>
        <p:spPr>
          <a:xfrm>
            <a:off x="444501" y="6431527"/>
            <a:ext cx="260349" cy="152399"/>
          </a:xfrm>
          <a:prstGeom prst="rect">
            <a:avLst/>
          </a:prstGeom>
        </p:spPr>
        <p:txBody>
          <a:bodyPr vert="horz" lIns="0" tIns="0" rIns="91440" bIns="0" rtlCol="0" anchor="ctr"/>
          <a:lstStyle>
            <a:lvl1pPr algn="l">
              <a:defRPr sz="900">
                <a:solidFill>
                  <a:schemeClr val="tx2"/>
                </a:solidFill>
                <a:latin typeface="Museo Sans For Dell" pitchFamily="2" charset="0"/>
              </a:defRPr>
            </a:lvl1pPr>
          </a:lstStyle>
          <a:p>
            <a:fld id="{DBD5246C-868F-410A-AE52-FE248EDADC46}" type="slidenum">
              <a:rPr lang="en-US" smtClean="0"/>
              <a:pPr/>
              <a:t>‹#›</a:t>
            </a:fld>
            <a:endParaRPr lang="en-US" dirty="0"/>
          </a:p>
        </p:txBody>
      </p:sp>
      <p:sp>
        <p:nvSpPr>
          <p:cNvPr id="13" name="Date Placeholder 8"/>
          <p:cNvSpPr>
            <a:spLocks noGrp="1"/>
          </p:cNvSpPr>
          <p:nvPr>
            <p:ph type="dt" sz="half" idx="2"/>
          </p:nvPr>
        </p:nvSpPr>
        <p:spPr>
          <a:xfrm>
            <a:off x="1828800" y="6428232"/>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tx2"/>
                </a:solidFill>
                <a:latin typeface="Museo Sans For Dell" pitchFamily="2" charset="0"/>
                <a:ea typeface="+mn-ea"/>
                <a:cs typeface="+mn-cs"/>
              </a:defRPr>
            </a:lvl1pPr>
          </a:lstStyle>
          <a:p>
            <a:fld id="{8B27914F-C898-4076-B98B-C94F91F6A3C7}" type="datetime1">
              <a:rPr lang="en-US" smtClean="0"/>
              <a:pPr/>
              <a:t>11/12/2023</a:t>
            </a:fld>
            <a:endParaRPr lang="en-US" dirty="0"/>
          </a:p>
        </p:txBody>
      </p:sp>
    </p:spTree>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nly &amp; Background Images Slide">
    <p:bg>
      <p:bgPr>
        <a:solidFill>
          <a:schemeClr val="accent1"/>
        </a:solidFill>
        <a:effectLst/>
      </p:bgPr>
    </p:bg>
    <p:spTree>
      <p:nvGrpSpPr>
        <p:cNvPr id="1" name=""/>
        <p:cNvGrpSpPr/>
        <p:nvPr/>
      </p:nvGrpSpPr>
      <p:grpSpPr>
        <a:xfrm>
          <a:off x="0" y="0"/>
          <a:ext cx="0" cy="0"/>
          <a:chOff x="0" y="0"/>
          <a:chExt cx="0" cy="0"/>
        </a:xfrm>
      </p:grpSpPr>
      <p:cxnSp>
        <p:nvCxnSpPr>
          <p:cNvPr id="20" name="Straight Connector 19"/>
          <p:cNvCxnSpPr>
            <a:cxnSpLocks noChangeShapeType="1"/>
          </p:cNvCxnSpPr>
          <p:nvPr userDrawn="1"/>
        </p:nvCxnSpPr>
        <p:spPr bwMode="auto">
          <a:xfrm>
            <a:off x="457200" y="6172200"/>
            <a:ext cx="8229600" cy="0"/>
          </a:xfrm>
          <a:prstGeom prst="line">
            <a:avLst/>
          </a:prstGeom>
          <a:noFill/>
          <a:ln w="9525">
            <a:solidFill>
              <a:schemeClr val="tx2"/>
            </a:solidFill>
            <a:round/>
            <a:headEnd/>
            <a:tailEnd/>
          </a:ln>
        </p:spPr>
      </p:cxnSp>
      <p:sp>
        <p:nvSpPr>
          <p:cNvPr id="22" name="TextBox 3"/>
          <p:cNvSpPr txBox="1"/>
          <p:nvPr userDrawn="1"/>
        </p:nvSpPr>
        <p:spPr bwMode="black">
          <a:xfrm>
            <a:off x="5350331" y="6425457"/>
            <a:ext cx="2743200" cy="153888"/>
          </a:xfrm>
          <a:prstGeom prst="rect">
            <a:avLst/>
          </a:prstGeom>
          <a:noFill/>
        </p:spPr>
        <p:txBody>
          <a:bodyPr lIns="0" tIns="0" rIns="0" bIns="0">
            <a:prstTxWarp prst="textNoShape">
              <a:avLst/>
            </a:prstTxWarp>
            <a:spAutoFit/>
          </a:bodyPr>
          <a:lstStyle/>
          <a:p>
            <a:pPr algn="r">
              <a:lnSpc>
                <a:spcPct val="100000"/>
              </a:lnSpc>
              <a:spcBef>
                <a:spcPct val="0"/>
              </a:spcBef>
              <a:spcAft>
                <a:spcPct val="0"/>
              </a:spcAft>
              <a:buClrTx/>
              <a:buFontTx/>
              <a:buNone/>
            </a:pPr>
            <a:r>
              <a:rPr lang="en-US" sz="1000" dirty="0">
                <a:solidFill>
                  <a:schemeClr val="tx2"/>
                </a:solidFill>
                <a:latin typeface="Museo Sans For Dell" pitchFamily="2" charset="0"/>
              </a:rPr>
              <a:t>Global Marketing</a:t>
            </a:r>
          </a:p>
        </p:txBody>
      </p:sp>
      <p:pic>
        <p:nvPicPr>
          <p:cNvPr id="10" name="Picture 9" descr="dell_white_logo.png"/>
          <p:cNvPicPr>
            <a:picLocks noChangeAspect="1"/>
          </p:cNvPicPr>
          <p:nvPr userDrawn="1"/>
        </p:nvPicPr>
        <p:blipFill>
          <a:blip r:embed="rId2" cstate="screen"/>
          <a:stretch>
            <a:fillRect/>
          </a:stretch>
        </p:blipFill>
        <p:spPr>
          <a:xfrm>
            <a:off x="8193024" y="6226683"/>
            <a:ext cx="573025" cy="573025"/>
          </a:xfrm>
          <a:prstGeom prst="rect">
            <a:avLst/>
          </a:prstGeom>
        </p:spPr>
      </p:pic>
      <p:sp>
        <p:nvSpPr>
          <p:cNvPr id="11"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tx2"/>
                </a:solidFill>
                <a:latin typeface="Museo Sans For Dell" pitchFamily="2" charset="0"/>
              </a:defRPr>
            </a:lvl1pPr>
          </a:lstStyle>
          <a:p>
            <a:r>
              <a:rPr lang="en-US" dirty="0" smtClean="0"/>
              <a:t>Confidential</a:t>
            </a:r>
            <a:endParaRPr lang="en-US" dirty="0"/>
          </a:p>
        </p:txBody>
      </p:sp>
      <p:sp>
        <p:nvSpPr>
          <p:cNvPr id="12" name="Slide Number Placeholder 5"/>
          <p:cNvSpPr>
            <a:spLocks noGrp="1"/>
          </p:cNvSpPr>
          <p:nvPr>
            <p:ph type="sldNum" sz="quarter" idx="4"/>
          </p:nvPr>
        </p:nvSpPr>
        <p:spPr>
          <a:xfrm>
            <a:off x="444501" y="6431527"/>
            <a:ext cx="260349" cy="152399"/>
          </a:xfrm>
          <a:prstGeom prst="rect">
            <a:avLst/>
          </a:prstGeom>
        </p:spPr>
        <p:txBody>
          <a:bodyPr vert="horz" lIns="0" tIns="0" rIns="91440" bIns="0" rtlCol="0" anchor="ctr"/>
          <a:lstStyle>
            <a:lvl1pPr algn="l">
              <a:defRPr sz="900">
                <a:solidFill>
                  <a:schemeClr val="tx2"/>
                </a:solidFill>
                <a:latin typeface="Museo Sans For Dell" pitchFamily="2" charset="0"/>
              </a:defRPr>
            </a:lvl1pPr>
          </a:lstStyle>
          <a:p>
            <a:fld id="{DBD5246C-868F-410A-AE52-FE248EDADC46}" type="slidenum">
              <a:rPr lang="en-US" smtClean="0"/>
              <a:pPr/>
              <a:t>‹#›</a:t>
            </a:fld>
            <a:endParaRPr lang="en-US" dirty="0"/>
          </a:p>
        </p:txBody>
      </p:sp>
      <p:sp>
        <p:nvSpPr>
          <p:cNvPr id="13" name="Title 1"/>
          <p:cNvSpPr>
            <a:spLocks noGrp="1"/>
          </p:cNvSpPr>
          <p:nvPr>
            <p:ph type="title"/>
          </p:nvPr>
        </p:nvSpPr>
        <p:spPr>
          <a:xfrm>
            <a:off x="429768" y="250411"/>
            <a:ext cx="8239126" cy="850392"/>
          </a:xfrm>
        </p:spPr>
        <p:txBody>
          <a:bodyPr wrap="square" anchor="t"/>
          <a:lstStyle>
            <a:lvl1pPr>
              <a:lnSpc>
                <a:spcPct val="90000"/>
              </a:lnSpc>
              <a:defRPr sz="3200" b="0">
                <a:solidFill>
                  <a:schemeClr val="tx2"/>
                </a:solidFill>
                <a:latin typeface="Museo For Dell" pitchFamily="2" charset="0"/>
              </a:defRPr>
            </a:lvl1pPr>
          </a:lstStyle>
          <a:p>
            <a:r>
              <a:rPr lang="en-US" dirty="0" smtClean="0"/>
              <a:t>Click to edit Master title style</a:t>
            </a:r>
            <a:endParaRPr lang="en-US" dirty="0"/>
          </a:p>
        </p:txBody>
      </p:sp>
      <p:sp>
        <p:nvSpPr>
          <p:cNvPr id="14" name="Date Placeholder 8"/>
          <p:cNvSpPr>
            <a:spLocks noGrp="1"/>
          </p:cNvSpPr>
          <p:nvPr>
            <p:ph type="dt" sz="half" idx="2"/>
          </p:nvPr>
        </p:nvSpPr>
        <p:spPr>
          <a:xfrm>
            <a:off x="1828800" y="6428232"/>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tx2"/>
                </a:solidFill>
                <a:latin typeface="Museo Sans For Dell" pitchFamily="2" charset="0"/>
                <a:ea typeface="+mn-ea"/>
                <a:cs typeface="+mn-cs"/>
              </a:defRPr>
            </a:lvl1pPr>
          </a:lstStyle>
          <a:p>
            <a:fld id="{F31C0A23-4E9A-4B27-B9D5-98817EA1812E}" type="datetime1">
              <a:rPr lang="en-US" smtClean="0"/>
              <a:pPr/>
              <a:t>11/12/2023</a:t>
            </a:fld>
            <a:endParaRPr lang="en-US" dirty="0"/>
          </a:p>
        </p:txBody>
      </p:sp>
    </p:spTree>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_Slide_Blue_Background">
    <p:bg>
      <p:bgPr>
        <a:solidFill>
          <a:schemeClr val="accent1"/>
        </a:solidFill>
        <a:effectLst/>
      </p:bgPr>
    </p:bg>
    <p:spTree>
      <p:nvGrpSpPr>
        <p:cNvPr id="1" name=""/>
        <p:cNvGrpSpPr/>
        <p:nvPr/>
      </p:nvGrpSpPr>
      <p:grpSpPr>
        <a:xfrm>
          <a:off x="0" y="0"/>
          <a:ext cx="0" cy="0"/>
          <a:chOff x="0" y="0"/>
          <a:chExt cx="0" cy="0"/>
        </a:xfrm>
      </p:grpSpPr>
      <p:grpSp>
        <p:nvGrpSpPr>
          <p:cNvPr id="2" name="Group 19"/>
          <p:cNvGrpSpPr/>
          <p:nvPr userDrawn="1"/>
        </p:nvGrpSpPr>
        <p:grpSpPr>
          <a:xfrm>
            <a:off x="380999" y="1781175"/>
            <a:ext cx="8311513" cy="3295650"/>
            <a:chOff x="280033" y="1781175"/>
            <a:chExt cx="8412480" cy="3295650"/>
          </a:xfrm>
        </p:grpSpPr>
        <p:cxnSp>
          <p:nvCxnSpPr>
            <p:cNvPr id="8" name="Straight Connector 7"/>
            <p:cNvCxnSpPr/>
            <p:nvPr/>
          </p:nvCxnSpPr>
          <p:spPr>
            <a:xfrm>
              <a:off x="280033" y="1781175"/>
              <a:ext cx="8412480"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280033" y="5076825"/>
              <a:ext cx="8412480"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grpSp>
      <p:pic>
        <p:nvPicPr>
          <p:cNvPr id="12" name="Picture 9" descr="white"/>
          <p:cNvPicPr>
            <a:picLocks noChangeAspect="1" noChangeArrowheads="1"/>
          </p:cNvPicPr>
          <p:nvPr userDrawn="1"/>
        </p:nvPicPr>
        <p:blipFill>
          <a:blip r:embed="rId2" cstate="screen"/>
          <a:srcRect/>
          <a:stretch>
            <a:fillRect/>
          </a:stretch>
        </p:blipFill>
        <p:spPr bwMode="auto">
          <a:xfrm>
            <a:off x="7377195" y="2681959"/>
            <a:ext cx="1371487" cy="1371487"/>
          </a:xfrm>
          <a:prstGeom prst="rect">
            <a:avLst/>
          </a:prstGeom>
          <a:noFill/>
          <a:ln w="9525">
            <a:noFill/>
            <a:miter lim="800000"/>
            <a:headEnd/>
            <a:tailEnd/>
          </a:ln>
        </p:spPr>
      </p:pic>
      <p:sp>
        <p:nvSpPr>
          <p:cNvPr id="11"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tx2"/>
                </a:solidFill>
                <a:latin typeface="Museo Sans For Dell" pitchFamily="2" charset="0"/>
              </a:defRPr>
            </a:lvl1pPr>
          </a:lstStyle>
          <a:p>
            <a:r>
              <a:rPr lang="en-US" dirty="0" smtClean="0"/>
              <a:t>Confidential</a:t>
            </a:r>
            <a:endParaRPr lang="en-US" dirty="0"/>
          </a:p>
        </p:txBody>
      </p:sp>
      <p:sp>
        <p:nvSpPr>
          <p:cNvPr id="13" name="Slide Number Placeholder 5"/>
          <p:cNvSpPr>
            <a:spLocks noGrp="1"/>
          </p:cNvSpPr>
          <p:nvPr>
            <p:ph type="sldNum" sz="quarter" idx="4"/>
          </p:nvPr>
        </p:nvSpPr>
        <p:spPr>
          <a:xfrm>
            <a:off x="444501" y="6431527"/>
            <a:ext cx="260349" cy="152399"/>
          </a:xfrm>
          <a:prstGeom prst="rect">
            <a:avLst/>
          </a:prstGeom>
        </p:spPr>
        <p:txBody>
          <a:bodyPr vert="horz" lIns="0" tIns="0" rIns="91440" bIns="0" rtlCol="0" anchor="ctr"/>
          <a:lstStyle>
            <a:lvl1pPr algn="l">
              <a:defRPr sz="900">
                <a:solidFill>
                  <a:schemeClr val="tx2"/>
                </a:solidFill>
                <a:latin typeface="Museo Sans For Dell" pitchFamily="2" charset="0"/>
              </a:defRPr>
            </a:lvl1pPr>
          </a:lstStyle>
          <a:p>
            <a:fld id="{DBD5246C-868F-410A-AE52-FE248EDADC46}" type="slidenum">
              <a:rPr lang="en-US" smtClean="0"/>
              <a:pPr/>
              <a:t>‹#›</a:t>
            </a:fld>
            <a:endParaRPr lang="en-US" dirty="0"/>
          </a:p>
        </p:txBody>
      </p:sp>
      <p:sp>
        <p:nvSpPr>
          <p:cNvPr id="10" name="Title Placeholder 21"/>
          <p:cNvSpPr>
            <a:spLocks noGrp="1"/>
          </p:cNvSpPr>
          <p:nvPr>
            <p:ph type="ctrTitle"/>
          </p:nvPr>
        </p:nvSpPr>
        <p:spPr>
          <a:xfrm>
            <a:off x="438150" y="2679490"/>
            <a:ext cx="5962650" cy="1006685"/>
          </a:xfrm>
        </p:spPr>
        <p:txBody>
          <a:bodyPr anchor="b" anchorCtr="0"/>
          <a:lstStyle>
            <a:lvl1pPr algn="l">
              <a:lnSpc>
                <a:spcPts val="4000"/>
              </a:lnSpc>
              <a:defRPr sz="3600" b="0" i="0" smtClean="0">
                <a:solidFill>
                  <a:schemeClr val="tx2"/>
                </a:solidFill>
                <a:latin typeface="Museo For Dell" pitchFamily="2" charset="0"/>
                <a:ea typeface="Museo For Dell" pitchFamily="2" charset="0"/>
              </a:defRPr>
            </a:lvl1pPr>
          </a:lstStyle>
          <a:p>
            <a:r>
              <a:rPr lang="en-US" dirty="0" smtClean="0"/>
              <a:t>Click to edit Master title style</a:t>
            </a:r>
          </a:p>
        </p:txBody>
      </p:sp>
      <p:sp>
        <p:nvSpPr>
          <p:cNvPr id="14" name="Text Placeholder 12"/>
          <p:cNvSpPr>
            <a:spLocks noGrp="1"/>
          </p:cNvSpPr>
          <p:nvPr>
            <p:ph type="subTitle" idx="1"/>
          </p:nvPr>
        </p:nvSpPr>
        <p:spPr>
          <a:xfrm>
            <a:off x="447674" y="4165390"/>
            <a:ext cx="5953125" cy="800101"/>
          </a:xfrm>
        </p:spPr>
        <p:txBody>
          <a:bodyPr lIns="0" tIns="0" rIns="0" bIns="0" anchor="t" anchorCtr="0">
            <a:normAutofit/>
          </a:bodyPr>
          <a:lstStyle>
            <a:lvl1pPr marL="0" indent="0" algn="l">
              <a:buFont typeface="Wingdings" pitchFamily="2" charset="2"/>
              <a:buNone/>
              <a:defRPr sz="2000" b="0" i="0" smtClean="0">
                <a:solidFill>
                  <a:schemeClr val="tx2"/>
                </a:solidFill>
                <a:latin typeface="Museo Sans For Dell" pitchFamily="2" charset="0"/>
                <a:ea typeface="Museo Sans For Dell" pitchFamily="2" charset="0"/>
              </a:defRPr>
            </a:lvl1pPr>
          </a:lstStyle>
          <a:p>
            <a:r>
              <a:rPr lang="en-US" smtClean="0"/>
              <a:t>Click to edit Master subtitle style</a:t>
            </a:r>
            <a:endParaRPr lang="en-US" dirty="0" smtClean="0"/>
          </a:p>
        </p:txBody>
      </p:sp>
      <p:sp>
        <p:nvSpPr>
          <p:cNvPr id="16" name="Date Placeholder 8"/>
          <p:cNvSpPr>
            <a:spLocks noGrp="1"/>
          </p:cNvSpPr>
          <p:nvPr>
            <p:ph type="dt" sz="half" idx="2"/>
          </p:nvPr>
        </p:nvSpPr>
        <p:spPr>
          <a:xfrm>
            <a:off x="1828800" y="6428232"/>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tx2"/>
                </a:solidFill>
                <a:latin typeface="Museo Sans For Dell" pitchFamily="2" charset="0"/>
                <a:ea typeface="+mn-ea"/>
                <a:cs typeface="+mn-cs"/>
              </a:defRPr>
            </a:lvl1pPr>
          </a:lstStyle>
          <a:p>
            <a:fld id="{3AABDE2C-AD38-4CC9-B4D3-51949B5041AF}" type="datetime1">
              <a:rPr lang="en-US" smtClean="0"/>
              <a:pPr/>
              <a:t>11/12/2023</a:t>
            </a:fld>
            <a:endParaRPr lang="en-US" dirty="0"/>
          </a:p>
        </p:txBody>
      </p:sp>
    </p:spTree>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mage and text">
    <p:spTree>
      <p:nvGrpSpPr>
        <p:cNvPr id="1" name=""/>
        <p:cNvGrpSpPr/>
        <p:nvPr/>
      </p:nvGrpSpPr>
      <p:grpSpPr>
        <a:xfrm>
          <a:off x="0" y="0"/>
          <a:ext cx="0" cy="0"/>
          <a:chOff x="0" y="0"/>
          <a:chExt cx="0" cy="0"/>
        </a:xfrm>
      </p:grpSpPr>
      <p:sp>
        <p:nvSpPr>
          <p:cNvPr id="12" name="Content Placeholder 2"/>
          <p:cNvSpPr>
            <a:spLocks noGrp="1"/>
          </p:cNvSpPr>
          <p:nvPr>
            <p:ph sz="half" idx="10"/>
          </p:nvPr>
        </p:nvSpPr>
        <p:spPr>
          <a:xfrm>
            <a:off x="4653246" y="1241426"/>
            <a:ext cx="4023360" cy="2884526"/>
          </a:xfrm>
        </p:spPr>
        <p:txBody>
          <a:bodyPr wrap="square" lIns="0" tIns="0" rIns="0" bIns="0">
            <a:normAutofit/>
          </a:bodyPr>
          <a:lstStyle>
            <a:lvl1pPr>
              <a:spcBef>
                <a:spcPts val="100"/>
              </a:spcBef>
              <a:defRPr sz="2000" b="0">
                <a:solidFill>
                  <a:schemeClr val="tx2"/>
                </a:solidFill>
                <a:latin typeface="Museo Sans For Dell" pitchFamily="2" charset="0"/>
              </a:defRPr>
            </a:lvl1pPr>
            <a:lvl2pPr marL="574675" indent="-231775">
              <a:spcBef>
                <a:spcPts val="100"/>
              </a:spcBef>
              <a:defRPr sz="1800" b="0">
                <a:solidFill>
                  <a:schemeClr val="tx2"/>
                </a:solidFill>
                <a:latin typeface="Museo Sans For Dell" pitchFamily="2" charset="0"/>
              </a:defRPr>
            </a:lvl2pPr>
            <a:lvl3pPr>
              <a:spcBef>
                <a:spcPts val="100"/>
              </a:spcBef>
              <a:defRPr sz="1600" b="0">
                <a:solidFill>
                  <a:schemeClr val="tx2"/>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0" name="Content Placeholder 2"/>
          <p:cNvSpPr>
            <a:spLocks noGrp="1"/>
          </p:cNvSpPr>
          <p:nvPr>
            <p:ph sz="half" idx="11"/>
          </p:nvPr>
        </p:nvSpPr>
        <p:spPr>
          <a:xfrm>
            <a:off x="439738" y="1241426"/>
            <a:ext cx="4023360" cy="2884526"/>
          </a:xfrm>
        </p:spPr>
        <p:txBody>
          <a:bodyPr wrap="square" lIns="0" tIns="0" rIns="0" bIns="0">
            <a:normAutofit/>
          </a:bodyPr>
          <a:lstStyle>
            <a:lvl1pPr>
              <a:spcBef>
                <a:spcPts val="100"/>
              </a:spcBef>
              <a:defRPr sz="2000" b="0">
                <a:solidFill>
                  <a:schemeClr val="tx2"/>
                </a:solidFill>
                <a:latin typeface="Museo Sans For Dell" pitchFamily="2" charset="0"/>
              </a:defRPr>
            </a:lvl1pPr>
            <a:lvl2pPr marL="574675" indent="-231775">
              <a:spcBef>
                <a:spcPts val="100"/>
              </a:spcBef>
              <a:defRPr sz="1800" b="0">
                <a:solidFill>
                  <a:schemeClr val="tx2"/>
                </a:solidFill>
                <a:latin typeface="Museo Sans For Dell" pitchFamily="2" charset="0"/>
              </a:defRPr>
            </a:lvl2pPr>
            <a:lvl3pPr>
              <a:spcBef>
                <a:spcPts val="100"/>
              </a:spcBef>
              <a:defRPr sz="1600" b="0">
                <a:solidFill>
                  <a:schemeClr val="tx2"/>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4" name="Straight Connector 13"/>
          <p:cNvCxnSpPr>
            <a:cxnSpLocks noChangeShapeType="1"/>
          </p:cNvCxnSpPr>
          <p:nvPr/>
        </p:nvCxnSpPr>
        <p:spPr bwMode="auto">
          <a:xfrm>
            <a:off x="457200" y="6172200"/>
            <a:ext cx="8229600" cy="0"/>
          </a:xfrm>
          <a:prstGeom prst="line">
            <a:avLst/>
          </a:prstGeom>
          <a:noFill/>
          <a:ln w="9525">
            <a:solidFill>
              <a:srgbClr val="AAAAAA"/>
            </a:solidFill>
            <a:round/>
            <a:headEnd/>
            <a:tailEnd/>
          </a:ln>
        </p:spPr>
      </p:cxnSp>
      <p:sp>
        <p:nvSpPr>
          <p:cNvPr id="13" name="Slide Number Placeholder 5"/>
          <p:cNvSpPr>
            <a:spLocks noGrp="1"/>
          </p:cNvSpPr>
          <p:nvPr>
            <p:ph type="sldNum" sz="quarter" idx="4"/>
          </p:nvPr>
        </p:nvSpPr>
        <p:spPr>
          <a:xfrm>
            <a:off x="435536" y="6431527"/>
            <a:ext cx="260349" cy="152399"/>
          </a:xfrm>
          <a:prstGeom prst="rect">
            <a:avLst/>
          </a:prstGeom>
        </p:spPr>
        <p:txBody>
          <a:bodyPr vert="horz" lIns="0" tIns="0" rIns="91440" bIns="0" rtlCol="0" anchor="ctr"/>
          <a:lstStyle>
            <a:lvl1pPr algn="l">
              <a:defRPr sz="900">
                <a:solidFill>
                  <a:schemeClr val="tx2"/>
                </a:solidFill>
                <a:latin typeface="Museo Sans For Dell" pitchFamily="2" charset="0"/>
              </a:defRPr>
            </a:lvl1pPr>
          </a:lstStyle>
          <a:p>
            <a:fld id="{DBD5246C-868F-410A-AE52-FE248EDADC46}" type="slidenum">
              <a:rPr lang="en-US" smtClean="0"/>
              <a:pPr/>
              <a:t>‹#›</a:t>
            </a:fld>
            <a:endParaRPr lang="en-US" dirty="0"/>
          </a:p>
        </p:txBody>
      </p:sp>
      <p:sp>
        <p:nvSpPr>
          <p:cNvPr id="9"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tx2"/>
                </a:solidFill>
                <a:latin typeface="Museo Sans For Dell" pitchFamily="2" charset="0"/>
              </a:defRPr>
            </a:lvl1pPr>
          </a:lstStyle>
          <a:p>
            <a:r>
              <a:rPr lang="en-US" smtClean="0"/>
              <a:t>Confidential</a:t>
            </a:r>
            <a:endParaRPr lang="en-US" dirty="0"/>
          </a:p>
        </p:txBody>
      </p:sp>
      <p:sp>
        <p:nvSpPr>
          <p:cNvPr id="4" name="Content Placeholder 3"/>
          <p:cNvSpPr>
            <a:spLocks noGrp="1"/>
          </p:cNvSpPr>
          <p:nvPr>
            <p:ph sz="quarter" idx="12"/>
          </p:nvPr>
        </p:nvSpPr>
        <p:spPr>
          <a:xfrm>
            <a:off x="434975" y="4248615"/>
            <a:ext cx="8262938" cy="1917234"/>
          </a:xfrm>
        </p:spPr>
        <p:txBody>
          <a:bodyPr/>
          <a:lstStyle>
            <a:lvl3pPr>
              <a:spcBef>
                <a:spcPts val="100"/>
              </a:spcBef>
              <a:spcAft>
                <a:spcPts val="100"/>
              </a:spcAft>
              <a:defRPr/>
            </a:lvl3pPr>
            <a:lvl4pPr>
              <a:spcBef>
                <a:spcPts val="100"/>
              </a:spcBef>
              <a:spcAft>
                <a:spcPts val="100"/>
              </a:spcAft>
              <a:buClr>
                <a:schemeClr val="tx2"/>
              </a:buClr>
              <a:defRPr sz="1400">
                <a:solidFill>
                  <a:schemeClr val="tx2"/>
                </a:solidFill>
              </a:defRPr>
            </a:lvl4pPr>
            <a:lvl5pPr>
              <a:spcBef>
                <a:spcPts val="100"/>
              </a:spcBef>
              <a:spcAft>
                <a:spcPts val="100"/>
              </a:spcAft>
              <a:buClr>
                <a:schemeClr val="tx2"/>
              </a:buClr>
              <a:defRPr sz="12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itle 1"/>
          <p:cNvSpPr>
            <a:spLocks noGrp="1"/>
          </p:cNvSpPr>
          <p:nvPr>
            <p:ph type="title"/>
          </p:nvPr>
        </p:nvSpPr>
        <p:spPr>
          <a:xfrm>
            <a:off x="429768" y="250411"/>
            <a:ext cx="8239126" cy="850392"/>
          </a:xfrm>
        </p:spPr>
        <p:txBody>
          <a:bodyPr wrap="square" anchor="t"/>
          <a:lstStyle>
            <a:lvl1pPr>
              <a:lnSpc>
                <a:spcPct val="90000"/>
              </a:lnSpc>
              <a:defRPr sz="3200" b="0">
                <a:solidFill>
                  <a:schemeClr val="tx2"/>
                </a:solidFill>
                <a:latin typeface="Museo For Dell" pitchFamily="2" charset="0"/>
              </a:defRPr>
            </a:lvl1pPr>
          </a:lstStyle>
          <a:p>
            <a:r>
              <a:rPr lang="en-US" dirty="0" smtClean="0"/>
              <a:t>Click to edit Master title style</a:t>
            </a:r>
            <a:endParaRPr lang="en-US" dirty="0"/>
          </a:p>
        </p:txBody>
      </p:sp>
      <p:sp>
        <p:nvSpPr>
          <p:cNvPr id="16" name="Date Placeholder 8"/>
          <p:cNvSpPr>
            <a:spLocks noGrp="1"/>
          </p:cNvSpPr>
          <p:nvPr>
            <p:ph type="dt" sz="half" idx="2"/>
          </p:nvPr>
        </p:nvSpPr>
        <p:spPr>
          <a:xfrm>
            <a:off x="1828800" y="6428232"/>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tx2"/>
                </a:solidFill>
                <a:latin typeface="Museo Sans For Dell" pitchFamily="2" charset="0"/>
                <a:ea typeface="+mn-ea"/>
                <a:cs typeface="+mn-cs"/>
              </a:defRPr>
            </a:lvl1pPr>
          </a:lstStyle>
          <a:p>
            <a:fld id="{C3CAA833-9901-410F-B9CF-BBA15AA951B6}" type="datetime1">
              <a:rPr lang="en-US" smtClean="0"/>
              <a:pPr/>
              <a:t>11/12/2023</a:t>
            </a:fld>
            <a:endParaRPr lang="en-US" dirty="0"/>
          </a:p>
        </p:txBody>
      </p:sp>
    </p:spTree>
    <p:extLst>
      <p:ext uri="{BB962C8B-B14F-4D97-AF65-F5344CB8AC3E}">
        <p14:creationId xmlns:p14="http://schemas.microsoft.com/office/powerpoint/2010/main" val="3286960602"/>
      </p:ext>
    </p:extLst>
  </p:cSld>
  <p:clrMapOvr>
    <a:masterClrMapping/>
  </p:clrMapOvr>
  <p:transition spd="med">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61562"/>
            <a:ext cx="8239126" cy="853560"/>
          </a:xfrm>
        </p:spPr>
        <p:txBody>
          <a:bodyPr wrap="square" anchor="t"/>
          <a:lstStyle>
            <a:lvl1pPr>
              <a:lnSpc>
                <a:spcPct val="90000"/>
              </a:lnSpc>
              <a:defRPr sz="3200" b="0">
                <a:solidFill>
                  <a:schemeClr val="accent1"/>
                </a:solidFill>
                <a:latin typeface="Museo For Dell" pitchFamily="2" charset="0"/>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sz="half" idx="1"/>
          </p:nvPr>
        </p:nvSpPr>
        <p:spPr>
          <a:xfrm>
            <a:off x="457200" y="1280160"/>
            <a:ext cx="8229600" cy="4754880"/>
          </a:xfrm>
        </p:spPr>
        <p:txBody>
          <a:bodyPr lIns="0" tIns="0" rIns="0" bIns="0"/>
          <a:lstStyle>
            <a:lvl1pPr>
              <a:spcBef>
                <a:spcPts val="100"/>
              </a:spcBef>
              <a:spcAft>
                <a:spcPts val="100"/>
              </a:spcAft>
              <a:defRPr sz="2000">
                <a:solidFill>
                  <a:schemeClr val="bg2"/>
                </a:solidFill>
                <a:latin typeface="Museo Sans For Dell" pitchFamily="2" charset="0"/>
              </a:defRPr>
            </a:lvl1pPr>
            <a:lvl2pPr>
              <a:spcBef>
                <a:spcPts val="100"/>
              </a:spcBef>
              <a:spcAft>
                <a:spcPts val="100"/>
              </a:spcAft>
              <a:buFont typeface="Museo Sans For Dell" pitchFamily="2" charset="0"/>
              <a:buChar char="–"/>
              <a:defRPr sz="1800">
                <a:solidFill>
                  <a:schemeClr val="bg2"/>
                </a:solidFill>
                <a:latin typeface="Museo Sans For Dell" pitchFamily="2" charset="0"/>
              </a:defRPr>
            </a:lvl2pPr>
            <a:lvl3pPr>
              <a:spcBef>
                <a:spcPts val="100"/>
              </a:spcBef>
              <a:spcAft>
                <a:spcPts val="100"/>
              </a:spcAft>
              <a:defRPr sz="1600">
                <a:solidFill>
                  <a:schemeClr val="bg2"/>
                </a:solidFill>
                <a:latin typeface="Museo Sans For Dell" pitchFamily="2" charset="0"/>
              </a:defRPr>
            </a:lvl3pPr>
            <a:lvl4pPr>
              <a:spcBef>
                <a:spcPts val="100"/>
              </a:spcBef>
              <a:spcAft>
                <a:spcPts val="100"/>
              </a:spcAft>
              <a:defRPr sz="1400" baseline="0">
                <a:solidFill>
                  <a:schemeClr val="bg2"/>
                </a:solidFill>
                <a:latin typeface="Museo Sans For Dell" pitchFamily="2" charset="0"/>
              </a:defRPr>
            </a:lvl4pPr>
            <a:lvl5pPr>
              <a:spcBef>
                <a:spcPts val="100"/>
              </a:spcBef>
              <a:spcAft>
                <a:spcPts val="100"/>
              </a:spcAft>
              <a:buClr>
                <a:schemeClr val="accent1"/>
              </a:buClr>
              <a:defRPr sz="120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20" name="Straight Connector 19"/>
          <p:cNvCxnSpPr>
            <a:cxnSpLocks noChangeShapeType="1"/>
          </p:cNvCxnSpPr>
          <p:nvPr/>
        </p:nvCxnSpPr>
        <p:spPr bwMode="auto">
          <a:xfrm>
            <a:off x="457200" y="6172200"/>
            <a:ext cx="8229600" cy="0"/>
          </a:xfrm>
          <a:prstGeom prst="line">
            <a:avLst/>
          </a:prstGeom>
          <a:noFill/>
          <a:ln w="9525">
            <a:solidFill>
              <a:srgbClr val="AAAAAA"/>
            </a:solidFill>
            <a:round/>
            <a:headEnd/>
            <a:tailEnd/>
          </a:ln>
        </p:spPr>
      </p:cxnSp>
      <p:pic>
        <p:nvPicPr>
          <p:cNvPr id="14" name="Picture 13" descr="dell_gray_logo.png"/>
          <p:cNvPicPr>
            <a:picLocks noChangeAspect="1"/>
          </p:cNvPicPr>
          <p:nvPr/>
        </p:nvPicPr>
        <p:blipFill>
          <a:blip r:embed="rId2" cstate="screen"/>
          <a:stretch>
            <a:fillRect/>
          </a:stretch>
        </p:blipFill>
        <p:spPr>
          <a:xfrm>
            <a:off x="8193024" y="6226683"/>
            <a:ext cx="573025" cy="573025"/>
          </a:xfrm>
          <a:prstGeom prst="rect">
            <a:avLst/>
          </a:prstGeom>
        </p:spPr>
      </p:pic>
      <p:sp>
        <p:nvSpPr>
          <p:cNvPr id="15"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bg2">
                    <a:lumMod val="60000"/>
                    <a:lumOff val="40000"/>
                  </a:schemeClr>
                </a:solidFill>
                <a:latin typeface="Museo Sans For Dell" pitchFamily="2" charset="0"/>
              </a:defRPr>
            </a:lvl1pPr>
          </a:lstStyle>
          <a:p>
            <a:r>
              <a:rPr lang="en-US" dirty="0" smtClean="0"/>
              <a:t>Confidential</a:t>
            </a:r>
            <a:endParaRPr lang="en-US" dirty="0"/>
          </a:p>
        </p:txBody>
      </p:sp>
      <p:sp>
        <p:nvSpPr>
          <p:cNvPr id="16" name="Slide Number Placeholder 5"/>
          <p:cNvSpPr>
            <a:spLocks noGrp="1"/>
          </p:cNvSpPr>
          <p:nvPr>
            <p:ph type="sldNum" sz="quarter" idx="4"/>
          </p:nvPr>
        </p:nvSpPr>
        <p:spPr>
          <a:xfrm>
            <a:off x="435536" y="6431527"/>
            <a:ext cx="260349" cy="152399"/>
          </a:xfrm>
          <a:prstGeom prst="rect">
            <a:avLst/>
          </a:prstGeom>
        </p:spPr>
        <p:txBody>
          <a:bodyPr vert="horz" lIns="0" tIns="0" rIns="91440" bIns="0" rtlCol="0" anchor="ctr"/>
          <a:lstStyle>
            <a:lvl1pPr algn="l">
              <a:defRPr sz="900">
                <a:solidFill>
                  <a:schemeClr val="bg2">
                    <a:lumMod val="60000"/>
                    <a:lumOff val="40000"/>
                  </a:schemeClr>
                </a:solidFill>
                <a:latin typeface="Museo Sans For Dell" pitchFamily="2" charset="0"/>
              </a:defRPr>
            </a:lvl1pPr>
          </a:lstStyle>
          <a:p>
            <a:fld id="{DBD5246C-868F-410A-AE52-FE248EDADC46}" type="slidenum">
              <a:rPr lang="en-US" smtClean="0"/>
              <a:pPr/>
              <a:t>‹#›</a:t>
            </a:fld>
            <a:endParaRPr lang="en-US" dirty="0"/>
          </a:p>
        </p:txBody>
      </p:sp>
      <p:sp>
        <p:nvSpPr>
          <p:cNvPr id="18" name="Date Placeholder 8"/>
          <p:cNvSpPr>
            <a:spLocks noGrp="1"/>
          </p:cNvSpPr>
          <p:nvPr>
            <p:ph type="dt" sz="half" idx="2"/>
          </p:nvPr>
        </p:nvSpPr>
        <p:spPr>
          <a:xfrm>
            <a:off x="1828800" y="6428232"/>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bg2">
                    <a:lumMod val="60000"/>
                    <a:lumOff val="40000"/>
                  </a:schemeClr>
                </a:solidFill>
                <a:latin typeface="Museo Sans For Dell" pitchFamily="2" charset="0"/>
                <a:ea typeface="+mn-ea"/>
                <a:cs typeface="+mn-cs"/>
              </a:defRPr>
            </a:lvl1pPr>
          </a:lstStyle>
          <a:p>
            <a:fld id="{DA5ED237-BA49-494A-B3B3-DDC72CDA5986}" type="datetime1">
              <a:rPr lang="en-US" smtClean="0"/>
              <a:pPr/>
              <a:t>11/12/2023</a:t>
            </a:fld>
            <a:endParaRPr lang="en-US" dirty="0"/>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_Column">
    <p:spTree>
      <p:nvGrpSpPr>
        <p:cNvPr id="1" name=""/>
        <p:cNvGrpSpPr/>
        <p:nvPr/>
      </p:nvGrpSpPr>
      <p:grpSpPr>
        <a:xfrm>
          <a:off x="0" y="0"/>
          <a:ext cx="0" cy="0"/>
          <a:chOff x="0" y="0"/>
          <a:chExt cx="0" cy="0"/>
        </a:xfrm>
      </p:grpSpPr>
      <p:sp>
        <p:nvSpPr>
          <p:cNvPr id="12" name="Content Placeholder 2"/>
          <p:cNvSpPr>
            <a:spLocks noGrp="1"/>
          </p:cNvSpPr>
          <p:nvPr>
            <p:ph sz="half" idx="10"/>
          </p:nvPr>
        </p:nvSpPr>
        <p:spPr>
          <a:xfrm>
            <a:off x="4653246" y="1241424"/>
            <a:ext cx="4023360" cy="4890435"/>
          </a:xfrm>
        </p:spPr>
        <p:txBody>
          <a:bodyPr wrap="square" lIns="0" tIns="0" rIns="0" bIns="0">
            <a:normAutofit/>
          </a:bodyPr>
          <a:lstStyle>
            <a:lvl1pPr>
              <a:spcBef>
                <a:spcPts val="100"/>
              </a:spcBef>
              <a:defRPr sz="2000" b="0">
                <a:solidFill>
                  <a:schemeClr val="bg2"/>
                </a:solidFill>
                <a:latin typeface="Museo Sans For Dell" pitchFamily="2" charset="0"/>
              </a:defRPr>
            </a:lvl1pPr>
            <a:lvl2pPr marL="574675" indent="-231775">
              <a:spcBef>
                <a:spcPts val="100"/>
              </a:spcBef>
              <a:defRPr sz="1800" b="0">
                <a:solidFill>
                  <a:schemeClr val="bg2"/>
                </a:solidFill>
                <a:latin typeface="Museo Sans For Dell" pitchFamily="2" charset="0"/>
              </a:defRPr>
            </a:lvl2pPr>
            <a:lvl3pPr>
              <a:spcBef>
                <a:spcPts val="100"/>
              </a:spcBef>
              <a:defRPr sz="1600" b="0">
                <a:solidFill>
                  <a:schemeClr val="bg2"/>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Content Placeholder 2"/>
          <p:cNvSpPr>
            <a:spLocks noGrp="1"/>
          </p:cNvSpPr>
          <p:nvPr>
            <p:ph sz="half" idx="11"/>
          </p:nvPr>
        </p:nvSpPr>
        <p:spPr>
          <a:xfrm>
            <a:off x="439738" y="1241425"/>
            <a:ext cx="4023360" cy="4890434"/>
          </a:xfrm>
        </p:spPr>
        <p:txBody>
          <a:bodyPr wrap="square" lIns="0" tIns="0" rIns="0" bIns="0">
            <a:normAutofit/>
          </a:bodyPr>
          <a:lstStyle>
            <a:lvl1pPr>
              <a:spcBef>
                <a:spcPts val="100"/>
              </a:spcBef>
              <a:defRPr sz="2000" b="0">
                <a:solidFill>
                  <a:schemeClr val="bg2"/>
                </a:solidFill>
                <a:latin typeface="Museo Sans For Dell" pitchFamily="2" charset="0"/>
              </a:defRPr>
            </a:lvl1pPr>
            <a:lvl2pPr marL="574675" indent="-231775">
              <a:spcBef>
                <a:spcPts val="100"/>
              </a:spcBef>
              <a:defRPr sz="1800" b="0">
                <a:solidFill>
                  <a:schemeClr val="bg2"/>
                </a:solidFill>
                <a:latin typeface="Museo Sans For Dell" pitchFamily="2" charset="0"/>
              </a:defRPr>
            </a:lvl2pPr>
            <a:lvl3pPr>
              <a:spcBef>
                <a:spcPts val="100"/>
              </a:spcBef>
              <a:defRPr sz="1600" b="0">
                <a:solidFill>
                  <a:schemeClr val="bg2"/>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4" name="Straight Connector 13"/>
          <p:cNvCxnSpPr>
            <a:cxnSpLocks noChangeShapeType="1"/>
          </p:cNvCxnSpPr>
          <p:nvPr/>
        </p:nvCxnSpPr>
        <p:spPr bwMode="auto">
          <a:xfrm>
            <a:off x="457200" y="6172200"/>
            <a:ext cx="8229600" cy="0"/>
          </a:xfrm>
          <a:prstGeom prst="line">
            <a:avLst/>
          </a:prstGeom>
          <a:noFill/>
          <a:ln w="9525">
            <a:solidFill>
              <a:srgbClr val="AAAAAA"/>
            </a:solidFill>
            <a:round/>
            <a:headEnd/>
            <a:tailEnd/>
          </a:ln>
        </p:spPr>
      </p:cxnSp>
      <p:pic>
        <p:nvPicPr>
          <p:cNvPr id="25" name="Picture 24" descr="dell_gray_logo.png"/>
          <p:cNvPicPr>
            <a:picLocks noChangeAspect="1"/>
          </p:cNvPicPr>
          <p:nvPr/>
        </p:nvPicPr>
        <p:blipFill>
          <a:blip r:embed="rId2" cstate="screen"/>
          <a:stretch>
            <a:fillRect/>
          </a:stretch>
        </p:blipFill>
        <p:spPr>
          <a:xfrm>
            <a:off x="8193024" y="6226683"/>
            <a:ext cx="573025" cy="573025"/>
          </a:xfrm>
          <a:prstGeom prst="rect">
            <a:avLst/>
          </a:prstGeom>
        </p:spPr>
      </p:pic>
      <p:sp>
        <p:nvSpPr>
          <p:cNvPr id="13" name="Slide Number Placeholder 5"/>
          <p:cNvSpPr>
            <a:spLocks noGrp="1"/>
          </p:cNvSpPr>
          <p:nvPr>
            <p:ph type="sldNum" sz="quarter" idx="4"/>
          </p:nvPr>
        </p:nvSpPr>
        <p:spPr>
          <a:xfrm>
            <a:off x="435536" y="6431527"/>
            <a:ext cx="260349" cy="152399"/>
          </a:xfrm>
          <a:prstGeom prst="rect">
            <a:avLst/>
          </a:prstGeom>
        </p:spPr>
        <p:txBody>
          <a:bodyPr vert="horz" lIns="0" tIns="0" rIns="91440" bIns="0" rtlCol="0" anchor="ctr"/>
          <a:lstStyle>
            <a:lvl1pPr algn="l">
              <a:defRPr sz="900">
                <a:solidFill>
                  <a:schemeClr val="bg2">
                    <a:lumMod val="60000"/>
                    <a:lumOff val="40000"/>
                  </a:schemeClr>
                </a:solidFill>
                <a:latin typeface="Museo Sans For Dell" pitchFamily="2" charset="0"/>
              </a:defRPr>
            </a:lvl1pPr>
          </a:lstStyle>
          <a:p>
            <a:fld id="{DBD5246C-868F-410A-AE52-FE248EDADC46}" type="slidenum">
              <a:rPr lang="en-US" smtClean="0"/>
              <a:pPr/>
              <a:t>‹#›</a:t>
            </a:fld>
            <a:endParaRPr lang="en-US" dirty="0"/>
          </a:p>
        </p:txBody>
      </p:sp>
      <p:sp>
        <p:nvSpPr>
          <p:cNvPr id="9"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bg2">
                    <a:lumMod val="60000"/>
                    <a:lumOff val="40000"/>
                  </a:schemeClr>
                </a:solidFill>
                <a:latin typeface="Museo Sans For Dell" pitchFamily="2" charset="0"/>
              </a:defRPr>
            </a:lvl1pPr>
          </a:lstStyle>
          <a:p>
            <a:r>
              <a:rPr lang="en-US" dirty="0" smtClean="0"/>
              <a:t>Confidential</a:t>
            </a:r>
            <a:endParaRPr lang="en-US" dirty="0"/>
          </a:p>
        </p:txBody>
      </p:sp>
      <p:sp>
        <p:nvSpPr>
          <p:cNvPr id="15" name="Title 1"/>
          <p:cNvSpPr>
            <a:spLocks noGrp="1"/>
          </p:cNvSpPr>
          <p:nvPr>
            <p:ph type="title" hasCustomPrompt="1"/>
          </p:nvPr>
        </p:nvSpPr>
        <p:spPr>
          <a:xfrm>
            <a:off x="425904" y="261562"/>
            <a:ext cx="8239126" cy="853560"/>
          </a:xfrm>
        </p:spPr>
        <p:txBody>
          <a:bodyPr wrap="square" anchor="t"/>
          <a:lstStyle>
            <a:lvl1pPr>
              <a:lnSpc>
                <a:spcPct val="90000"/>
              </a:lnSpc>
              <a:defRPr sz="3200" b="0">
                <a:solidFill>
                  <a:schemeClr val="accent1"/>
                </a:solidFill>
                <a:latin typeface="Museo For Dell" pitchFamily="2" charset="0"/>
              </a:defRPr>
            </a:lvl1pPr>
          </a:lstStyle>
          <a:p>
            <a:r>
              <a:rPr lang="en-US" dirty="0" smtClean="0"/>
              <a:t>Click to edit Master title style</a:t>
            </a:r>
            <a:br>
              <a:rPr lang="en-US" dirty="0" smtClean="0"/>
            </a:br>
            <a:endParaRPr lang="en-US" dirty="0"/>
          </a:p>
        </p:txBody>
      </p:sp>
      <p:sp>
        <p:nvSpPr>
          <p:cNvPr id="16" name="Date Placeholder 8"/>
          <p:cNvSpPr>
            <a:spLocks noGrp="1"/>
          </p:cNvSpPr>
          <p:nvPr>
            <p:ph type="dt" sz="half" idx="2"/>
          </p:nvPr>
        </p:nvSpPr>
        <p:spPr>
          <a:xfrm>
            <a:off x="1828800" y="6428232"/>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bg2">
                    <a:lumMod val="60000"/>
                    <a:lumOff val="40000"/>
                  </a:schemeClr>
                </a:solidFill>
                <a:latin typeface="Museo Sans For Dell" pitchFamily="2" charset="0"/>
                <a:ea typeface="+mn-ea"/>
                <a:cs typeface="+mn-cs"/>
              </a:defRPr>
            </a:lvl1pPr>
          </a:lstStyle>
          <a:p>
            <a:fld id="{A1BD0CCE-4CF1-4416-AC93-D16C31AA61FF}" type="datetime1">
              <a:rPr lang="en-US" smtClean="0"/>
              <a:pPr/>
              <a:t>11/12/2023</a:t>
            </a:fld>
            <a:endParaRPr lang="en-US" dirty="0"/>
          </a:p>
        </p:txBody>
      </p:sp>
    </p:spTree>
  </p:cSld>
  <p:clrMapOvr>
    <a:masterClrMapping/>
  </p:clrMapOvr>
  <p:transition spd="med">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12" name="Content Placeholder 2"/>
          <p:cNvSpPr>
            <a:spLocks noGrp="1"/>
          </p:cNvSpPr>
          <p:nvPr>
            <p:ph sz="half" idx="10"/>
          </p:nvPr>
        </p:nvSpPr>
        <p:spPr>
          <a:xfrm>
            <a:off x="4653246" y="1237786"/>
            <a:ext cx="4023360" cy="2888166"/>
          </a:xfrm>
        </p:spPr>
        <p:txBody>
          <a:bodyPr wrap="square" lIns="0" tIns="0" rIns="0" bIns="0">
            <a:normAutofit/>
          </a:bodyPr>
          <a:lstStyle>
            <a:lvl1pPr>
              <a:spcBef>
                <a:spcPts val="100"/>
              </a:spcBef>
              <a:defRPr sz="2000" b="0">
                <a:solidFill>
                  <a:schemeClr val="bg2"/>
                </a:solidFill>
                <a:latin typeface="Museo Sans For Dell" pitchFamily="2" charset="0"/>
              </a:defRPr>
            </a:lvl1pPr>
            <a:lvl2pPr marL="574675" indent="-231775">
              <a:spcBef>
                <a:spcPts val="100"/>
              </a:spcBef>
              <a:defRPr sz="1800" b="0">
                <a:solidFill>
                  <a:schemeClr val="bg2"/>
                </a:solidFill>
                <a:latin typeface="Museo Sans For Dell" pitchFamily="2" charset="0"/>
              </a:defRPr>
            </a:lvl2pPr>
            <a:lvl3pPr>
              <a:spcBef>
                <a:spcPts val="100"/>
              </a:spcBef>
              <a:defRPr sz="1600" b="0">
                <a:solidFill>
                  <a:schemeClr val="bg2"/>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0" name="Content Placeholder 2"/>
          <p:cNvSpPr>
            <a:spLocks noGrp="1"/>
          </p:cNvSpPr>
          <p:nvPr>
            <p:ph sz="half" idx="11"/>
          </p:nvPr>
        </p:nvSpPr>
        <p:spPr>
          <a:xfrm>
            <a:off x="439738" y="1237786"/>
            <a:ext cx="4023360" cy="2888166"/>
          </a:xfrm>
        </p:spPr>
        <p:txBody>
          <a:bodyPr wrap="square" lIns="0" tIns="0" rIns="0" bIns="0">
            <a:normAutofit/>
          </a:bodyPr>
          <a:lstStyle>
            <a:lvl1pPr>
              <a:spcBef>
                <a:spcPts val="100"/>
              </a:spcBef>
              <a:defRPr sz="2000" b="0">
                <a:solidFill>
                  <a:schemeClr val="bg2"/>
                </a:solidFill>
                <a:latin typeface="Museo Sans For Dell" pitchFamily="2" charset="0"/>
              </a:defRPr>
            </a:lvl1pPr>
            <a:lvl2pPr marL="574675" indent="-231775">
              <a:spcBef>
                <a:spcPts val="100"/>
              </a:spcBef>
              <a:defRPr sz="1800" b="0">
                <a:solidFill>
                  <a:schemeClr val="bg2"/>
                </a:solidFill>
                <a:latin typeface="Museo Sans For Dell" pitchFamily="2" charset="0"/>
              </a:defRPr>
            </a:lvl2pPr>
            <a:lvl3pPr>
              <a:spcBef>
                <a:spcPts val="100"/>
              </a:spcBef>
              <a:defRPr sz="1600" b="0">
                <a:solidFill>
                  <a:schemeClr val="bg2"/>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4" name="Straight Connector 13"/>
          <p:cNvCxnSpPr>
            <a:cxnSpLocks noChangeShapeType="1"/>
          </p:cNvCxnSpPr>
          <p:nvPr/>
        </p:nvCxnSpPr>
        <p:spPr bwMode="auto">
          <a:xfrm>
            <a:off x="457200" y="6172200"/>
            <a:ext cx="8229600" cy="0"/>
          </a:xfrm>
          <a:prstGeom prst="line">
            <a:avLst/>
          </a:prstGeom>
          <a:noFill/>
          <a:ln w="9525">
            <a:solidFill>
              <a:srgbClr val="AAAAAA"/>
            </a:solidFill>
            <a:round/>
            <a:headEnd/>
            <a:tailEnd/>
          </a:ln>
        </p:spPr>
      </p:cxnSp>
      <p:pic>
        <p:nvPicPr>
          <p:cNvPr id="25" name="Picture 24" descr="dell_gray_logo.png"/>
          <p:cNvPicPr>
            <a:picLocks noChangeAspect="1"/>
          </p:cNvPicPr>
          <p:nvPr/>
        </p:nvPicPr>
        <p:blipFill>
          <a:blip r:embed="rId2" cstate="screen"/>
          <a:stretch>
            <a:fillRect/>
          </a:stretch>
        </p:blipFill>
        <p:spPr>
          <a:xfrm>
            <a:off x="8193024" y="6226683"/>
            <a:ext cx="573025" cy="573025"/>
          </a:xfrm>
          <a:prstGeom prst="rect">
            <a:avLst/>
          </a:prstGeom>
        </p:spPr>
      </p:pic>
      <p:sp>
        <p:nvSpPr>
          <p:cNvPr id="13" name="Slide Number Placeholder 5"/>
          <p:cNvSpPr>
            <a:spLocks noGrp="1"/>
          </p:cNvSpPr>
          <p:nvPr>
            <p:ph type="sldNum" sz="quarter" idx="4"/>
          </p:nvPr>
        </p:nvSpPr>
        <p:spPr>
          <a:xfrm>
            <a:off x="435536" y="6431527"/>
            <a:ext cx="260349" cy="152399"/>
          </a:xfrm>
          <a:prstGeom prst="rect">
            <a:avLst/>
          </a:prstGeom>
        </p:spPr>
        <p:txBody>
          <a:bodyPr vert="horz" lIns="0" tIns="0" rIns="91440" bIns="0" rtlCol="0" anchor="ctr"/>
          <a:lstStyle>
            <a:lvl1pPr algn="l">
              <a:defRPr sz="900">
                <a:solidFill>
                  <a:schemeClr val="bg2">
                    <a:lumMod val="60000"/>
                    <a:lumOff val="40000"/>
                  </a:schemeClr>
                </a:solidFill>
                <a:latin typeface="Museo Sans For Dell" pitchFamily="2" charset="0"/>
              </a:defRPr>
            </a:lvl1pPr>
          </a:lstStyle>
          <a:p>
            <a:fld id="{DBD5246C-868F-410A-AE52-FE248EDADC46}" type="slidenum">
              <a:rPr lang="en-US" smtClean="0"/>
              <a:pPr/>
              <a:t>‹#›</a:t>
            </a:fld>
            <a:endParaRPr lang="en-US" dirty="0"/>
          </a:p>
        </p:txBody>
      </p:sp>
      <p:sp>
        <p:nvSpPr>
          <p:cNvPr id="9"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bg2">
                    <a:lumMod val="60000"/>
                    <a:lumOff val="40000"/>
                  </a:schemeClr>
                </a:solidFill>
                <a:latin typeface="Museo Sans For Dell" pitchFamily="2" charset="0"/>
              </a:defRPr>
            </a:lvl1pPr>
          </a:lstStyle>
          <a:p>
            <a:r>
              <a:rPr lang="en-US" dirty="0" smtClean="0"/>
              <a:t>Confidential</a:t>
            </a:r>
            <a:endParaRPr lang="en-US" dirty="0"/>
          </a:p>
        </p:txBody>
      </p:sp>
      <p:sp>
        <p:nvSpPr>
          <p:cNvPr id="4" name="Content Placeholder 3"/>
          <p:cNvSpPr>
            <a:spLocks noGrp="1"/>
          </p:cNvSpPr>
          <p:nvPr>
            <p:ph sz="quarter" idx="12"/>
          </p:nvPr>
        </p:nvSpPr>
        <p:spPr>
          <a:xfrm>
            <a:off x="434975" y="4270916"/>
            <a:ext cx="8262938" cy="18949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itle 1"/>
          <p:cNvSpPr>
            <a:spLocks noGrp="1"/>
          </p:cNvSpPr>
          <p:nvPr>
            <p:ph type="title" hasCustomPrompt="1"/>
          </p:nvPr>
        </p:nvSpPr>
        <p:spPr>
          <a:xfrm>
            <a:off x="425904" y="261562"/>
            <a:ext cx="8239126" cy="853560"/>
          </a:xfrm>
        </p:spPr>
        <p:txBody>
          <a:bodyPr wrap="square" anchor="t"/>
          <a:lstStyle>
            <a:lvl1pPr>
              <a:lnSpc>
                <a:spcPct val="90000"/>
              </a:lnSpc>
              <a:defRPr sz="3200" b="0">
                <a:solidFill>
                  <a:schemeClr val="accent1"/>
                </a:solidFill>
                <a:latin typeface="Museo For Dell" pitchFamily="2" charset="0"/>
              </a:defRPr>
            </a:lvl1pPr>
          </a:lstStyle>
          <a:p>
            <a:r>
              <a:rPr lang="en-US" dirty="0" smtClean="0"/>
              <a:t>Click to edit Master title style</a:t>
            </a:r>
            <a:br>
              <a:rPr lang="en-US" dirty="0" smtClean="0"/>
            </a:br>
            <a:endParaRPr lang="en-US" dirty="0"/>
          </a:p>
        </p:txBody>
      </p:sp>
      <p:sp>
        <p:nvSpPr>
          <p:cNvPr id="16" name="Date Placeholder 8"/>
          <p:cNvSpPr>
            <a:spLocks noGrp="1"/>
          </p:cNvSpPr>
          <p:nvPr>
            <p:ph type="dt" sz="half" idx="2"/>
          </p:nvPr>
        </p:nvSpPr>
        <p:spPr>
          <a:xfrm>
            <a:off x="1828800" y="6428232"/>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bg2">
                    <a:lumMod val="60000"/>
                    <a:lumOff val="40000"/>
                  </a:schemeClr>
                </a:solidFill>
                <a:latin typeface="Museo Sans For Dell" pitchFamily="2" charset="0"/>
                <a:ea typeface="+mn-ea"/>
                <a:cs typeface="+mn-cs"/>
              </a:defRPr>
            </a:lvl1pPr>
          </a:lstStyle>
          <a:p>
            <a:fld id="{718DB286-FF79-4BB2-AAE8-04B104D0A731}" type="datetime1">
              <a:rPr lang="en-US" smtClean="0"/>
              <a:pPr/>
              <a:t>11/12/2023</a:t>
            </a:fld>
            <a:endParaRPr lang="en-US" dirty="0"/>
          </a:p>
        </p:txBody>
      </p:sp>
    </p:spTree>
    <p:extLst>
      <p:ext uri="{BB962C8B-B14F-4D97-AF65-F5344CB8AC3E}">
        <p14:creationId xmlns:p14="http://schemas.microsoft.com/office/powerpoint/2010/main" val="2647840084"/>
      </p:ext>
    </p:extLst>
  </p:cSld>
  <p:clrMapOvr>
    <a:masterClrMapping/>
  </p:clrMapOvr>
  <p:transition spd="med">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cxnSp>
        <p:nvCxnSpPr>
          <p:cNvPr id="18" name="Straight Connector 17"/>
          <p:cNvCxnSpPr>
            <a:cxnSpLocks noChangeShapeType="1"/>
          </p:cNvCxnSpPr>
          <p:nvPr/>
        </p:nvCxnSpPr>
        <p:spPr bwMode="auto">
          <a:xfrm>
            <a:off x="457200" y="6172200"/>
            <a:ext cx="8229600" cy="0"/>
          </a:xfrm>
          <a:prstGeom prst="line">
            <a:avLst/>
          </a:prstGeom>
          <a:noFill/>
          <a:ln w="9525">
            <a:solidFill>
              <a:srgbClr val="AAAAAA"/>
            </a:solidFill>
            <a:round/>
            <a:headEnd/>
            <a:tailEnd/>
          </a:ln>
        </p:spPr>
      </p:cxnSp>
      <p:pic>
        <p:nvPicPr>
          <p:cNvPr id="16" name="Picture 15" descr="dell_gray_logo.png"/>
          <p:cNvPicPr>
            <a:picLocks noChangeAspect="1"/>
          </p:cNvPicPr>
          <p:nvPr/>
        </p:nvPicPr>
        <p:blipFill>
          <a:blip r:embed="rId2" cstate="screen"/>
          <a:stretch>
            <a:fillRect/>
          </a:stretch>
        </p:blipFill>
        <p:spPr>
          <a:xfrm>
            <a:off x="8193024" y="6226683"/>
            <a:ext cx="573025" cy="573025"/>
          </a:xfrm>
          <a:prstGeom prst="rect">
            <a:avLst/>
          </a:prstGeom>
        </p:spPr>
      </p:pic>
      <p:sp>
        <p:nvSpPr>
          <p:cNvPr id="9" name="Slide Number Placeholder 5"/>
          <p:cNvSpPr>
            <a:spLocks noGrp="1"/>
          </p:cNvSpPr>
          <p:nvPr>
            <p:ph type="sldNum" sz="quarter" idx="4"/>
          </p:nvPr>
        </p:nvSpPr>
        <p:spPr>
          <a:xfrm>
            <a:off x="439738" y="6431528"/>
            <a:ext cx="260349" cy="152399"/>
          </a:xfrm>
          <a:prstGeom prst="rect">
            <a:avLst/>
          </a:prstGeom>
        </p:spPr>
        <p:txBody>
          <a:bodyPr vert="horz" lIns="0" tIns="0" rIns="91440" bIns="0" rtlCol="0" anchor="ctr"/>
          <a:lstStyle>
            <a:lvl1pPr algn="l">
              <a:defRPr sz="900">
                <a:solidFill>
                  <a:schemeClr val="bg2">
                    <a:lumMod val="60000"/>
                    <a:lumOff val="40000"/>
                  </a:schemeClr>
                </a:solidFill>
                <a:latin typeface="Museo Sans For Dell" pitchFamily="2" charset="0"/>
              </a:defRPr>
            </a:lvl1pPr>
          </a:lstStyle>
          <a:p>
            <a:fld id="{DBD5246C-868F-410A-AE52-FE248EDADC46}" type="slidenum">
              <a:rPr lang="en-US" smtClean="0"/>
              <a:pPr/>
              <a:t>‹#›</a:t>
            </a:fld>
            <a:endParaRPr lang="en-US" dirty="0"/>
          </a:p>
        </p:txBody>
      </p:sp>
      <p:sp>
        <p:nvSpPr>
          <p:cNvPr id="7"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bg2">
                    <a:lumMod val="60000"/>
                    <a:lumOff val="40000"/>
                  </a:schemeClr>
                </a:solidFill>
                <a:latin typeface="Museo Sans For Dell" pitchFamily="2" charset="0"/>
              </a:defRPr>
            </a:lvl1pPr>
          </a:lstStyle>
          <a:p>
            <a:r>
              <a:rPr lang="en-US" dirty="0" smtClean="0"/>
              <a:t>Confidential</a:t>
            </a:r>
            <a:endParaRPr lang="en-US" dirty="0"/>
          </a:p>
        </p:txBody>
      </p:sp>
      <p:sp>
        <p:nvSpPr>
          <p:cNvPr id="10" name="Title 1"/>
          <p:cNvSpPr>
            <a:spLocks noGrp="1"/>
          </p:cNvSpPr>
          <p:nvPr>
            <p:ph type="title" hasCustomPrompt="1"/>
          </p:nvPr>
        </p:nvSpPr>
        <p:spPr>
          <a:xfrm>
            <a:off x="425904" y="261562"/>
            <a:ext cx="8239126" cy="853560"/>
          </a:xfrm>
        </p:spPr>
        <p:txBody>
          <a:bodyPr wrap="square" anchor="t"/>
          <a:lstStyle>
            <a:lvl1pPr>
              <a:lnSpc>
                <a:spcPct val="90000"/>
              </a:lnSpc>
              <a:defRPr sz="3200" b="0">
                <a:solidFill>
                  <a:schemeClr val="accent1"/>
                </a:solidFill>
                <a:latin typeface="Museo For Dell" pitchFamily="2" charset="0"/>
              </a:defRPr>
            </a:lvl1pPr>
          </a:lstStyle>
          <a:p>
            <a:r>
              <a:rPr lang="en-US" dirty="0" smtClean="0"/>
              <a:t>Click to edit Master title style</a:t>
            </a:r>
            <a:br>
              <a:rPr lang="en-US" dirty="0" smtClean="0"/>
            </a:br>
            <a:endParaRPr lang="en-US" dirty="0"/>
          </a:p>
        </p:txBody>
      </p:sp>
      <p:sp>
        <p:nvSpPr>
          <p:cNvPr id="11" name="Date Placeholder 8"/>
          <p:cNvSpPr>
            <a:spLocks noGrp="1"/>
          </p:cNvSpPr>
          <p:nvPr>
            <p:ph type="dt" sz="half" idx="2"/>
          </p:nvPr>
        </p:nvSpPr>
        <p:spPr>
          <a:xfrm>
            <a:off x="1828800" y="6428232"/>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bg2">
                    <a:lumMod val="60000"/>
                    <a:lumOff val="40000"/>
                  </a:schemeClr>
                </a:solidFill>
                <a:latin typeface="Museo Sans For Dell" pitchFamily="2" charset="0"/>
                <a:ea typeface="+mn-ea"/>
                <a:cs typeface="+mn-cs"/>
              </a:defRPr>
            </a:lvl1pPr>
          </a:lstStyle>
          <a:p>
            <a:fld id="{BEC21B2A-3096-494E-9123-2989D3AEA588}" type="datetime1">
              <a:rPr lang="en-US" smtClean="0"/>
              <a:pPr/>
              <a:t>11/12/2023</a:t>
            </a:fld>
            <a:endParaRPr lang="en-US" dirty="0"/>
          </a:p>
        </p:txBody>
      </p:sp>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cxnSp>
        <p:nvCxnSpPr>
          <p:cNvPr id="18" name="Straight Connector 17"/>
          <p:cNvCxnSpPr>
            <a:cxnSpLocks noChangeShapeType="1"/>
          </p:cNvCxnSpPr>
          <p:nvPr/>
        </p:nvCxnSpPr>
        <p:spPr bwMode="auto">
          <a:xfrm>
            <a:off x="457200" y="6172200"/>
            <a:ext cx="8229600" cy="0"/>
          </a:xfrm>
          <a:prstGeom prst="line">
            <a:avLst/>
          </a:prstGeom>
          <a:noFill/>
          <a:ln w="9525">
            <a:solidFill>
              <a:srgbClr val="AAAAAA"/>
            </a:solidFill>
            <a:round/>
            <a:headEnd/>
            <a:tailEnd/>
          </a:ln>
        </p:spPr>
      </p:cxnSp>
      <p:pic>
        <p:nvPicPr>
          <p:cNvPr id="16" name="Picture 15" descr="dell_gray_logo.png"/>
          <p:cNvPicPr>
            <a:picLocks noChangeAspect="1"/>
          </p:cNvPicPr>
          <p:nvPr/>
        </p:nvPicPr>
        <p:blipFill>
          <a:blip r:embed="rId2" cstate="screen"/>
          <a:stretch>
            <a:fillRect/>
          </a:stretch>
        </p:blipFill>
        <p:spPr>
          <a:xfrm>
            <a:off x="8193024" y="6226683"/>
            <a:ext cx="573025" cy="573025"/>
          </a:xfrm>
          <a:prstGeom prst="rect">
            <a:avLst/>
          </a:prstGeom>
        </p:spPr>
      </p:pic>
      <p:sp>
        <p:nvSpPr>
          <p:cNvPr id="8" name="Slide Number Placeholder 5"/>
          <p:cNvSpPr>
            <a:spLocks noGrp="1"/>
          </p:cNvSpPr>
          <p:nvPr>
            <p:ph type="sldNum" sz="quarter" idx="4"/>
          </p:nvPr>
        </p:nvSpPr>
        <p:spPr>
          <a:xfrm>
            <a:off x="435536" y="6431527"/>
            <a:ext cx="260349" cy="152399"/>
          </a:xfrm>
          <a:prstGeom prst="rect">
            <a:avLst/>
          </a:prstGeom>
        </p:spPr>
        <p:txBody>
          <a:bodyPr vert="horz" lIns="0" tIns="0" rIns="91440" bIns="0" rtlCol="0" anchor="ctr"/>
          <a:lstStyle>
            <a:lvl1pPr algn="l">
              <a:defRPr sz="900">
                <a:solidFill>
                  <a:schemeClr val="bg2">
                    <a:lumMod val="60000"/>
                    <a:lumOff val="40000"/>
                  </a:schemeClr>
                </a:solidFill>
                <a:latin typeface="Museo Sans For Dell" pitchFamily="2" charset="0"/>
              </a:defRPr>
            </a:lvl1pPr>
          </a:lstStyle>
          <a:p>
            <a:fld id="{DBD5246C-868F-410A-AE52-FE248EDADC46}" type="slidenum">
              <a:rPr lang="en-US" smtClean="0"/>
              <a:pPr/>
              <a:t>‹#›</a:t>
            </a:fld>
            <a:endParaRPr lang="en-US" dirty="0"/>
          </a:p>
        </p:txBody>
      </p:sp>
      <p:sp>
        <p:nvSpPr>
          <p:cNvPr id="6"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bg2">
                    <a:lumMod val="60000"/>
                    <a:lumOff val="40000"/>
                  </a:schemeClr>
                </a:solidFill>
                <a:latin typeface="Museo Sans For Dell" pitchFamily="2" charset="0"/>
              </a:defRPr>
            </a:lvl1pPr>
          </a:lstStyle>
          <a:p>
            <a:r>
              <a:rPr lang="en-US" dirty="0" smtClean="0"/>
              <a:t>Confidential</a:t>
            </a:r>
            <a:endParaRPr lang="en-US" dirty="0"/>
          </a:p>
        </p:txBody>
      </p:sp>
      <p:sp>
        <p:nvSpPr>
          <p:cNvPr id="9" name="Date Placeholder 8"/>
          <p:cNvSpPr>
            <a:spLocks noGrp="1"/>
          </p:cNvSpPr>
          <p:nvPr>
            <p:ph type="dt" sz="half" idx="2"/>
          </p:nvPr>
        </p:nvSpPr>
        <p:spPr>
          <a:xfrm>
            <a:off x="1828800" y="6428232"/>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bg2">
                    <a:lumMod val="60000"/>
                    <a:lumOff val="40000"/>
                  </a:schemeClr>
                </a:solidFill>
                <a:latin typeface="Museo Sans For Dell" pitchFamily="2" charset="0"/>
                <a:ea typeface="+mn-ea"/>
                <a:cs typeface="+mn-cs"/>
              </a:defRPr>
            </a:lvl1pPr>
          </a:lstStyle>
          <a:p>
            <a:fld id="{630BBFFE-C5E9-46F1-9426-174141C09A9C}" type="datetime1">
              <a:rPr lang="en-US" smtClean="0"/>
              <a:pPr/>
              <a:t>11/12/2023</a:t>
            </a:fld>
            <a:endParaRPr lang="en-US" dirty="0"/>
          </a:p>
        </p:txBody>
      </p:sp>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_Blue">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457200"/>
            <a:ext cx="3657600" cy="3657600"/>
          </a:xfrm>
          <a:prstGeom prst="roundRect">
            <a:avLst>
              <a:gd name="adj" fmla="val 2752"/>
            </a:avLst>
          </a:prstGeom>
          <a:solidFill>
            <a:schemeClr val="accent1"/>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Master title style</a:t>
            </a:r>
            <a:br>
              <a:rPr lang="en-US" dirty="0" smtClean="0"/>
            </a:br>
            <a:endParaRPr lang="en-US" dirty="0"/>
          </a:p>
        </p:txBody>
      </p:sp>
      <p:pic>
        <p:nvPicPr>
          <p:cNvPr id="10" name="Picture 9" descr="dell_gray_logo.png"/>
          <p:cNvPicPr>
            <a:picLocks noChangeAspect="1"/>
          </p:cNvPicPr>
          <p:nvPr/>
        </p:nvPicPr>
        <p:blipFill>
          <a:blip r:embed="rId2" cstate="screen"/>
          <a:stretch>
            <a:fillRect/>
          </a:stretch>
        </p:blipFill>
        <p:spPr>
          <a:xfrm>
            <a:off x="8193024" y="6226683"/>
            <a:ext cx="573025" cy="573025"/>
          </a:xfrm>
          <a:prstGeom prst="rect">
            <a:avLst/>
          </a:prstGeom>
        </p:spPr>
      </p:pic>
      <p:sp>
        <p:nvSpPr>
          <p:cNvPr id="9" name="Slide Number Placeholder 5"/>
          <p:cNvSpPr>
            <a:spLocks noGrp="1"/>
          </p:cNvSpPr>
          <p:nvPr>
            <p:ph type="sldNum" sz="quarter" idx="4"/>
          </p:nvPr>
        </p:nvSpPr>
        <p:spPr>
          <a:xfrm>
            <a:off x="435536" y="6431527"/>
            <a:ext cx="260349" cy="152399"/>
          </a:xfrm>
          <a:prstGeom prst="rect">
            <a:avLst/>
          </a:prstGeom>
        </p:spPr>
        <p:txBody>
          <a:bodyPr vert="horz" lIns="0" tIns="0" rIns="91440" bIns="0" rtlCol="0" anchor="ctr"/>
          <a:lstStyle>
            <a:lvl1pPr algn="l">
              <a:defRPr sz="900">
                <a:solidFill>
                  <a:schemeClr val="bg2">
                    <a:lumMod val="60000"/>
                    <a:lumOff val="40000"/>
                  </a:schemeClr>
                </a:solidFill>
                <a:latin typeface="Museo Sans For Dell" pitchFamily="2" charset="0"/>
              </a:defRPr>
            </a:lvl1pPr>
          </a:lstStyle>
          <a:p>
            <a:fld id="{DBD5246C-868F-410A-AE52-FE248EDADC46}" type="slidenum">
              <a:rPr lang="en-US" smtClean="0"/>
              <a:pPr/>
              <a:t>‹#›</a:t>
            </a:fld>
            <a:endParaRPr lang="en-US" dirty="0"/>
          </a:p>
        </p:txBody>
      </p:sp>
      <p:sp>
        <p:nvSpPr>
          <p:cNvPr id="6"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bg2">
                    <a:lumMod val="60000"/>
                    <a:lumOff val="40000"/>
                  </a:schemeClr>
                </a:solidFill>
                <a:latin typeface="Museo Sans For Dell" pitchFamily="2" charset="0"/>
              </a:defRPr>
            </a:lvl1pPr>
          </a:lstStyle>
          <a:p>
            <a:r>
              <a:rPr lang="en-US" dirty="0" smtClean="0"/>
              <a:t>Confidential</a:t>
            </a:r>
            <a:endParaRPr lang="en-US" dirty="0"/>
          </a:p>
        </p:txBody>
      </p:sp>
      <p:sp>
        <p:nvSpPr>
          <p:cNvPr id="7" name="Date Placeholder 8"/>
          <p:cNvSpPr>
            <a:spLocks noGrp="1"/>
          </p:cNvSpPr>
          <p:nvPr>
            <p:ph type="dt" sz="half" idx="2"/>
          </p:nvPr>
        </p:nvSpPr>
        <p:spPr>
          <a:xfrm>
            <a:off x="1828800" y="6428232"/>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bg2">
                    <a:lumMod val="60000"/>
                    <a:lumOff val="40000"/>
                  </a:schemeClr>
                </a:solidFill>
                <a:latin typeface="Museo Sans For Dell" pitchFamily="2" charset="0"/>
                <a:ea typeface="+mn-ea"/>
                <a:cs typeface="+mn-cs"/>
              </a:defRPr>
            </a:lvl1pPr>
          </a:lstStyle>
          <a:p>
            <a:fld id="{5EC22BE8-83F9-4C18-8DAB-5390261EDED8}" type="datetime1">
              <a:rPr lang="en-US" smtClean="0"/>
              <a:pPr/>
              <a:t>11/12/2023</a:t>
            </a:fld>
            <a:endParaRPr lang="en-US" dirty="0"/>
          </a:p>
        </p:txBody>
      </p:sp>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_Berry">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457200"/>
            <a:ext cx="3657600" cy="3657600"/>
          </a:xfrm>
          <a:prstGeom prst="roundRect">
            <a:avLst>
              <a:gd name="adj" fmla="val 2752"/>
            </a:avLst>
          </a:prstGeom>
          <a:solidFill>
            <a:schemeClr val="accent4"/>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Master title style</a:t>
            </a:r>
            <a:br>
              <a:rPr lang="en-US" dirty="0" smtClean="0"/>
            </a:br>
            <a:endParaRPr lang="en-US" dirty="0"/>
          </a:p>
        </p:txBody>
      </p:sp>
      <p:pic>
        <p:nvPicPr>
          <p:cNvPr id="10" name="Picture 9" descr="dell_gray_logo.png"/>
          <p:cNvPicPr>
            <a:picLocks noChangeAspect="1"/>
          </p:cNvPicPr>
          <p:nvPr/>
        </p:nvPicPr>
        <p:blipFill>
          <a:blip r:embed="rId2" cstate="screen"/>
          <a:stretch>
            <a:fillRect/>
          </a:stretch>
        </p:blipFill>
        <p:spPr>
          <a:xfrm>
            <a:off x="8193024" y="6226683"/>
            <a:ext cx="573025" cy="573025"/>
          </a:xfrm>
          <a:prstGeom prst="rect">
            <a:avLst/>
          </a:prstGeom>
        </p:spPr>
      </p:pic>
      <p:sp>
        <p:nvSpPr>
          <p:cNvPr id="8" name="Slide Number Placeholder 5"/>
          <p:cNvSpPr>
            <a:spLocks noGrp="1"/>
          </p:cNvSpPr>
          <p:nvPr>
            <p:ph type="sldNum" sz="quarter" idx="4"/>
          </p:nvPr>
        </p:nvSpPr>
        <p:spPr>
          <a:xfrm>
            <a:off x="435536" y="6431527"/>
            <a:ext cx="260349" cy="152399"/>
          </a:xfrm>
          <a:prstGeom prst="rect">
            <a:avLst/>
          </a:prstGeom>
        </p:spPr>
        <p:txBody>
          <a:bodyPr vert="horz" lIns="0" tIns="0" rIns="91440" bIns="0" rtlCol="0" anchor="ctr"/>
          <a:lstStyle>
            <a:lvl1pPr algn="l">
              <a:defRPr sz="900">
                <a:solidFill>
                  <a:schemeClr val="bg2">
                    <a:lumMod val="60000"/>
                    <a:lumOff val="40000"/>
                  </a:schemeClr>
                </a:solidFill>
                <a:latin typeface="Museo Sans For Dell" pitchFamily="2" charset="0"/>
              </a:defRPr>
            </a:lvl1pPr>
          </a:lstStyle>
          <a:p>
            <a:fld id="{DBD5246C-868F-410A-AE52-FE248EDADC46}" type="slidenum">
              <a:rPr lang="en-US" smtClean="0"/>
              <a:pPr/>
              <a:t>‹#›</a:t>
            </a:fld>
            <a:endParaRPr lang="en-US" dirty="0"/>
          </a:p>
        </p:txBody>
      </p:sp>
      <p:sp>
        <p:nvSpPr>
          <p:cNvPr id="6"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bg2">
                    <a:lumMod val="60000"/>
                    <a:lumOff val="40000"/>
                  </a:schemeClr>
                </a:solidFill>
                <a:latin typeface="Museo Sans For Dell" pitchFamily="2" charset="0"/>
              </a:defRPr>
            </a:lvl1pPr>
          </a:lstStyle>
          <a:p>
            <a:r>
              <a:rPr lang="en-US" dirty="0" smtClean="0"/>
              <a:t>Confidential</a:t>
            </a:r>
            <a:endParaRPr lang="en-US" dirty="0"/>
          </a:p>
        </p:txBody>
      </p:sp>
      <p:sp>
        <p:nvSpPr>
          <p:cNvPr id="9" name="Date Placeholder 8"/>
          <p:cNvSpPr>
            <a:spLocks noGrp="1"/>
          </p:cNvSpPr>
          <p:nvPr>
            <p:ph type="dt" sz="half" idx="2"/>
          </p:nvPr>
        </p:nvSpPr>
        <p:spPr>
          <a:xfrm>
            <a:off x="1828800" y="6428232"/>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bg2">
                    <a:lumMod val="60000"/>
                    <a:lumOff val="40000"/>
                  </a:schemeClr>
                </a:solidFill>
                <a:latin typeface="Museo Sans For Dell" pitchFamily="2" charset="0"/>
                <a:ea typeface="+mn-ea"/>
                <a:cs typeface="+mn-cs"/>
              </a:defRPr>
            </a:lvl1pPr>
          </a:lstStyle>
          <a:p>
            <a:fld id="{D72DF531-3468-4E88-943B-AD2ADAEBFE57}" type="datetime1">
              <a:rPr lang="en-US" smtClean="0"/>
              <a:pPr/>
              <a:t>11/12/2023</a:t>
            </a:fld>
            <a:endParaRPr lang="en-US" dirty="0"/>
          </a:p>
        </p:txBody>
      </p: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_Green">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457200"/>
            <a:ext cx="3657600" cy="3657600"/>
          </a:xfrm>
          <a:prstGeom prst="roundRect">
            <a:avLst>
              <a:gd name="adj" fmla="val 2752"/>
            </a:avLst>
          </a:prstGeom>
          <a:solidFill>
            <a:schemeClr val="accent3"/>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Master title style</a:t>
            </a:r>
            <a:br>
              <a:rPr lang="en-US" dirty="0" smtClean="0"/>
            </a:br>
            <a:endParaRPr lang="en-US" dirty="0"/>
          </a:p>
        </p:txBody>
      </p:sp>
      <p:pic>
        <p:nvPicPr>
          <p:cNvPr id="10" name="Picture 9" descr="dell_gray_logo.png"/>
          <p:cNvPicPr>
            <a:picLocks noChangeAspect="1"/>
          </p:cNvPicPr>
          <p:nvPr/>
        </p:nvPicPr>
        <p:blipFill>
          <a:blip r:embed="rId2" cstate="screen"/>
          <a:stretch>
            <a:fillRect/>
          </a:stretch>
        </p:blipFill>
        <p:spPr>
          <a:xfrm>
            <a:off x="8193024" y="6226683"/>
            <a:ext cx="573025" cy="573025"/>
          </a:xfrm>
          <a:prstGeom prst="rect">
            <a:avLst/>
          </a:prstGeom>
        </p:spPr>
      </p:pic>
      <p:sp>
        <p:nvSpPr>
          <p:cNvPr id="8" name="Slide Number Placeholder 5"/>
          <p:cNvSpPr>
            <a:spLocks noGrp="1"/>
          </p:cNvSpPr>
          <p:nvPr>
            <p:ph type="sldNum" sz="quarter" idx="4"/>
          </p:nvPr>
        </p:nvSpPr>
        <p:spPr>
          <a:xfrm>
            <a:off x="435536" y="6431527"/>
            <a:ext cx="260349" cy="152399"/>
          </a:xfrm>
          <a:prstGeom prst="rect">
            <a:avLst/>
          </a:prstGeom>
        </p:spPr>
        <p:txBody>
          <a:bodyPr vert="horz" lIns="0" tIns="0" rIns="91440" bIns="0" rtlCol="0" anchor="ctr"/>
          <a:lstStyle>
            <a:lvl1pPr algn="l">
              <a:defRPr sz="900">
                <a:solidFill>
                  <a:schemeClr val="bg2">
                    <a:lumMod val="60000"/>
                    <a:lumOff val="40000"/>
                  </a:schemeClr>
                </a:solidFill>
                <a:latin typeface="Museo Sans For Dell" pitchFamily="2" charset="0"/>
              </a:defRPr>
            </a:lvl1pPr>
          </a:lstStyle>
          <a:p>
            <a:fld id="{DBD5246C-868F-410A-AE52-FE248EDADC46}" type="slidenum">
              <a:rPr lang="en-US" smtClean="0"/>
              <a:pPr/>
              <a:t>‹#›</a:t>
            </a:fld>
            <a:endParaRPr lang="en-US" dirty="0"/>
          </a:p>
        </p:txBody>
      </p:sp>
      <p:sp>
        <p:nvSpPr>
          <p:cNvPr id="6"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bg2">
                    <a:lumMod val="60000"/>
                    <a:lumOff val="40000"/>
                  </a:schemeClr>
                </a:solidFill>
                <a:latin typeface="Museo Sans For Dell" pitchFamily="2" charset="0"/>
              </a:defRPr>
            </a:lvl1pPr>
          </a:lstStyle>
          <a:p>
            <a:r>
              <a:rPr lang="en-US" dirty="0" smtClean="0"/>
              <a:t>Confidential</a:t>
            </a:r>
            <a:endParaRPr lang="en-US" dirty="0"/>
          </a:p>
        </p:txBody>
      </p:sp>
      <p:sp>
        <p:nvSpPr>
          <p:cNvPr id="9" name="Date Placeholder 8"/>
          <p:cNvSpPr>
            <a:spLocks noGrp="1"/>
          </p:cNvSpPr>
          <p:nvPr>
            <p:ph type="dt" sz="half" idx="2"/>
          </p:nvPr>
        </p:nvSpPr>
        <p:spPr>
          <a:xfrm>
            <a:off x="1828800" y="6428232"/>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bg2">
                    <a:lumMod val="60000"/>
                    <a:lumOff val="40000"/>
                  </a:schemeClr>
                </a:solidFill>
                <a:latin typeface="Museo Sans For Dell" pitchFamily="2" charset="0"/>
                <a:ea typeface="+mn-ea"/>
                <a:cs typeface="+mn-cs"/>
              </a:defRPr>
            </a:lvl1pPr>
          </a:lstStyle>
          <a:p>
            <a:fld id="{2E81D4E3-FF1C-447C-90A3-895A8C5392F1}" type="datetime1">
              <a:rPr lang="en-US" smtClean="0"/>
              <a:pPr/>
              <a:t>11/12/2023</a:t>
            </a:fld>
            <a:endParaRPr lang="en-US" dirty="0"/>
          </a:p>
        </p:txBody>
      </p:sp>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4.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8" name="Title Placeholder 21"/>
          <p:cNvSpPr>
            <a:spLocks noGrp="1"/>
          </p:cNvSpPr>
          <p:nvPr>
            <p:ph type="title"/>
          </p:nvPr>
        </p:nvSpPr>
        <p:spPr bwMode="auto">
          <a:xfrm>
            <a:off x="457200" y="261562"/>
            <a:ext cx="8229600" cy="85039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title style</a:t>
            </a:r>
            <a:br>
              <a:rPr lang="en-US" dirty="0" smtClean="0"/>
            </a:br>
            <a:endParaRPr lang="en-US" dirty="0" smtClean="0"/>
          </a:p>
        </p:txBody>
      </p:sp>
      <p:sp>
        <p:nvSpPr>
          <p:cNvPr id="1029" name="Text Placeholder 12"/>
          <p:cNvSpPr>
            <a:spLocks noGrp="1"/>
          </p:cNvSpPr>
          <p:nvPr>
            <p:ph type="body" idx="1"/>
          </p:nvPr>
        </p:nvSpPr>
        <p:spPr bwMode="auto">
          <a:xfrm>
            <a:off x="457200" y="1280160"/>
            <a:ext cx="8229600" cy="475488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2"/>
            <a:endParaRPr lang="en-US" dirty="0" smtClean="0"/>
          </a:p>
        </p:txBody>
      </p:sp>
      <p:pic>
        <p:nvPicPr>
          <p:cNvPr id="6" name="Picture 5" descr="dell_gray_logo.png"/>
          <p:cNvPicPr>
            <a:picLocks noChangeAspect="1"/>
          </p:cNvPicPr>
          <p:nvPr/>
        </p:nvPicPr>
        <p:blipFill>
          <a:blip r:embed="rId15" cstate="screen"/>
          <a:stretch>
            <a:fillRect/>
          </a:stretch>
        </p:blipFill>
        <p:spPr>
          <a:xfrm>
            <a:off x="8193024" y="6226683"/>
            <a:ext cx="573025" cy="573025"/>
          </a:xfrm>
          <a:prstGeom prst="rect">
            <a:avLst/>
          </a:prstGeom>
        </p:spPr>
      </p:pic>
      <p:sp>
        <p:nvSpPr>
          <p:cNvPr id="7"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bg2">
                    <a:lumMod val="60000"/>
                    <a:lumOff val="40000"/>
                  </a:schemeClr>
                </a:solidFill>
                <a:latin typeface="Museo Sans For Dell" pitchFamily="2" charset="0"/>
              </a:defRPr>
            </a:lvl1pPr>
          </a:lstStyle>
          <a:p>
            <a:r>
              <a:rPr lang="en-US" dirty="0" smtClean="0"/>
              <a:t>Confidential</a:t>
            </a:r>
            <a:endParaRPr lang="en-US" dirty="0"/>
          </a:p>
        </p:txBody>
      </p:sp>
      <p:sp>
        <p:nvSpPr>
          <p:cNvPr id="8" name="Slide Number Placeholder 5"/>
          <p:cNvSpPr>
            <a:spLocks noGrp="1"/>
          </p:cNvSpPr>
          <p:nvPr>
            <p:ph type="sldNum" sz="quarter" idx="4"/>
          </p:nvPr>
        </p:nvSpPr>
        <p:spPr>
          <a:xfrm>
            <a:off x="435536" y="6431527"/>
            <a:ext cx="260349" cy="152399"/>
          </a:xfrm>
          <a:prstGeom prst="rect">
            <a:avLst/>
          </a:prstGeom>
        </p:spPr>
        <p:txBody>
          <a:bodyPr vert="horz" lIns="0" tIns="0" rIns="91440" bIns="0" rtlCol="0" anchor="ctr"/>
          <a:lstStyle>
            <a:lvl1pPr algn="l">
              <a:defRPr sz="900">
                <a:solidFill>
                  <a:schemeClr val="bg2">
                    <a:lumMod val="60000"/>
                    <a:lumOff val="40000"/>
                  </a:schemeClr>
                </a:solidFill>
                <a:latin typeface="Museo Sans For Dell" pitchFamily="2" charset="0"/>
              </a:defRPr>
            </a:lvl1pPr>
          </a:lstStyle>
          <a:p>
            <a:fld id="{DBD5246C-868F-410A-AE52-FE248EDADC46}" type="slidenum">
              <a:rPr lang="en-US" smtClean="0"/>
              <a:pPr/>
              <a:t>‹#›</a:t>
            </a:fld>
            <a:endParaRPr lang="en-US" dirty="0"/>
          </a:p>
        </p:txBody>
      </p:sp>
      <p:sp>
        <p:nvSpPr>
          <p:cNvPr id="10" name="Date Placeholder 8"/>
          <p:cNvSpPr>
            <a:spLocks noGrp="1"/>
          </p:cNvSpPr>
          <p:nvPr>
            <p:ph type="dt" sz="half" idx="2"/>
          </p:nvPr>
        </p:nvSpPr>
        <p:spPr>
          <a:xfrm>
            <a:off x="1828800" y="6428896"/>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bg2">
                    <a:lumMod val="60000"/>
                    <a:lumOff val="40000"/>
                  </a:schemeClr>
                </a:solidFill>
                <a:latin typeface="Museo Sans For Dell" pitchFamily="2" charset="0"/>
                <a:ea typeface="+mn-ea"/>
                <a:cs typeface="+mn-cs"/>
              </a:defRPr>
            </a:lvl1pPr>
          </a:lstStyle>
          <a:p>
            <a:fld id="{496D0BA0-97A1-4BC8-8CF3-B745440C6559}" type="datetime1">
              <a:rPr lang="en-US" smtClean="0"/>
              <a:pPr/>
              <a:t>11/12/2023</a:t>
            </a:fld>
            <a:endParaRPr lang="en-US" dirty="0"/>
          </a:p>
        </p:txBody>
      </p:sp>
    </p:spTree>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91" r:id="rId4"/>
    <p:sldLayoutId id="2147483877" r:id="rId5"/>
    <p:sldLayoutId id="2147483879" r:id="rId6"/>
    <p:sldLayoutId id="2147483880" r:id="rId7"/>
    <p:sldLayoutId id="2147483881" r:id="rId8"/>
    <p:sldLayoutId id="2147483882" r:id="rId9"/>
    <p:sldLayoutId id="2147483884" r:id="rId10"/>
    <p:sldLayoutId id="2147483885" r:id="rId11"/>
    <p:sldLayoutId id="2147483893" r:id="rId12"/>
    <p:sldLayoutId id="2147483894" r:id="rId13"/>
  </p:sldLayoutIdLst>
  <p:transition spd="med">
    <p:wipe dir="r"/>
  </p:transition>
  <p:timing>
    <p:tnLst>
      <p:par>
        <p:cTn id="1" dur="indefinite" restart="never" nodeType="tmRoot"/>
      </p:par>
    </p:tnLst>
  </p:timing>
  <p:hf hdr="0"/>
  <p:txStyles>
    <p:titleStyle>
      <a:lvl1pPr algn="l" rtl="0" eaLnBrk="1" fontAlgn="base" hangingPunct="1">
        <a:lnSpc>
          <a:spcPct val="90000"/>
        </a:lnSpc>
        <a:spcBef>
          <a:spcPct val="0"/>
        </a:spcBef>
        <a:spcAft>
          <a:spcPct val="0"/>
        </a:spcAft>
        <a:defRPr sz="3200" b="0" cap="none" baseline="0">
          <a:solidFill>
            <a:schemeClr val="accent1"/>
          </a:solidFill>
          <a:latin typeface="Museo For Dell" pitchFamily="2" charset="0"/>
          <a:ea typeface="Museo For Dell"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90000"/>
        </a:lnSpc>
        <a:spcBef>
          <a:spcPts val="100"/>
        </a:spcBef>
        <a:spcAft>
          <a:spcPts val="100"/>
        </a:spcAft>
        <a:buClr>
          <a:schemeClr val="accent1"/>
        </a:buClr>
        <a:buFont typeface="Arial" pitchFamily="34" charset="0"/>
        <a:buChar char="•"/>
        <a:defRPr sz="2000">
          <a:solidFill>
            <a:schemeClr val="bg2"/>
          </a:solidFill>
          <a:latin typeface="Museo Sans For Dell" pitchFamily="2" charset="0"/>
          <a:ea typeface="Museo Sans For Dell" pitchFamily="2" charset="0"/>
          <a:cs typeface="+mn-cs"/>
        </a:defRPr>
      </a:lvl1pPr>
      <a:lvl2pPr marL="574675" indent="-223838" algn="l" rtl="0" eaLnBrk="1" fontAlgn="base" hangingPunct="1">
        <a:lnSpc>
          <a:spcPct val="90000"/>
        </a:lnSpc>
        <a:spcBef>
          <a:spcPts val="100"/>
        </a:spcBef>
        <a:spcAft>
          <a:spcPts val="100"/>
        </a:spcAft>
        <a:buClr>
          <a:schemeClr val="accent1"/>
        </a:buClr>
        <a:buFont typeface="Museo Sans For Dell" pitchFamily="2" charset="0"/>
        <a:buChar char="–"/>
        <a:defRPr sz="1800" baseline="0">
          <a:solidFill>
            <a:schemeClr val="bg2"/>
          </a:solidFill>
          <a:latin typeface="Museo Sans For Dell" pitchFamily="2" charset="0"/>
          <a:ea typeface="Museo Sans For Dell" pitchFamily="2" charset="0"/>
        </a:defRPr>
      </a:lvl2pPr>
      <a:lvl3pPr marL="909638" indent="-220663" algn="l" rtl="0" eaLnBrk="1" fontAlgn="base" hangingPunct="1">
        <a:lnSpc>
          <a:spcPct val="90000"/>
        </a:lnSpc>
        <a:spcBef>
          <a:spcPts val="100"/>
        </a:spcBef>
        <a:spcAft>
          <a:spcPts val="100"/>
        </a:spcAft>
        <a:buClr>
          <a:schemeClr val="accent1"/>
        </a:buClr>
        <a:buFont typeface="Museo Sans For Dell" pitchFamily="2" charset="0"/>
        <a:buChar char="›"/>
        <a:defRPr sz="1600" baseline="0">
          <a:solidFill>
            <a:schemeClr val="bg2"/>
          </a:solidFill>
          <a:latin typeface="Museo Sans For Dell" pitchFamily="2" charset="0"/>
          <a:ea typeface="Museo Sans For Dell" pitchFamily="2" charset="0"/>
        </a:defRPr>
      </a:lvl3pPr>
      <a:lvl4pPr marL="1246188" indent="-222250" algn="l" rtl="0" eaLnBrk="1" fontAlgn="base" hangingPunct="1">
        <a:lnSpc>
          <a:spcPct val="90000"/>
        </a:lnSpc>
        <a:spcBef>
          <a:spcPts val="100"/>
        </a:spcBef>
        <a:spcAft>
          <a:spcPts val="100"/>
        </a:spcAft>
        <a:buClr>
          <a:schemeClr val="accent1"/>
        </a:buClr>
        <a:buFont typeface="Museo For Dell 300" pitchFamily="50" charset="0"/>
        <a:buChar char="–"/>
        <a:defRPr sz="1400">
          <a:solidFill>
            <a:schemeClr val="bg2"/>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1028" name="Title Placeholder 21"/>
          <p:cNvSpPr>
            <a:spLocks noGrp="1"/>
          </p:cNvSpPr>
          <p:nvPr>
            <p:ph type="title"/>
          </p:nvPr>
        </p:nvSpPr>
        <p:spPr bwMode="auto">
          <a:xfrm>
            <a:off x="425904" y="250411"/>
            <a:ext cx="8239125" cy="85039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title style</a:t>
            </a:r>
          </a:p>
        </p:txBody>
      </p:sp>
      <p:sp>
        <p:nvSpPr>
          <p:cNvPr id="1029" name="Text Placeholder 12"/>
          <p:cNvSpPr>
            <a:spLocks noGrp="1"/>
          </p:cNvSpPr>
          <p:nvPr>
            <p:ph type="body" idx="1"/>
          </p:nvPr>
        </p:nvSpPr>
        <p:spPr bwMode="auto">
          <a:xfrm>
            <a:off x="438710" y="1215483"/>
            <a:ext cx="8239125" cy="4934305"/>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5" name="Picture 4" descr="dell_white_logo.png"/>
          <p:cNvPicPr>
            <a:picLocks noChangeAspect="1"/>
          </p:cNvPicPr>
          <p:nvPr/>
        </p:nvPicPr>
        <p:blipFill>
          <a:blip r:embed="rId7" cstate="screen"/>
          <a:stretch>
            <a:fillRect/>
          </a:stretch>
        </p:blipFill>
        <p:spPr>
          <a:xfrm>
            <a:off x="8193024" y="6226683"/>
            <a:ext cx="573025" cy="573025"/>
          </a:xfrm>
          <a:prstGeom prst="rect">
            <a:avLst/>
          </a:prstGeom>
        </p:spPr>
      </p:pic>
      <p:sp>
        <p:nvSpPr>
          <p:cNvPr id="6" name="Footer Placeholder 4"/>
          <p:cNvSpPr>
            <a:spLocks noGrp="1"/>
          </p:cNvSpPr>
          <p:nvPr>
            <p:ph type="ftr" sz="quarter" idx="3"/>
          </p:nvPr>
        </p:nvSpPr>
        <p:spPr>
          <a:xfrm>
            <a:off x="742950" y="6429375"/>
            <a:ext cx="1885950" cy="152400"/>
          </a:xfrm>
          <a:prstGeom prst="rect">
            <a:avLst/>
          </a:prstGeom>
        </p:spPr>
        <p:txBody>
          <a:bodyPr vert="horz" lIns="0" tIns="0" rIns="91440" bIns="0" rtlCol="0" anchor="ctr"/>
          <a:lstStyle>
            <a:lvl1pPr algn="l">
              <a:defRPr sz="1000">
                <a:solidFill>
                  <a:schemeClr val="tx2"/>
                </a:solidFill>
                <a:latin typeface="Museo Sans For Dell" pitchFamily="2" charset="0"/>
              </a:defRPr>
            </a:lvl1pPr>
          </a:lstStyle>
          <a:p>
            <a:r>
              <a:rPr lang="en-US" dirty="0" smtClean="0"/>
              <a:t>Confidential</a:t>
            </a:r>
            <a:endParaRPr lang="en-US" dirty="0"/>
          </a:p>
        </p:txBody>
      </p:sp>
      <p:sp>
        <p:nvSpPr>
          <p:cNvPr id="7" name="Slide Number Placeholder 5"/>
          <p:cNvSpPr>
            <a:spLocks noGrp="1"/>
          </p:cNvSpPr>
          <p:nvPr>
            <p:ph type="sldNum" sz="quarter" idx="4"/>
          </p:nvPr>
        </p:nvSpPr>
        <p:spPr>
          <a:xfrm>
            <a:off x="444501" y="6431527"/>
            <a:ext cx="260349" cy="152399"/>
          </a:xfrm>
          <a:prstGeom prst="rect">
            <a:avLst/>
          </a:prstGeom>
        </p:spPr>
        <p:txBody>
          <a:bodyPr vert="horz" lIns="0" tIns="0" rIns="91440" bIns="0" rtlCol="0" anchor="ctr"/>
          <a:lstStyle>
            <a:lvl1pPr algn="l">
              <a:defRPr sz="900">
                <a:solidFill>
                  <a:schemeClr val="tx2"/>
                </a:solidFill>
                <a:latin typeface="Museo Sans For Dell" pitchFamily="2" charset="0"/>
              </a:defRPr>
            </a:lvl1pPr>
          </a:lstStyle>
          <a:p>
            <a:fld id="{DBD5246C-868F-410A-AE52-FE248EDADC46}" type="slidenum">
              <a:rPr lang="en-US" smtClean="0"/>
              <a:pPr/>
              <a:t>‹#›</a:t>
            </a:fld>
            <a:endParaRPr lang="en-US" dirty="0"/>
          </a:p>
        </p:txBody>
      </p:sp>
      <p:cxnSp>
        <p:nvCxnSpPr>
          <p:cNvPr id="8" name="Straight Connector 7"/>
          <p:cNvCxnSpPr>
            <a:cxnSpLocks noChangeShapeType="1"/>
          </p:cNvCxnSpPr>
          <p:nvPr/>
        </p:nvCxnSpPr>
        <p:spPr bwMode="auto">
          <a:xfrm>
            <a:off x="457200" y="6172200"/>
            <a:ext cx="8229600" cy="0"/>
          </a:xfrm>
          <a:prstGeom prst="line">
            <a:avLst/>
          </a:prstGeom>
          <a:noFill/>
          <a:ln w="9525">
            <a:solidFill>
              <a:schemeClr val="tx2"/>
            </a:solidFill>
            <a:round/>
            <a:headEnd/>
            <a:tailEnd/>
          </a:ln>
        </p:spPr>
      </p:cxnSp>
      <p:sp>
        <p:nvSpPr>
          <p:cNvPr id="10" name="TextBox 3"/>
          <p:cNvSpPr txBox="1"/>
          <p:nvPr/>
        </p:nvSpPr>
        <p:spPr bwMode="black">
          <a:xfrm>
            <a:off x="5350331" y="6425457"/>
            <a:ext cx="2743200" cy="153888"/>
          </a:xfrm>
          <a:prstGeom prst="rect">
            <a:avLst/>
          </a:prstGeom>
          <a:noFill/>
        </p:spPr>
        <p:txBody>
          <a:bodyPr lIns="0" tIns="0" rIns="0" bIns="0">
            <a:prstTxWarp prst="textNoShape">
              <a:avLst/>
            </a:prstTxWarp>
            <a:spAutoFit/>
          </a:bodyPr>
          <a:lstStyle/>
          <a:p>
            <a:pPr algn="r">
              <a:lnSpc>
                <a:spcPct val="100000"/>
              </a:lnSpc>
              <a:spcBef>
                <a:spcPct val="0"/>
              </a:spcBef>
              <a:spcAft>
                <a:spcPct val="0"/>
              </a:spcAft>
              <a:buClrTx/>
              <a:buFontTx/>
              <a:buNone/>
            </a:pPr>
            <a:r>
              <a:rPr lang="en-US" sz="1000" dirty="0">
                <a:solidFill>
                  <a:schemeClr val="tx2"/>
                </a:solidFill>
                <a:latin typeface="Museo Sans For Dell" pitchFamily="2" charset="0"/>
              </a:rPr>
              <a:t>Global Marketing</a:t>
            </a:r>
          </a:p>
        </p:txBody>
      </p:sp>
      <p:sp>
        <p:nvSpPr>
          <p:cNvPr id="12" name="Date Placeholder 8"/>
          <p:cNvSpPr>
            <a:spLocks noGrp="1"/>
          </p:cNvSpPr>
          <p:nvPr>
            <p:ph type="dt" sz="half" idx="2"/>
          </p:nvPr>
        </p:nvSpPr>
        <p:spPr>
          <a:xfrm>
            <a:off x="1828800" y="6428232"/>
            <a:ext cx="914401" cy="152399"/>
          </a:xfrm>
          <a:prstGeom prst="rect">
            <a:avLst/>
          </a:prstGeom>
        </p:spPr>
        <p:txBody>
          <a:bodyPr vert="horz" lIns="91440" tIns="45720" rIns="91440" bIns="45720" rtlCol="0" anchor="ctr"/>
          <a:lstStyle>
            <a:lvl1pPr algn="l" rtl="0" fontAlgn="base">
              <a:spcBef>
                <a:spcPct val="0"/>
              </a:spcBef>
              <a:spcAft>
                <a:spcPct val="0"/>
              </a:spcAft>
              <a:defRPr lang="en-US" sz="1000" kern="1200" smtClean="0">
                <a:solidFill>
                  <a:schemeClr val="tx2"/>
                </a:solidFill>
                <a:latin typeface="Museo Sans For Dell" pitchFamily="2" charset="0"/>
                <a:ea typeface="+mn-ea"/>
                <a:cs typeface="+mn-cs"/>
              </a:defRPr>
            </a:lvl1pPr>
          </a:lstStyle>
          <a:p>
            <a:fld id="{A9FA7D95-E4BA-40E3-94B2-138BB5311E46}" type="datetime1">
              <a:rPr lang="en-US" smtClean="0"/>
              <a:pPr/>
              <a:t>11/12/2023</a:t>
            </a:fld>
            <a:endParaRPr lang="en-US" dirty="0"/>
          </a:p>
        </p:txBody>
      </p:sp>
    </p:spTree>
  </p:cSld>
  <p:clrMap bg1="dk2" tx1="lt1" bg2="dk1"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2" r:id="rId5"/>
  </p:sldLayoutIdLst>
  <p:transition spd="med">
    <p:wipe dir="r"/>
  </p:transition>
  <p:timing>
    <p:tnLst>
      <p:par>
        <p:cTn id="1" dur="indefinite" restart="never" nodeType="tmRoot"/>
      </p:par>
    </p:tnLst>
  </p:timing>
  <p:hf hdr="0"/>
  <p:txStyles>
    <p:titleStyle>
      <a:lvl1pPr algn="l" rtl="0" eaLnBrk="1" fontAlgn="base" hangingPunct="1">
        <a:lnSpc>
          <a:spcPct val="90000"/>
        </a:lnSpc>
        <a:spcBef>
          <a:spcPct val="0"/>
        </a:spcBef>
        <a:spcAft>
          <a:spcPct val="0"/>
        </a:spcAft>
        <a:defRPr sz="3200" b="0" cap="none" baseline="0">
          <a:solidFill>
            <a:schemeClr val="tx2"/>
          </a:solidFill>
          <a:latin typeface="Museo For Dell" pitchFamily="2" charset="0"/>
          <a:ea typeface="Museo For Dell"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90000"/>
        </a:lnSpc>
        <a:spcBef>
          <a:spcPts val="100"/>
        </a:spcBef>
        <a:spcAft>
          <a:spcPts val="100"/>
        </a:spcAft>
        <a:buClr>
          <a:schemeClr val="tx2"/>
        </a:buClr>
        <a:buFont typeface="Arial" pitchFamily="34" charset="0"/>
        <a:buChar char="•"/>
        <a:defRPr sz="2000">
          <a:solidFill>
            <a:schemeClr val="tx2"/>
          </a:solidFill>
          <a:latin typeface="Museo Sans For Dell" pitchFamily="2" charset="0"/>
          <a:ea typeface="Museo Sans For Dell" pitchFamily="2" charset="0"/>
          <a:cs typeface="+mn-cs"/>
        </a:defRPr>
      </a:lvl1pPr>
      <a:lvl2pPr marL="574675" indent="-223838" algn="l" rtl="0" eaLnBrk="1" fontAlgn="base" hangingPunct="1">
        <a:lnSpc>
          <a:spcPct val="90000"/>
        </a:lnSpc>
        <a:spcBef>
          <a:spcPts val="100"/>
        </a:spcBef>
        <a:spcAft>
          <a:spcPts val="100"/>
        </a:spcAft>
        <a:buClr>
          <a:schemeClr val="tx2"/>
        </a:buClr>
        <a:buSzPct val="100000"/>
        <a:buFont typeface="Museo Sans For Dell" pitchFamily="2" charset="0"/>
        <a:buChar char="–"/>
        <a:defRPr sz="1800" baseline="0">
          <a:solidFill>
            <a:schemeClr val="tx2"/>
          </a:solidFill>
          <a:latin typeface="Museo Sans For Dell" pitchFamily="2" charset="0"/>
          <a:ea typeface="Museo Sans For Dell" pitchFamily="2" charset="0"/>
        </a:defRPr>
      </a:lvl2pPr>
      <a:lvl3pPr marL="909638" indent="-220663" algn="l" rtl="0" eaLnBrk="1" fontAlgn="base" hangingPunct="1">
        <a:lnSpc>
          <a:spcPct val="90000"/>
        </a:lnSpc>
        <a:spcBef>
          <a:spcPts val="100"/>
        </a:spcBef>
        <a:spcAft>
          <a:spcPts val="100"/>
        </a:spcAft>
        <a:buClr>
          <a:schemeClr val="tx2"/>
        </a:buClr>
        <a:buFont typeface="Museo Sans For Dell" pitchFamily="2" charset="0"/>
        <a:buChar char="›"/>
        <a:defRPr sz="1600">
          <a:solidFill>
            <a:schemeClr val="tx2"/>
          </a:solidFill>
          <a:latin typeface="Museo Sans For Dell" pitchFamily="2" charset="0"/>
          <a:ea typeface="Museo Sans For Dell" pitchFamily="2" charset="0"/>
        </a:defRPr>
      </a:lvl3pPr>
      <a:lvl4pPr marL="1246188" indent="-222250"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10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0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0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10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0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hyperlink" Target="http://images.google.com/imgres?imgurl=http://www.modcomp.com/images/EMC_tag_WR_rgb.jpg&amp;imgrefurl=http://www.modcomp.com/emc-storage-whitepapers.html&amp;usg=__L614Cbc2Bc4WBBNCcwP2uCZbDgQ=&amp;h=501&amp;w=1026&amp;sz=89&amp;hl=en&amp;start=13&amp;tbnid=ujMigF4JfNS7bM:&amp;tbnh=73&amp;tbnw=150&amp;prev=/images?q=EMC&amp;gbv=2&amp;hl=en" TargetMode="External"/><Relationship Id="rId18" Type="http://schemas.openxmlformats.org/officeDocument/2006/relationships/image" Target="../media/image14.jpeg"/><Relationship Id="rId26" Type="http://schemas.openxmlformats.org/officeDocument/2006/relationships/image" Target="../media/image18.jpeg"/><Relationship Id="rId3" Type="http://schemas.openxmlformats.org/officeDocument/2006/relationships/hyperlink" Target="http://images.google.com/imgres?imgurl=http://www.ict.mahidol.ac.th/research/images/partnerLogo/cisco.jpg&amp;imgrefurl=http://www.ict.mahidol.ac.th/research/Collaboration.html&amp;usg=__rPjwwJEdpBupguDc6MGxSSjR7OI=&amp;h=368&amp;w=606&amp;sz=30&amp;hl=en&amp;start=9&amp;tbnid=dJ0FLA72V_AptM:&amp;tbnh=83&amp;tbnw=136&amp;prev=/images?q=cisco&amp;gbv=2&amp;hl=en" TargetMode="External"/><Relationship Id="rId21" Type="http://schemas.openxmlformats.org/officeDocument/2006/relationships/hyperlink" Target="http://images.google.com/imgres?imgurl=http://eeepc.net/wp-content/uploads/2009/06/ms.jpg&amp;imgrefurl=http://eeepc.net/microsoft-to-offer-browser-less-version-of-windows-7-in-europe/&amp;usg=__JOGOapew4QkjEg4Wvt2ixYo755I=&amp;h=308&amp;w=348&amp;sz=49&amp;hl=en&amp;start=7&amp;tbnid=tToTaOyV8aO6ZM:&amp;tbnh=106&amp;tbnw=120&amp;prev=/images?q=microsoft+windows&amp;gbv=2&amp;hl=en" TargetMode="External"/><Relationship Id="rId7" Type="http://schemas.openxmlformats.org/officeDocument/2006/relationships/hyperlink" Target="http://images.google.com/imgres?imgurl=http://www.cultnat.org/Programs/Eternal%20Egypt/links/Documents/IBM.jpg&amp;imgrefurl=http://www.cultnat.org/Programs/Eternal%20Egypt/links/Pages/links.aspx&amp;usg=__tF0VYS8DS_D1nt7U61OBAq0kIuo=&amp;h=402&amp;w=598&amp;sz=16&amp;hl=en&amp;start=5&amp;tbnid=pBRQsaCVqNn96M:&amp;tbnh=91&amp;tbnw=135&amp;prev=/images?q=ibm&amp;gbv=2&amp;hl=en" TargetMode="External"/><Relationship Id="rId12" Type="http://schemas.openxmlformats.org/officeDocument/2006/relationships/image" Target="../media/image11.jpeg"/><Relationship Id="rId17" Type="http://schemas.openxmlformats.org/officeDocument/2006/relationships/hyperlink" Target="http://java.sun.com/j2ee/images/hitachi_logo.gif" TargetMode="External"/><Relationship Id="rId25" Type="http://schemas.openxmlformats.org/officeDocument/2006/relationships/hyperlink" Target="http://images.google.com/imgres?imgurl=http://assets.devx.com/HotList/novell-suse-lrg.jpg&amp;imgrefurl=http://www.devx.com/HotList/HotList-Novell/Article/41255&amp;usg=__P60_cNm9EZuy-L-DEtf2OVdm3eo=&amp;h=250&amp;w=250&amp;sz=8&amp;hl=en&amp;start=10&amp;tbnid=ccnEPD5VWPvSWM:&amp;tbnh=111&amp;tbnw=111&amp;prev=/images?q=Novell+suse&amp;gbv=2&amp;hl=en" TargetMode="External"/><Relationship Id="rId2" Type="http://schemas.openxmlformats.org/officeDocument/2006/relationships/notesSlide" Target="../notesSlides/notesSlide7.xml"/><Relationship Id="rId16" Type="http://schemas.openxmlformats.org/officeDocument/2006/relationships/image" Target="../media/image13.jpeg"/><Relationship Id="rId20" Type="http://schemas.openxmlformats.org/officeDocument/2006/relationships/image" Target="../media/image15.jpeg"/><Relationship Id="rId29" Type="http://schemas.openxmlformats.org/officeDocument/2006/relationships/hyperlink" Target="http://images.google.com/imgres?imgurl=http://www.imagemcerta.com.br/imagens/clientes/Unisys.gif&amp;imgrefurl=http://www.imagemcerta.com.br/imagens/clientes/&amp;usg=__jTVDXLOdCpC8iBh0j8gnmYO7808=&amp;h=266&amp;w=448&amp;sz=10&amp;hl=en&amp;start=2&amp;tbnid=I8IkRRyFKVIzUM:&amp;tbnh=75&amp;tbnw=127&amp;prev=/images?q=unisys&amp;gbv=2&amp;hl=en" TargetMode="External"/><Relationship Id="rId1" Type="http://schemas.openxmlformats.org/officeDocument/2006/relationships/slideLayout" Target="../slideLayouts/slideLayout12.xml"/><Relationship Id="rId6" Type="http://schemas.openxmlformats.org/officeDocument/2006/relationships/image" Target="../media/image8.jpeg"/><Relationship Id="rId11" Type="http://schemas.openxmlformats.org/officeDocument/2006/relationships/hyperlink" Target="http://images.google.com/imgres?imgurl=http://www.engineering.cornell.edu/diversity/office-diversity-programs/summer-programs/highschool-programs/catalyst/images/hp_logo_1.jpg&amp;imgrefurl=http://www.engineering.cornell.edu/diversity/office-diversity-programs/summer-programs/highschool-programs/catalyst/index.cfm&amp;usg=__BCEJcWQJWS79gmyIXo1PBXIbgQM=&amp;h=569&amp;w=900&amp;sz=51&amp;hl=en&amp;start=2&amp;tbnid=SRQw8He8D6YA_M:&amp;tbnh=92&amp;tbnw=146&amp;prev=/images?q=hp&amp;gbv=2&amp;hl=en" TargetMode="External"/><Relationship Id="rId24" Type="http://schemas.openxmlformats.org/officeDocument/2006/relationships/image" Target="../media/image17.jpeg"/><Relationship Id="rId32" Type="http://schemas.openxmlformats.org/officeDocument/2006/relationships/image" Target="../media/image21.jpeg"/><Relationship Id="rId5" Type="http://schemas.openxmlformats.org/officeDocument/2006/relationships/hyperlink" Target="http://images.google.com/imgres?imgurl=http://www.ameinfo.com/images/press/foundrynetworks_logo.jpg&amp;imgrefurl=http://www.ameinfo.com/161953.html&amp;usg=__9D8YfvJxt2bL8wb73t8He4JQWPA=&amp;h=110&amp;w=168&amp;sz=4&amp;hl=en&amp;start=2&amp;tbnid=-rHAkBwY4KXHnM:&amp;tbnh=65&amp;tbnw=99&amp;prev=/images?q=foundry+networks&amp;gbv=2&amp;hl=en" TargetMode="External"/><Relationship Id="rId15" Type="http://schemas.openxmlformats.org/officeDocument/2006/relationships/hyperlink" Target="http://images.google.com/imgres?imgurl=http://commsxpress.com/australia/files/2009/08/netapp.jpg&amp;imgrefurl=http://commsxpress.com/australia/ceo-netapp/5824/&amp;usg=__CFUIdHTwccDr3QYRX3fX1w_uA2o=&amp;h=198&amp;w=175&amp;sz=7&amp;hl=en&amp;start=3&amp;tbnid=0H6svFvmDxcpMM:&amp;tbnh=104&amp;tbnw=92&amp;prev=/images?q=Netapp&amp;gbv=2&amp;hl=en" TargetMode="External"/><Relationship Id="rId23" Type="http://schemas.openxmlformats.org/officeDocument/2006/relationships/hyperlink" Target="http://images.google.com/imgres?imgurl=http://www.pycomall.com/images/P/redhat_400.gif&amp;imgrefurl=http://www.pycomall.com/product.php?productid=17548&amp;usg=__Q8zTKPhaw_8TDc3mDZv5XVy-7_M=&amp;h=400&amp;w=400&amp;sz=8&amp;hl=en&amp;start=6&amp;tbnid=0mIay6dogujsKM:&amp;tbnh=124&amp;tbnw=124&amp;prev=/images?q=redhat&amp;gbv=2&amp;hl=en" TargetMode="External"/><Relationship Id="rId28" Type="http://schemas.openxmlformats.org/officeDocument/2006/relationships/image" Target="../media/image19.jpeg"/><Relationship Id="rId10" Type="http://schemas.openxmlformats.org/officeDocument/2006/relationships/image" Target="../media/image10.jpeg"/><Relationship Id="rId19" Type="http://schemas.openxmlformats.org/officeDocument/2006/relationships/hyperlink" Target="http://images.google.com/imgres?imgurl=http://www.rmv6tf.org/IPv6Summit_files/Brocade%20logo%202c_pos_rgb.jpg&amp;imgrefurl=http://www.rmv6tf.org/IPv6Summit.htm&amp;usg=__fSeueGSq_6Ig7qUSW-U8E_bFg44=&amp;h=273&amp;w=543&amp;sz=40&amp;hl=en&amp;start=1&amp;tbnid=oH1jxSAk7JEODM:&amp;tbnh=66&amp;tbnw=132&amp;prev=/images?q=Brocade+logo&amp;gbv=2&amp;hl=en" TargetMode="External"/><Relationship Id="rId31" Type="http://schemas.openxmlformats.org/officeDocument/2006/relationships/hyperlink" Target="http://images.google.com/imgres?imgurl=http://www.emulex-training.com/cisco/images/emulex_logo.gif&amp;imgrefurl=http://www.emulex-training.com/&amp;usg=__GHJMA4dfwi3hG-0YGCL6vErVU88=&amp;h=70&amp;w=240&amp;sz=2&amp;hl=en&amp;start=11&amp;tbnid=gnJi0mxut4Y6SM:&amp;tbnh=32&amp;tbnw=110&amp;prev=/images?q=emulex+logo&amp;gbv=2&amp;hl=en" TargetMode="External"/><Relationship Id="rId4" Type="http://schemas.openxmlformats.org/officeDocument/2006/relationships/image" Target="../media/image7.jpeg"/><Relationship Id="rId9" Type="http://schemas.openxmlformats.org/officeDocument/2006/relationships/hyperlink" Target="http://images.google.com/imgres?imgurl=http://www.mediabistro.com/agencyspy/original/dell-logo-online-new.jpg&amp;imgrefurl=http://www.mediabistro.com/agencyspy/news/dell_agrees_to_pay_91_million_in_discrimination_case_122573.asp&amp;usg=__fmdjNOMo2255N_OeCbtOdUS_ytg=&amp;h=300&amp;w=300&amp;sz=17&amp;hl=en&amp;start=1&amp;tbnid=5VNH3GpU7RMkyM:&amp;tbnh=116&amp;tbnw=116&amp;prev=/images?q=dell&amp;gbv=2&amp;hl=en" TargetMode="External"/><Relationship Id="rId14" Type="http://schemas.openxmlformats.org/officeDocument/2006/relationships/image" Target="../media/image12.jpeg"/><Relationship Id="rId22" Type="http://schemas.openxmlformats.org/officeDocument/2006/relationships/image" Target="../media/image16.jpeg"/><Relationship Id="rId27" Type="http://schemas.openxmlformats.org/officeDocument/2006/relationships/hyperlink" Target="http://images.google.com/imgres?imgurl=http://images.maketecheasier.com/2008/11/vmware_logo.jpg&amp;imgrefurl=http://maketecheasier.com/how-to-install-vmware-server-20-in-ubuntu-intrepid/2008/11/18&amp;usg=__co6bLAa-T5snUiKufqDUn4PlWZs=&amp;h=146&amp;w=568&amp;sz=66&amp;hl=en&amp;start=5&amp;tbnid=pgm25YGDkAsAZM:&amp;tbnh=34&amp;tbnw=134&amp;prev=/images?q=vmware+logo&amp;gbv=2&amp;hl=en" TargetMode="External"/><Relationship Id="rId30" Type="http://schemas.openxmlformats.org/officeDocument/2006/relationships/image" Target="../media/image20.jpeg"/></Relationships>
</file>

<file path=ppt/slides/_rels/slide14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hyperlink" Target="http://images.google.com/imgres?imgurl=http://www.pycomall.com/images/P/redhat_400.gif&amp;imgrefurl=http://www.pycomall.com/product.php?productid=17548&amp;usg=__Q8zTKPhaw_8TDc3mDZv5XVy-7_M=&amp;h=400&amp;w=400&amp;sz=8&amp;hl=en&amp;start=6&amp;tbnid=0mIay6dogujsKM:&amp;tbnh=124&amp;tbnw=124&amp;prev=/images?q=redhat&amp;gbv=2&amp;hl=en" TargetMode="External"/><Relationship Id="rId18" Type="http://schemas.openxmlformats.org/officeDocument/2006/relationships/image" Target="../media/image7.jpeg"/><Relationship Id="rId26" Type="http://schemas.openxmlformats.org/officeDocument/2006/relationships/image" Target="../media/image13.jpeg"/><Relationship Id="rId3" Type="http://schemas.openxmlformats.org/officeDocument/2006/relationships/hyperlink" Target="http://images.google.com/imgres?imgurl=http://www.cultnat.org/Programs/Eternal%20Egypt/links/Documents/IBM.jpg&amp;imgrefurl=http://www.cultnat.org/Programs/Eternal%20Egypt/links/Pages/links.aspx&amp;usg=__tF0VYS8DS_D1nt7U61OBAq0kIuo=&amp;h=402&amp;w=598&amp;sz=16&amp;hl=en&amp;start=5&amp;tbnid=pBRQsaCVqNn96M:&amp;tbnh=91&amp;tbnw=135&amp;prev=/images?q=ibm&amp;gbv=2&amp;hl=en" TargetMode="External"/><Relationship Id="rId21" Type="http://schemas.openxmlformats.org/officeDocument/2006/relationships/hyperlink" Target="http://images.google.com/imgres?imgurl=http://assets.devx.com/HotList/novell-suse-lrg.jpg&amp;imgrefurl=http://www.devx.com/HotList/HotList-Novell/Article/41255&amp;usg=__P60_cNm9EZuy-L-DEtf2OVdm3eo=&amp;h=250&amp;w=250&amp;sz=8&amp;hl=en&amp;start=10&amp;tbnid=ccnEPD5VWPvSWM:&amp;tbnh=111&amp;tbnw=111&amp;prev=/images?q=Novell+suse&amp;gbv=2&amp;hl=en" TargetMode="External"/><Relationship Id="rId7" Type="http://schemas.openxmlformats.org/officeDocument/2006/relationships/hyperlink" Target="http://images.google.com/imgres?imgurl=http://www.engineering.cornell.edu/diversity/office-diversity-programs/summer-programs/highschool-programs/catalyst/images/hp_logo_1.jpg&amp;imgrefurl=http://www.engineering.cornell.edu/diversity/office-diversity-programs/summer-programs/highschool-programs/catalyst/index.cfm&amp;usg=__BCEJcWQJWS79gmyIXo1PBXIbgQM=&amp;h=569&amp;w=900&amp;sz=51&amp;hl=en&amp;start=2&amp;tbnid=SRQw8He8D6YA_M:&amp;tbnh=92&amp;tbnw=146&amp;prev=/images?q=hp&amp;gbv=2&amp;hl=en" TargetMode="External"/><Relationship Id="rId12" Type="http://schemas.openxmlformats.org/officeDocument/2006/relationships/image" Target="../media/image16.jpeg"/><Relationship Id="rId17" Type="http://schemas.openxmlformats.org/officeDocument/2006/relationships/hyperlink" Target="http://images.google.com/imgres?imgurl=http://www.ict.mahidol.ac.th/research/images/partnerLogo/cisco.jpg&amp;imgrefurl=http://www.ict.mahidol.ac.th/research/Collaboration.html&amp;usg=__rPjwwJEdpBupguDc6MGxSSjR7OI=&amp;h=368&amp;w=606&amp;sz=30&amp;hl=en&amp;start=9&amp;tbnid=dJ0FLA72V_AptM:&amp;tbnh=83&amp;tbnw=136&amp;prev=/images?q=cisco&amp;gbv=2&amp;hl=en" TargetMode="External"/><Relationship Id="rId25" Type="http://schemas.openxmlformats.org/officeDocument/2006/relationships/hyperlink" Target="http://images.google.com/imgres?imgurl=http://commsxpress.com/australia/files/2009/08/netapp.jpg&amp;imgrefurl=http://commsxpress.com/australia/ceo-netapp/5824/&amp;usg=__CFUIdHTwccDr3QYRX3fX1w_uA2o=&amp;h=198&amp;w=175&amp;sz=7&amp;hl=en&amp;start=3&amp;tbnid=0H6svFvmDxcpMM:&amp;tbnh=104&amp;tbnw=92&amp;prev=/images?q=Netapp&amp;gbv=2&amp;hl=en" TargetMode="External"/><Relationship Id="rId2" Type="http://schemas.openxmlformats.org/officeDocument/2006/relationships/notesSlide" Target="../notesSlides/notesSlide9.xml"/><Relationship Id="rId16" Type="http://schemas.openxmlformats.org/officeDocument/2006/relationships/image" Target="../media/image19.jpeg"/><Relationship Id="rId20" Type="http://schemas.openxmlformats.org/officeDocument/2006/relationships/image" Target="../media/image8.jpeg"/><Relationship Id="rId29" Type="http://schemas.openxmlformats.org/officeDocument/2006/relationships/hyperlink" Target="http://images.google.com/imgres?imgurl=http://www.emulex-training.com/cisco/images/emulex_logo.gif&amp;imgrefurl=http://www.emulex-training.com/&amp;usg=__GHJMA4dfwi3hG-0YGCL6vErVU88=&amp;h=70&amp;w=240&amp;sz=2&amp;hl=en&amp;start=11&amp;tbnid=gnJi0mxut4Y6SM:&amp;tbnh=32&amp;tbnw=110&amp;prev=/images?q=emulex+logo&amp;gbv=2&amp;hl=en" TargetMode="External"/><Relationship Id="rId1" Type="http://schemas.openxmlformats.org/officeDocument/2006/relationships/slideLayout" Target="../slideLayouts/slideLayout12.xml"/><Relationship Id="rId6" Type="http://schemas.openxmlformats.org/officeDocument/2006/relationships/image" Target="../media/image23.jpeg"/><Relationship Id="rId11" Type="http://schemas.openxmlformats.org/officeDocument/2006/relationships/hyperlink" Target="http://images.google.com/imgres?imgurl=http://eeepc.net/wp-content/uploads/2009/06/ms.jpg&amp;imgrefurl=http://eeepc.net/microsoft-to-offer-browser-less-version-of-windows-7-in-europe/&amp;usg=__JOGOapew4QkjEg4Wvt2ixYo755I=&amp;h=308&amp;w=348&amp;sz=49&amp;hl=en&amp;start=7&amp;tbnid=tToTaOyV8aO6ZM:&amp;tbnh=106&amp;tbnw=120&amp;prev=/images?q=microsoft+windows&amp;gbv=2&amp;hl=en" TargetMode="External"/><Relationship Id="rId24" Type="http://schemas.openxmlformats.org/officeDocument/2006/relationships/image" Target="../media/image12.jpeg"/><Relationship Id="rId5" Type="http://schemas.openxmlformats.org/officeDocument/2006/relationships/hyperlink" Target="http://images.google.com/imgres?imgurl=http://www.mediabistro.com/agencyspy/original/dell-logo-online-new.jpg&amp;imgrefurl=http://www.mediabistro.com/agencyspy/news/dell_agrees_to_pay_91_million_in_discrimination_case_122573.asp&amp;usg=__fmdjNOMo2255N_OeCbtOdUS_ytg=&amp;h=300&amp;w=300&amp;sz=17&amp;hl=en&amp;start=1&amp;tbnid=5VNH3GpU7RMkyM:&amp;tbnh=116&amp;tbnw=116&amp;prev=/images?q=dell&amp;gbv=2&amp;hl=en" TargetMode="External"/><Relationship Id="rId15" Type="http://schemas.openxmlformats.org/officeDocument/2006/relationships/hyperlink" Target="http://images.google.com/imgres?imgurl=http://images.maketecheasier.com/2008/11/vmware_logo.jpg&amp;imgrefurl=http://maketecheasier.com/how-to-install-vmware-server-20-in-ubuntu-intrepid/2008/11/18&amp;usg=__co6bLAa-T5snUiKufqDUn4PlWZs=&amp;h=146&amp;w=568&amp;sz=66&amp;hl=en&amp;start=5&amp;tbnid=pgm25YGDkAsAZM:&amp;tbnh=34&amp;tbnw=134&amp;prev=/images?q=vmware+logo&amp;gbv=2&amp;hl=en" TargetMode="External"/><Relationship Id="rId23" Type="http://schemas.openxmlformats.org/officeDocument/2006/relationships/hyperlink" Target="http://images.google.com/imgres?imgurl=http://www.modcomp.com/images/EMC_tag_WR_rgb.jpg&amp;imgrefurl=http://www.modcomp.com/emc-storage-whitepapers.html&amp;usg=__L614Cbc2Bc4WBBNCcwP2uCZbDgQ=&amp;h=501&amp;w=1026&amp;sz=89&amp;hl=en&amp;start=13&amp;tbnid=ujMigF4JfNS7bM:&amp;tbnh=73&amp;tbnw=150&amp;prev=/images?q=EMC&amp;gbv=2&amp;hl=en" TargetMode="External"/><Relationship Id="rId28" Type="http://schemas.openxmlformats.org/officeDocument/2006/relationships/image" Target="../media/image15.jpeg"/><Relationship Id="rId10" Type="http://schemas.openxmlformats.org/officeDocument/2006/relationships/image" Target="../media/image20.jpeg"/><Relationship Id="rId19" Type="http://schemas.openxmlformats.org/officeDocument/2006/relationships/hyperlink" Target="http://images.google.com/imgres?imgurl=http://www.ameinfo.com/images/press/foundrynetworks_logo.jpg&amp;imgrefurl=http://www.ameinfo.com/161953.html&amp;usg=__9D8YfvJxt2bL8wb73t8He4JQWPA=&amp;h=110&amp;w=168&amp;sz=4&amp;hl=en&amp;start=2&amp;tbnid=-rHAkBwY4KXHnM:&amp;tbnh=65&amp;tbnw=99&amp;prev=/images?q=foundry+networks&amp;gbv=2&amp;hl=en" TargetMode="External"/><Relationship Id="rId4" Type="http://schemas.openxmlformats.org/officeDocument/2006/relationships/image" Target="../media/image9.jpeg"/><Relationship Id="rId9" Type="http://schemas.openxmlformats.org/officeDocument/2006/relationships/hyperlink" Target="http://images.google.com/imgres?imgurl=http://www.imagemcerta.com.br/imagens/clientes/Unisys.gif&amp;imgrefurl=http://www.imagemcerta.com.br/imagens/clientes/&amp;usg=__jTVDXLOdCpC8iBh0j8gnmYO7808=&amp;h=266&amp;w=448&amp;sz=10&amp;hl=en&amp;start=2&amp;tbnid=I8IkRRyFKVIzUM:&amp;tbnh=75&amp;tbnw=127&amp;prev=/images?q=unisys&amp;gbv=2&amp;hl=en" TargetMode="External"/><Relationship Id="rId14" Type="http://schemas.openxmlformats.org/officeDocument/2006/relationships/image" Target="../media/image25.jpeg"/><Relationship Id="rId22" Type="http://schemas.openxmlformats.org/officeDocument/2006/relationships/image" Target="../media/image18.jpeg"/><Relationship Id="rId27" Type="http://schemas.openxmlformats.org/officeDocument/2006/relationships/hyperlink" Target="http://images.google.com/imgres?imgurl=http://www.rmv6tf.org/IPv6Summit_files/Brocade%20logo%202c_pos_rgb.jpg&amp;imgrefurl=http://www.rmv6tf.org/IPv6Summit.htm&amp;usg=__fSeueGSq_6Ig7qUSW-U8E_bFg44=&amp;h=273&amp;w=543&amp;sz=40&amp;hl=en&amp;start=1&amp;tbnid=oH1jxSAk7JEODM:&amp;tbnh=66&amp;tbnw=132&amp;prev=/images?q=Brocade+logo&amp;gbv=2&amp;hl=en" TargetMode="External"/><Relationship Id="rId30" Type="http://schemas.openxmlformats.org/officeDocument/2006/relationships/image" Target="../media/image21.jpeg"/></Relationships>
</file>

<file path=ppt/slides/_rels/slide1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1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26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2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3.xml.rels><?xml version="1.0" encoding="UTF-8" standalone="yes"?>
<Relationships xmlns="http://schemas.openxmlformats.org/package/2006/relationships"><Relationship Id="rId2" Type="http://schemas.openxmlformats.org/officeDocument/2006/relationships/hyperlink" Target="http://en.wikipedia.org/wiki/Preboot_Execution_Environment" TargetMode="External"/><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303.xml.rels><?xml version="1.0" encoding="UTF-8" standalone="yes"?>
<Relationships xmlns="http://schemas.openxmlformats.org/package/2006/relationships"><Relationship Id="rId3" Type="http://schemas.openxmlformats.org/officeDocument/2006/relationships/hyperlink" Target="http://www.microsoft.com/downloads/details.aspx?familyid=12cb3c1a-15d6-4585-b385-befd1319f825" TargetMode="External"/><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30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30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30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30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30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1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31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31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31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31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31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317.xml.rels><?xml version="1.0" encoding="UTF-8" standalone="yes"?>
<Relationships xmlns="http://schemas.openxmlformats.org/package/2006/relationships"><Relationship Id="rId3" Type="http://schemas.openxmlformats.org/officeDocument/2006/relationships/hyperlink" Target="http://mbrwizard.com/" TargetMode="External"/><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31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1.xml"/><Relationship Id="rId1" Type="http://schemas.openxmlformats.org/officeDocument/2006/relationships/slideLayout" Target="../slideLayouts/slideLayout13.xml"/><Relationship Id="rId4" Type="http://schemas.openxmlformats.org/officeDocument/2006/relationships/image" Target="../media/image145.jpeg"/></Relationships>
</file>

<file path=ppt/slides/_rels/slide321.xml.rels><?xml version="1.0" encoding="UTF-8" standalone="yes"?>
<Relationships xmlns="http://schemas.openxmlformats.org/package/2006/relationships"><Relationship Id="rId3" Type="http://schemas.openxmlformats.org/officeDocument/2006/relationships/hyperlink" Target="http://www.poweriso.com/" TargetMode="External"/><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32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33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33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3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www.microsoft.com/downloadS/details.aspx?FamilyID=12cb3c1a-15d6-4585-b385-befd1319f825&amp;displaylang=en" TargetMode="Externa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3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8.xml"/><Relationship Id="rId1" Type="http://schemas.openxmlformats.org/officeDocument/2006/relationships/slideLayout" Target="../slideLayouts/slideLayout13.xml"/><Relationship Id="rId4" Type="http://schemas.openxmlformats.org/officeDocument/2006/relationships/image" Target="../media/image153.png"/></Relationships>
</file>

<file path=ppt/slides/_rels/slide36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9.xml"/><Relationship Id="rId1" Type="http://schemas.openxmlformats.org/officeDocument/2006/relationships/slideLayout" Target="../slideLayouts/slideLayout13.xml"/><Relationship Id="rId4" Type="http://schemas.openxmlformats.org/officeDocument/2006/relationships/image" Target="../media/image155.png"/></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1.xml"/><Relationship Id="rId1" Type="http://schemas.openxmlformats.org/officeDocument/2006/relationships/slideLayout" Target="../slideLayouts/slideLayout13.xml"/><Relationship Id="rId4" Type="http://schemas.openxmlformats.org/officeDocument/2006/relationships/image" Target="../media/image157.png"/></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37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37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3.xml"/></Relationships>
</file>

<file path=ppt/slides/_rels/slide38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382.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3.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Dell WW NGCS Software Sales AIM Training</a:t>
            </a:r>
            <a:endParaRPr lang="en-US" sz="3200" dirty="0"/>
          </a:p>
        </p:txBody>
      </p:sp>
      <p:sp>
        <p:nvSpPr>
          <p:cNvPr id="3" name="Subtitle 2"/>
          <p:cNvSpPr>
            <a:spLocks noGrp="1"/>
          </p:cNvSpPr>
          <p:nvPr>
            <p:ph type="subTitle" idx="1"/>
          </p:nvPr>
        </p:nvSpPr>
        <p:spPr/>
        <p:txBody>
          <a:bodyPr>
            <a:normAutofit/>
          </a:bodyPr>
          <a:lstStyle/>
          <a:p>
            <a:r>
              <a:rPr lang="en-US" sz="2800" dirty="0" smtClean="0"/>
              <a:t>Welcome</a:t>
            </a:r>
          </a:p>
        </p:txBody>
      </p:sp>
    </p:spTree>
    <p:extLst>
      <p:ext uri="{BB962C8B-B14F-4D97-AF65-F5344CB8AC3E}">
        <p14:creationId xmlns:p14="http://schemas.microsoft.com/office/powerpoint/2010/main" val="1072043770"/>
      </p:ext>
    </p:extLst>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 and Tasks by Day</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10</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901468073"/>
              </p:ext>
            </p:extLst>
          </p:nvPr>
        </p:nvGraphicFramePr>
        <p:xfrm>
          <a:off x="1524000" y="958614"/>
          <a:ext cx="6096000" cy="5224462"/>
        </p:xfrm>
        <a:graphic>
          <a:graphicData uri="http://schemas.openxmlformats.org/presentationml/2006/ole">
            <mc:AlternateContent xmlns:mc="http://schemas.openxmlformats.org/markup-compatibility/2006">
              <mc:Choice xmlns:v="urn:schemas-microsoft-com:vml" Requires="v">
                <p:oleObj spid="_x0000_s1029" name="Document" r:id="rId3" imgW="6112609" imgH="5233472" progId="Word.Document.12">
                  <p:embed/>
                </p:oleObj>
              </mc:Choice>
              <mc:Fallback>
                <p:oleObj name="Document" r:id="rId3" imgW="6112609" imgH="5233472" progId="Word.Document.12">
                  <p:embed/>
                  <p:pic>
                    <p:nvPicPr>
                      <p:cNvPr id="0" name=""/>
                      <p:cNvPicPr/>
                      <p:nvPr/>
                    </p:nvPicPr>
                    <p:blipFill>
                      <a:blip r:embed="rId4"/>
                      <a:stretch>
                        <a:fillRect/>
                      </a:stretch>
                    </p:blipFill>
                    <p:spPr>
                      <a:xfrm>
                        <a:off x="1524000" y="958614"/>
                        <a:ext cx="6096000" cy="5224462"/>
                      </a:xfrm>
                      <a:prstGeom prst="rect">
                        <a:avLst/>
                      </a:prstGeom>
                    </p:spPr>
                  </p:pic>
                </p:oleObj>
              </mc:Fallback>
            </mc:AlternateContent>
          </a:graphicData>
        </a:graphic>
      </p:graphicFrame>
    </p:spTree>
    <p:extLst>
      <p:ext uri="{BB962C8B-B14F-4D97-AF65-F5344CB8AC3E}">
        <p14:creationId xmlns:p14="http://schemas.microsoft.com/office/powerpoint/2010/main" val="213615434"/>
      </p:ext>
    </p:extLst>
  </p:cSld>
  <p:clrMapOvr>
    <a:masterClrMapping/>
  </p:clrMapOvr>
  <p:transition spd="med">
    <p:wipe dir="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Personas</a:t>
            </a:r>
            <a:br>
              <a:rPr lang="en-US" sz="2400" dirty="0"/>
            </a:br>
            <a:r>
              <a:rPr lang="en-US" sz="2400" dirty="0"/>
              <a:t>- Adding a Persona </a:t>
            </a:r>
            <a:r>
              <a:rPr lang="en-US" sz="2400" dirty="0" smtClean="0"/>
              <a:t>(2)</a:t>
            </a:r>
            <a:endParaRPr lang="en-US" sz="2400" dirty="0"/>
          </a:p>
        </p:txBody>
      </p:sp>
      <p:sp>
        <p:nvSpPr>
          <p:cNvPr id="3" name="Content Placeholder 2"/>
          <p:cNvSpPr>
            <a:spLocks noGrp="1"/>
          </p:cNvSpPr>
          <p:nvPr>
            <p:ph sz="half" idx="1"/>
          </p:nvPr>
        </p:nvSpPr>
        <p:spPr/>
        <p:txBody>
          <a:bodyPr/>
          <a:lstStyle/>
          <a:p>
            <a:pPr marL="0" indent="0">
              <a:buNone/>
            </a:pPr>
            <a:r>
              <a:rPr lang="en-US" dirty="0"/>
              <a:t>T</a:t>
            </a:r>
            <a:r>
              <a:rPr lang="en-US" dirty="0" smtClean="0"/>
              <a:t>he </a:t>
            </a:r>
            <a:r>
              <a:rPr lang="en-US" dirty="0"/>
              <a:t>Add Persona Wizard provides an easy path to add a persona into AIM</a:t>
            </a:r>
            <a:r>
              <a:rPr lang="en-US" dirty="0" smtClean="0"/>
              <a:t>. Persona Description, Properties, OS Details, Boot Image List, Boot Image</a:t>
            </a:r>
            <a:endParaRPr lang="en-US" dirty="0"/>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100</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3" descr="C:\Users\anthony_rivas\Desktop\AIM Training Directory\Training in Development\AIM Essential Training Development\Screen Shots\Add Persona\1 persona descrip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41" y="1987496"/>
            <a:ext cx="3464615" cy="2767358"/>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8" name="Picture 4" descr="C:\Users\anthony_rivas\Desktop\AIM Training Directory\Training in Development\AIM Essential Training Development\Screen Shots\Add Persona\2 Persona properti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811" y="2212017"/>
            <a:ext cx="3459970" cy="2753428"/>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9" name="Picture 5" descr="C:\Users\anthony_rivas\Desktop\AIM Training Directory\Training in Development\AIM Essential Training Development\Screen Shots\Add Persona\3 OS detail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8236" y="2422608"/>
            <a:ext cx="3464614" cy="2748785"/>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 name="Picture 6" descr="C:\Users\anthony_rivas\Desktop\AIM Training Directory\Training in Development\AIM Essential Training Development\Screen Shots\Add Persona\4 boot image lis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4305" y="2628556"/>
            <a:ext cx="3483186" cy="2762714"/>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1" name="Picture 7" descr="C:\Users\anthony_rivas\Desktop\AIM Training Directory\Training in Development\AIM Essential Training Development\Screen Shots\Add Persona\5 boot 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8946" y="2848434"/>
            <a:ext cx="3469259" cy="2767358"/>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32624" y="5638804"/>
            <a:ext cx="8170606" cy="646331"/>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a:t>
            </a:r>
            <a:r>
              <a:rPr lang="en-US" sz="2000" b="1" dirty="0">
                <a:solidFill>
                  <a:srgbClr val="006699"/>
                </a:solidFill>
              </a:rPr>
              <a:t>Welcome &gt; Browse &gt;</a:t>
            </a:r>
            <a:r>
              <a:rPr lang="en-US" sz="2000" b="1" dirty="0" smtClean="0">
                <a:solidFill>
                  <a:srgbClr val="006699"/>
                </a:solidFill>
                <a:latin typeface="+mn-lt"/>
              </a:rPr>
              <a:t> Personas &gt; Add Persona Wizard</a:t>
            </a:r>
            <a:endParaRPr lang="en-US" sz="2000" dirty="0" smtClean="0">
              <a:solidFill>
                <a:schemeClr val="bg2"/>
              </a:solidFill>
              <a:latin typeface="+mn-lt"/>
            </a:endParaRPr>
          </a:p>
        </p:txBody>
      </p:sp>
      <p:sp>
        <p:nvSpPr>
          <p:cNvPr id="13" name="TextBox 12"/>
          <p:cNvSpPr txBox="1"/>
          <p:nvPr/>
        </p:nvSpPr>
        <p:spPr>
          <a:xfrm>
            <a:off x="301935" y="5098210"/>
            <a:ext cx="2907102" cy="535531"/>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dirty="0" smtClean="0">
                <a:solidFill>
                  <a:schemeClr val="bg2"/>
                </a:solidFill>
                <a:latin typeface="+mn-lt"/>
              </a:rPr>
              <a:t>Creating a Persona can be done in 12 steps or less.</a:t>
            </a:r>
          </a:p>
        </p:txBody>
      </p:sp>
    </p:spTree>
    <p:extLst>
      <p:ext uri="{BB962C8B-B14F-4D97-AF65-F5344CB8AC3E}">
        <p14:creationId xmlns:p14="http://schemas.microsoft.com/office/powerpoint/2010/main" val="2265684788"/>
      </p:ext>
    </p:extLst>
  </p:cSld>
  <p:clrMapOvr>
    <a:masterClrMapping/>
  </p:clrMapOvr>
  <p:transition spd="med">
    <p:wipe dir="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Personas</a:t>
            </a:r>
            <a:br>
              <a:rPr lang="en-US" sz="2400" dirty="0"/>
            </a:br>
            <a:r>
              <a:rPr lang="en-US" sz="2400" dirty="0"/>
              <a:t>- Adding a Persona (3)</a:t>
            </a:r>
          </a:p>
        </p:txBody>
      </p:sp>
      <p:sp>
        <p:nvSpPr>
          <p:cNvPr id="3" name="Content Placeholder 2"/>
          <p:cNvSpPr>
            <a:spLocks noGrp="1"/>
          </p:cNvSpPr>
          <p:nvPr>
            <p:ph sz="half" idx="1"/>
          </p:nvPr>
        </p:nvSpPr>
        <p:spPr/>
        <p:txBody>
          <a:bodyPr/>
          <a:lstStyle/>
          <a:p>
            <a:pPr marL="0" indent="0">
              <a:buNone/>
            </a:pPr>
            <a:r>
              <a:rPr lang="en-US" dirty="0" smtClean="0"/>
              <a:t>Boot Image List, Boot Image, Boot Image Details , Server Pools</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101</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9" name="Picture 10" descr="C:\Users\anthony_rivas\Desktop\AIM Training Directory\Training in Development\AIM Essential Training Development\Screen Shots\Add Persona\8 boot image list iscs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595" y="1855249"/>
            <a:ext cx="3493456" cy="2769895"/>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2624" y="5638804"/>
            <a:ext cx="8170606" cy="646331"/>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a:t>
            </a:r>
            <a:r>
              <a:rPr lang="en-US" sz="2000" b="1" dirty="0">
                <a:solidFill>
                  <a:srgbClr val="006699"/>
                </a:solidFill>
              </a:rPr>
              <a:t>Welcome &gt; Browse &gt;</a:t>
            </a:r>
            <a:r>
              <a:rPr lang="en-US" sz="2000" b="1" dirty="0" smtClean="0">
                <a:solidFill>
                  <a:srgbClr val="006699"/>
                </a:solidFill>
                <a:latin typeface="+mn-lt"/>
              </a:rPr>
              <a:t> Personas &gt; Add Persona Wizard</a:t>
            </a:r>
            <a:endParaRPr lang="en-US" sz="2000" dirty="0" smtClean="0">
              <a:solidFill>
                <a:schemeClr val="bg2"/>
              </a:solidFill>
              <a:latin typeface="+mn-lt"/>
            </a:endParaRPr>
          </a:p>
        </p:txBody>
      </p:sp>
      <p:pic>
        <p:nvPicPr>
          <p:cNvPr id="7" name="Picture 8" descr="C:\Users\anthony_rivas\Desktop\AIM Training Directory\Training in Development\AIM Essential Training Development\Screen Shots\Add Persona\6 boot image details 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624" y="2183989"/>
            <a:ext cx="3493455" cy="2789323"/>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8" name="Picture 9" descr="C:\Users\anthony_rivas\Desktop\AIM Training Directory\Training in Development\AIM Essential Training Development\Screen Shots\Add Persona\7 boot image 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6652" y="2532157"/>
            <a:ext cx="3484129" cy="2774557"/>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 name="Picture 11" descr="C:\Users\anthony_rivas\Desktop\AIM Training Directory\Training in Development\AIM Essential Training Development\Screen Shots\Add Persona\9 server pool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2355" y="2865558"/>
            <a:ext cx="3479465" cy="2760567"/>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449148"/>
      </p:ext>
    </p:extLst>
  </p:cSld>
  <p:clrMapOvr>
    <a:masterClrMapping/>
  </p:clrMapOvr>
  <p:transition spd="med">
    <p:wipe dir="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Personas</a:t>
            </a:r>
            <a:br>
              <a:rPr lang="en-US" sz="2400" dirty="0"/>
            </a:br>
            <a:r>
              <a:rPr lang="en-US" sz="2400" dirty="0"/>
              <a:t>- Adding a Persona </a:t>
            </a:r>
            <a:r>
              <a:rPr lang="en-US" sz="2400" dirty="0" smtClean="0"/>
              <a:t>(4)</a:t>
            </a:r>
            <a:endParaRPr lang="en-US" sz="2400" dirty="0"/>
          </a:p>
        </p:txBody>
      </p:sp>
      <p:sp>
        <p:nvSpPr>
          <p:cNvPr id="3" name="Content Placeholder 2"/>
          <p:cNvSpPr>
            <a:spLocks noGrp="1"/>
          </p:cNvSpPr>
          <p:nvPr>
            <p:ph sz="half" idx="1"/>
          </p:nvPr>
        </p:nvSpPr>
        <p:spPr>
          <a:xfrm>
            <a:off x="420295" y="1280158"/>
            <a:ext cx="8229600" cy="4754880"/>
          </a:xfrm>
        </p:spPr>
        <p:txBody>
          <a:bodyPr/>
          <a:lstStyle/>
          <a:p>
            <a:pPr marL="0" indent="0">
              <a:buNone/>
            </a:pPr>
            <a:r>
              <a:rPr lang="en-US" dirty="0" smtClean="0"/>
              <a:t>Persona DNS, Persona Routes, Persona Tags, Persona Build Summary</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102</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12" descr="C:\Users\anthony_rivas\Desktop\AIM Training Directory\Training in Development\AIM Essential Training Development\Screen Shots\Add Persona\10 Persona D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91" y="1854679"/>
            <a:ext cx="3468255" cy="2779413"/>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8" name="Picture 13" descr="C:\Users\anthony_rivas\Desktop\AIM Training Directory\Training in Development\AIM Essential Training Development\Screen Shots\Add Persona\11 persona rout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846" y="2188219"/>
            <a:ext cx="3468255" cy="2784067"/>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9" name="Picture 14" descr="C:\Users\anthony_rivas\Desktop\AIM Training Directory\Training in Development\AIM Essential Training Development\Screen Shots\Add Persona\12 persona tag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401" y="2526413"/>
            <a:ext cx="3482217" cy="2769329"/>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 name="Picture 15" descr="C:\Users\anthony_rivas\Desktop\AIM Training Directory\Training in Development\AIM Essential Training Development\Screen Shots\Add Persona\13 summary 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8919" y="2849870"/>
            <a:ext cx="3472910" cy="2773984"/>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32624" y="5638804"/>
            <a:ext cx="8170606" cy="646331"/>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a:t>
            </a:r>
            <a:r>
              <a:rPr lang="en-US" sz="2000" b="1" dirty="0">
                <a:solidFill>
                  <a:srgbClr val="006699"/>
                </a:solidFill>
              </a:rPr>
              <a:t>Welcome &gt; Browse &gt; </a:t>
            </a:r>
            <a:r>
              <a:rPr lang="en-US" sz="2000" b="1" dirty="0" smtClean="0">
                <a:solidFill>
                  <a:srgbClr val="006699"/>
                </a:solidFill>
                <a:latin typeface="+mn-lt"/>
              </a:rPr>
              <a:t>Personas &gt; Add Persona Wizard</a:t>
            </a:r>
            <a:endParaRPr lang="en-US" sz="2000" dirty="0" smtClean="0">
              <a:solidFill>
                <a:schemeClr val="bg2"/>
              </a:solidFill>
              <a:latin typeface="+mn-lt"/>
            </a:endParaRPr>
          </a:p>
        </p:txBody>
      </p:sp>
    </p:spTree>
    <p:extLst>
      <p:ext uri="{BB962C8B-B14F-4D97-AF65-F5344CB8AC3E}">
        <p14:creationId xmlns:p14="http://schemas.microsoft.com/office/powerpoint/2010/main" val="3413200850"/>
      </p:ext>
    </p:extLst>
  </p:cSld>
  <p:clrMapOvr>
    <a:masterClrMapping/>
  </p:clrMapOvr>
  <p:transition spd="med">
    <p:wipe dir="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 </a:t>
            </a:r>
            <a:r>
              <a:rPr lang="en-US" sz="2400" dirty="0" err="1" smtClean="0"/>
              <a:t>VMracks</a:t>
            </a:r>
            <a:r>
              <a:rPr lang="en-US" sz="2400" dirty="0"/>
              <a:t/>
            </a:r>
            <a:br>
              <a:rPr lang="en-US" sz="2400" dirty="0"/>
            </a:br>
            <a:endParaRPr lang="en-US" sz="2400" dirty="0"/>
          </a:p>
        </p:txBody>
      </p:sp>
      <p:sp>
        <p:nvSpPr>
          <p:cNvPr id="3" name="Content Placeholder 2"/>
          <p:cNvSpPr>
            <a:spLocks noGrp="1"/>
          </p:cNvSpPr>
          <p:nvPr>
            <p:ph sz="half" idx="1"/>
          </p:nvPr>
        </p:nvSpPr>
        <p:spPr/>
        <p:txBody>
          <a:bodyPr/>
          <a:lstStyle/>
          <a:p>
            <a:pPr marL="0" indent="0">
              <a:buNone/>
            </a:pPr>
            <a:r>
              <a:rPr lang="en-US" dirty="0" err="1" smtClean="0"/>
              <a:t>VMRacks</a:t>
            </a:r>
            <a:r>
              <a:rPr lang="en-US" dirty="0" smtClean="0"/>
              <a:t> can </a:t>
            </a:r>
            <a:r>
              <a:rPr lang="en-US" dirty="0"/>
              <a:t>now be added to the AIM environment through the AIM 3.4.2 Essentials Console UI. </a:t>
            </a:r>
            <a:r>
              <a:rPr lang="en-US" dirty="0" smtClean="0"/>
              <a:t>These pages provide monitoring and task based wizards.</a:t>
            </a:r>
            <a:endParaRPr lang="en-US" dirty="0"/>
          </a:p>
          <a:p>
            <a:pPr marL="0" indent="0">
              <a:buNone/>
            </a:pP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103</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10" name="TextBox 9"/>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a:t>
            </a:r>
            <a:r>
              <a:rPr lang="en-US" sz="2000" b="1" dirty="0">
                <a:solidFill>
                  <a:srgbClr val="006699"/>
                </a:solidFill>
              </a:rPr>
              <a:t>Welcome &gt; Browse </a:t>
            </a:r>
            <a:r>
              <a:rPr lang="en-US" sz="2000" b="1" dirty="0" smtClean="0">
                <a:solidFill>
                  <a:srgbClr val="006699"/>
                </a:solidFill>
                <a:latin typeface="+mn-lt"/>
              </a:rPr>
              <a:t>&gt; </a:t>
            </a:r>
            <a:r>
              <a:rPr lang="en-US" sz="2000" b="1" dirty="0" err="1" smtClean="0">
                <a:solidFill>
                  <a:srgbClr val="006699"/>
                </a:solidFill>
                <a:latin typeface="+mn-lt"/>
              </a:rPr>
              <a:t>VMracks</a:t>
            </a:r>
            <a:endParaRPr lang="en-US" sz="2000" dirty="0" smtClean="0">
              <a:solidFill>
                <a:schemeClr val="bg2"/>
              </a:solidFill>
              <a:latin typeface="+mn-lt"/>
            </a:endParaRPr>
          </a:p>
        </p:txBody>
      </p:sp>
      <p:pic>
        <p:nvPicPr>
          <p:cNvPr id="17410" name="Picture 2" descr="C:\Users\anthony_rivas\Desktop\AIM Training Directory\Training in Development\AIM Essential Training Development\Screen Shots\Essentials VMrack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992" y="1953491"/>
            <a:ext cx="4722266" cy="3526672"/>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7412" name="Picture 4" descr="C:\Users\anthony_rivas\Desktop\AIM Training Directory\Training in Development\AIM Essential Training Development\Screen Shots\Essentials VMracks w task menu dropdow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7062" y="2807397"/>
            <a:ext cx="5701360" cy="2808314"/>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537939"/>
      </p:ext>
    </p:extLst>
  </p:cSld>
  <p:clrMapOvr>
    <a:masterClrMapping/>
  </p:clrMapOvr>
  <p:transition spd="med">
    <p:wipe dir="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Server Pools</a:t>
            </a:r>
            <a:br>
              <a:rPr lang="en-US" sz="2400" dirty="0"/>
            </a:br>
            <a:r>
              <a:rPr lang="en-US" sz="2400" dirty="0"/>
              <a:t>-with Task bar</a:t>
            </a:r>
          </a:p>
        </p:txBody>
      </p:sp>
      <p:sp>
        <p:nvSpPr>
          <p:cNvPr id="3" name="Content Placeholder 2"/>
          <p:cNvSpPr>
            <a:spLocks noGrp="1"/>
          </p:cNvSpPr>
          <p:nvPr>
            <p:ph sz="half" idx="1"/>
          </p:nvPr>
        </p:nvSpPr>
        <p:spPr/>
        <p:txBody>
          <a:bodyPr/>
          <a:lstStyle/>
          <a:p>
            <a:pPr marL="0" indent="0">
              <a:buNone/>
            </a:pPr>
            <a:r>
              <a:rPr lang="en-US" dirty="0" smtClean="0"/>
              <a:t>The Server Pool page is used to add and monitor Server Pools. Server Pools are also managed at the Persona and Server level.</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104</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8" name="TextBox 7"/>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Server Pools</a:t>
            </a:r>
            <a:endParaRPr lang="en-US" sz="2000" dirty="0" smtClean="0">
              <a:solidFill>
                <a:schemeClr val="bg2"/>
              </a:solidFill>
              <a:latin typeface="+mn-lt"/>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247" y="2572415"/>
            <a:ext cx="6181880" cy="306045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7842025"/>
      </p:ext>
    </p:extLst>
  </p:cSld>
  <p:clrMapOvr>
    <a:masterClrMapping/>
  </p:clrMapOvr>
  <p:transition spd="med">
    <p:wipe dir="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Server Pools</a:t>
            </a:r>
            <a:br>
              <a:rPr lang="en-US" sz="2400" dirty="0"/>
            </a:br>
            <a:r>
              <a:rPr lang="en-US" sz="2400" dirty="0" smtClean="0"/>
              <a:t>-Server Pool Wizard</a:t>
            </a:r>
            <a:endParaRPr lang="en-US" sz="2400" dirty="0"/>
          </a:p>
        </p:txBody>
      </p:sp>
      <p:sp>
        <p:nvSpPr>
          <p:cNvPr id="3" name="Content Placeholder 2"/>
          <p:cNvSpPr>
            <a:spLocks noGrp="1"/>
          </p:cNvSpPr>
          <p:nvPr>
            <p:ph sz="half" idx="1"/>
          </p:nvPr>
        </p:nvSpPr>
        <p:spPr/>
        <p:txBody>
          <a:bodyPr>
            <a:normAutofit/>
          </a:bodyPr>
          <a:lstStyle/>
          <a:p>
            <a:pPr marL="0" indent="0">
              <a:buNone/>
            </a:pPr>
            <a:r>
              <a:rPr lang="en-US" dirty="0"/>
              <a:t>	</a:t>
            </a:r>
            <a:r>
              <a:rPr lang="en-US" dirty="0" smtClean="0"/>
              <a:t>		      The seven screens of the Server Pool Wizard</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105</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602" y="1302892"/>
            <a:ext cx="2664370" cy="2129282"/>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3674" y="1672989"/>
            <a:ext cx="2654039" cy="2121903"/>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8415" y="2035707"/>
            <a:ext cx="2656990" cy="2115260"/>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107" y="2391782"/>
            <a:ext cx="2660681" cy="2132973"/>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7490" y="2765570"/>
            <a:ext cx="2660680" cy="2125592"/>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48872" y="3131977"/>
            <a:ext cx="2656991" cy="2125592"/>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66563" y="3498384"/>
            <a:ext cx="2654038" cy="2125592"/>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Server Pools &gt; Wizard</a:t>
            </a:r>
            <a:endParaRPr lang="en-US" sz="2000" dirty="0" smtClean="0">
              <a:solidFill>
                <a:schemeClr val="bg2"/>
              </a:solidFill>
              <a:latin typeface="+mn-lt"/>
            </a:endParaRPr>
          </a:p>
        </p:txBody>
      </p:sp>
    </p:spTree>
    <p:extLst>
      <p:ext uri="{BB962C8B-B14F-4D97-AF65-F5344CB8AC3E}">
        <p14:creationId xmlns:p14="http://schemas.microsoft.com/office/powerpoint/2010/main" val="186257321"/>
      </p:ext>
    </p:extLst>
  </p:cSld>
  <p:clrMapOvr>
    <a:masterClrMapping/>
  </p:clrMapOvr>
  <p:transition spd="med">
    <p:wipe dir="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a:t>
            </a:r>
            <a:r>
              <a:rPr lang="en-US" sz="2400" dirty="0" smtClean="0"/>
              <a:t>Networks</a:t>
            </a:r>
            <a:endParaRPr lang="en-US" dirty="0"/>
          </a:p>
        </p:txBody>
      </p:sp>
      <p:sp>
        <p:nvSpPr>
          <p:cNvPr id="3" name="Content Placeholder 2"/>
          <p:cNvSpPr>
            <a:spLocks noGrp="1"/>
          </p:cNvSpPr>
          <p:nvPr>
            <p:ph sz="half" idx="1"/>
          </p:nvPr>
        </p:nvSpPr>
        <p:spPr/>
        <p:txBody>
          <a:bodyPr/>
          <a:lstStyle/>
          <a:p>
            <a:pPr marL="0" indent="0">
              <a:buNone/>
            </a:pPr>
            <a:r>
              <a:rPr lang="en-US" dirty="0" smtClean="0"/>
              <a:t>The Networks page us used to list and edit existing network within AIM Essentials. Expanding the Select a Task drop down menu networks can be assigned to Personas, and </a:t>
            </a:r>
            <a:r>
              <a:rPr lang="en-US" dirty="0" err="1" smtClean="0"/>
              <a:t>VMRacks</a:t>
            </a:r>
            <a:r>
              <a:rPr lang="en-US" dirty="0" smtClean="0"/>
              <a:t>.</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106</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1352" y="2503056"/>
            <a:ext cx="6215450" cy="308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Server Pools</a:t>
            </a:r>
            <a:endParaRPr lang="en-US" sz="2000" dirty="0" smtClean="0">
              <a:solidFill>
                <a:schemeClr val="bg2"/>
              </a:solidFill>
              <a:latin typeface="+mn-lt"/>
            </a:endParaRPr>
          </a:p>
        </p:txBody>
      </p:sp>
    </p:spTree>
    <p:extLst>
      <p:ext uri="{BB962C8B-B14F-4D97-AF65-F5344CB8AC3E}">
        <p14:creationId xmlns:p14="http://schemas.microsoft.com/office/powerpoint/2010/main" val="2319206122"/>
      </p:ext>
    </p:extLst>
  </p:cSld>
  <p:clrMapOvr>
    <a:masterClrMapping/>
  </p:clrMapOvr>
  <p:transition spd="med">
    <p:wipe dir="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Upgrading AIM Essentials</a:t>
            </a:r>
            <a:endParaRPr lang="en-US" dirty="0"/>
          </a:p>
        </p:txBody>
      </p:sp>
      <p:sp>
        <p:nvSpPr>
          <p:cNvPr id="3" name="Content Placeholder 2"/>
          <p:cNvSpPr>
            <a:spLocks noGrp="1"/>
          </p:cNvSpPr>
          <p:nvPr>
            <p:ph sz="half" idx="1"/>
          </p:nvPr>
        </p:nvSpPr>
        <p:spPr>
          <a:solidFill>
            <a:schemeClr val="bg1">
              <a:lumMod val="75000"/>
            </a:schemeClr>
          </a:solidFill>
        </p:spPr>
        <p:txBody>
          <a:bodyPr/>
          <a:lstStyle/>
          <a:p>
            <a:pPr lvl="0"/>
            <a:r>
              <a:rPr lang="en-US" sz="2000" dirty="0">
                <a:solidFill>
                  <a:schemeClr val="tx2"/>
                </a:solidFill>
              </a:rPr>
              <a:t>Upgrade to AIM Enterprise</a:t>
            </a:r>
          </a:p>
          <a:p>
            <a:pPr lvl="0"/>
            <a:r>
              <a:rPr lang="en-US" sz="2000" dirty="0">
                <a:solidFill>
                  <a:schemeClr val="tx2"/>
                </a:solidFill>
              </a:rPr>
              <a:t>Upgrade Scenarios</a:t>
            </a:r>
          </a:p>
          <a:p>
            <a:pPr lvl="0"/>
            <a:r>
              <a:rPr lang="en-US" sz="2000" dirty="0">
                <a:solidFill>
                  <a:schemeClr val="tx2"/>
                </a:solidFill>
              </a:rPr>
              <a:t>Upgrading to AIM Enterprise Review</a:t>
            </a:r>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107</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6"/>
          <p:cNvPicPr/>
          <p:nvPr/>
        </p:nvPicPr>
        <p:blipFill>
          <a:blip r:embed="rId2"/>
          <a:stretch>
            <a:fillRect/>
          </a:stretch>
        </p:blipFill>
        <p:spPr>
          <a:xfrm>
            <a:off x="5387545" y="4287793"/>
            <a:ext cx="3144795" cy="1608627"/>
          </a:xfrm>
          <a:prstGeom prst="rect">
            <a:avLst/>
          </a:prstGeom>
        </p:spPr>
      </p:pic>
    </p:spTree>
    <p:extLst>
      <p:ext uri="{BB962C8B-B14F-4D97-AF65-F5344CB8AC3E}">
        <p14:creationId xmlns:p14="http://schemas.microsoft.com/office/powerpoint/2010/main" val="82473730"/>
      </p:ext>
    </p:extLst>
  </p:cSld>
  <p:clrMapOvr>
    <a:masterClrMapping/>
  </p:clrMapOvr>
  <p:transition spd="med">
    <p:wipe dir="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Upgrade to AIM Enterprise</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smtClean="0"/>
              <a:t>Dell customers can expect an easy </a:t>
            </a:r>
            <a:r>
              <a:rPr lang="en-US" dirty="0"/>
              <a:t>upgrade path  </a:t>
            </a:r>
            <a:r>
              <a:rPr lang="en-US" dirty="0" smtClean="0"/>
              <a:t>from </a:t>
            </a:r>
            <a:r>
              <a:rPr lang="en-US" dirty="0"/>
              <a:t>‘AIM Essentials’ to ‘AIM </a:t>
            </a:r>
            <a:r>
              <a:rPr lang="en-US" dirty="0" smtClean="0"/>
              <a:t>Enterprise’, the </a:t>
            </a:r>
            <a:r>
              <a:rPr lang="en-US" dirty="0"/>
              <a:t>upgrade process </a:t>
            </a:r>
            <a:r>
              <a:rPr lang="en-US" dirty="0" smtClean="0"/>
              <a:t>to upgrade to a single AIM Enterprise controller is as </a:t>
            </a:r>
            <a:r>
              <a:rPr lang="en-US" dirty="0"/>
              <a:t>follows</a:t>
            </a:r>
            <a:r>
              <a:rPr lang="en-US" dirty="0" smtClean="0"/>
              <a:t>:</a:t>
            </a:r>
          </a:p>
          <a:p>
            <a:pPr marL="0" indent="0">
              <a:buNone/>
            </a:pPr>
            <a:endParaRPr lang="en-US" dirty="0"/>
          </a:p>
          <a:p>
            <a:pPr marL="342900" indent="-342900">
              <a:buFont typeface="+mj-lt"/>
              <a:buAutoNum type="arabicPeriod"/>
            </a:pPr>
            <a:r>
              <a:rPr lang="en-US" dirty="0"/>
              <a:t>Customer obtains license for ‘AIM Enterprise</a:t>
            </a:r>
            <a:r>
              <a:rPr lang="en-US" dirty="0" smtClean="0"/>
              <a:t>’</a:t>
            </a:r>
          </a:p>
          <a:p>
            <a:pPr marL="342900" indent="-342900">
              <a:buFont typeface="+mj-lt"/>
              <a:buAutoNum type="arabicPeriod"/>
            </a:pPr>
            <a:endParaRPr lang="en-US" dirty="0"/>
          </a:p>
          <a:p>
            <a:pPr marL="342900" indent="-342900">
              <a:buFont typeface="+mj-lt"/>
              <a:buAutoNum type="arabicPeriod"/>
            </a:pPr>
            <a:r>
              <a:rPr lang="en-US" dirty="0"/>
              <a:t>Controller service is stopped. The old license key is replaced with the new license key</a:t>
            </a:r>
            <a:r>
              <a:rPr lang="en-US" dirty="0" smtClean="0"/>
              <a:t>.</a:t>
            </a:r>
          </a:p>
          <a:p>
            <a:pPr marL="342900" indent="-342900">
              <a:buFont typeface="+mj-lt"/>
              <a:buAutoNum type="arabicPeriod"/>
            </a:pPr>
            <a:endParaRPr lang="en-US" dirty="0"/>
          </a:p>
          <a:p>
            <a:pPr marL="342900" indent="-342900">
              <a:buFont typeface="+mj-lt"/>
              <a:buAutoNum type="arabicPeriod"/>
            </a:pPr>
            <a:r>
              <a:rPr lang="en-US" dirty="0"/>
              <a:t>Controller service is </a:t>
            </a:r>
            <a:r>
              <a:rPr lang="en-US" dirty="0" smtClean="0"/>
              <a:t>restarted</a:t>
            </a:r>
          </a:p>
          <a:p>
            <a:pPr marL="342900" indent="-342900">
              <a:buFont typeface="+mj-lt"/>
              <a:buAutoNum type="arabicPeriod"/>
            </a:pPr>
            <a:endParaRPr lang="en-US" dirty="0"/>
          </a:p>
          <a:p>
            <a:pPr marL="342900" indent="-342900">
              <a:buFont typeface="+mj-lt"/>
              <a:buAutoNum type="arabicPeriod"/>
            </a:pPr>
            <a:r>
              <a:rPr lang="en-US" dirty="0"/>
              <a:t>At this point in time, the  </a:t>
            </a:r>
          </a:p>
          <a:p>
            <a:pPr lvl="1"/>
            <a:r>
              <a:rPr lang="en-US" sz="1800" dirty="0"/>
              <a:t>Console should reflect the banner change </a:t>
            </a:r>
            <a:r>
              <a:rPr lang="en-US" sz="1800" dirty="0" smtClean="0"/>
              <a:t>to AIM Enterprise</a:t>
            </a:r>
            <a:endParaRPr lang="en-US" sz="1800" dirty="0"/>
          </a:p>
          <a:p>
            <a:pPr lvl="1"/>
            <a:r>
              <a:rPr lang="en-US" sz="1800" dirty="0"/>
              <a:t>All the AIM functions/features  should be enabled in the configurator as well as the UI console and CLI. </a:t>
            </a:r>
          </a:p>
          <a:p>
            <a:pPr marL="1031875" lvl="2" indent="-342900">
              <a:buFont typeface="+mj-lt"/>
              <a:buAutoNum type="arabicPeriod"/>
            </a:pPr>
            <a:endParaRPr lang="en-US" sz="1800" dirty="0"/>
          </a:p>
          <a:p>
            <a:endParaRPr lang="en-US" dirty="0" smtClean="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108</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769920564"/>
      </p:ext>
    </p:extLst>
  </p:cSld>
  <p:clrMapOvr>
    <a:masterClrMapping/>
  </p:clrMapOvr>
  <p:transition spd="med">
    <p:wipe dir="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Upgrade Scenarios</a:t>
            </a:r>
            <a:endParaRPr lang="en-US" dirty="0"/>
          </a:p>
        </p:txBody>
      </p:sp>
      <p:sp>
        <p:nvSpPr>
          <p:cNvPr id="3" name="Content Placeholder 2"/>
          <p:cNvSpPr>
            <a:spLocks noGrp="1"/>
          </p:cNvSpPr>
          <p:nvPr>
            <p:ph sz="half" idx="1"/>
          </p:nvPr>
        </p:nvSpPr>
        <p:spPr>
          <a:xfrm>
            <a:off x="428919" y="1280160"/>
            <a:ext cx="8229600" cy="5138928"/>
          </a:xfrm>
        </p:spPr>
        <p:txBody>
          <a:bodyPr>
            <a:normAutofit/>
          </a:bodyPr>
          <a:lstStyle/>
          <a:p>
            <a:r>
              <a:rPr lang="en-US" dirty="0"/>
              <a:t>There </a:t>
            </a:r>
            <a:r>
              <a:rPr lang="en-US" dirty="0" smtClean="0"/>
              <a:t>are 5 </a:t>
            </a:r>
            <a:r>
              <a:rPr lang="en-US" dirty="0"/>
              <a:t>upgrade </a:t>
            </a:r>
            <a:r>
              <a:rPr lang="en-US" sz="1400" dirty="0"/>
              <a:t> </a:t>
            </a:r>
            <a:r>
              <a:rPr lang="en-US" dirty="0"/>
              <a:t>scenarios</a:t>
            </a:r>
            <a:r>
              <a:rPr lang="en-US" sz="1400" dirty="0"/>
              <a:t> </a:t>
            </a:r>
            <a:r>
              <a:rPr lang="en-US" dirty="0" smtClean="0"/>
              <a:t>, in </a:t>
            </a:r>
            <a:r>
              <a:rPr lang="en-US" dirty="0"/>
              <a:t>addition </a:t>
            </a:r>
            <a:r>
              <a:rPr lang="en-US" dirty="0" smtClean="0"/>
              <a:t>to </a:t>
            </a:r>
            <a:r>
              <a:rPr lang="en-US" dirty="0"/>
              <a:t>standard contract renewals:</a:t>
            </a:r>
          </a:p>
          <a:p>
            <a:r>
              <a:rPr lang="en-US" dirty="0"/>
              <a:t>AIM Essentials Older Version   - &gt; AIM Essentials Current Version</a:t>
            </a:r>
          </a:p>
          <a:p>
            <a:pPr lvl="1"/>
            <a:r>
              <a:rPr lang="en-US" dirty="0"/>
              <a:t>Just a download, if valid </a:t>
            </a:r>
            <a:r>
              <a:rPr lang="en-US" dirty="0" smtClean="0"/>
              <a:t>subscription entitlement exists.</a:t>
            </a:r>
          </a:p>
          <a:p>
            <a:pPr lvl="1"/>
            <a:endParaRPr lang="en-US" dirty="0"/>
          </a:p>
          <a:p>
            <a:r>
              <a:rPr lang="fr-FR" dirty="0"/>
              <a:t>AIM Essentials </a:t>
            </a:r>
            <a:r>
              <a:rPr lang="fr-FR" dirty="0" smtClean="0"/>
              <a:t>Curent </a:t>
            </a:r>
            <a:r>
              <a:rPr lang="fr-FR" dirty="0"/>
              <a:t>Version   </a:t>
            </a:r>
            <a:r>
              <a:rPr lang="fr-FR" dirty="0" smtClean="0"/>
              <a:t>- </a:t>
            </a:r>
            <a:r>
              <a:rPr lang="fr-FR" dirty="0"/>
              <a:t>&gt; AIM Enterprise </a:t>
            </a:r>
            <a:r>
              <a:rPr lang="fr-FR" dirty="0" smtClean="0"/>
              <a:t>Curent </a:t>
            </a:r>
            <a:r>
              <a:rPr lang="fr-FR" dirty="0"/>
              <a:t>Version</a:t>
            </a:r>
            <a:endParaRPr lang="en-US" dirty="0"/>
          </a:p>
          <a:p>
            <a:pPr lvl="1"/>
            <a:r>
              <a:rPr lang="en-US" dirty="0"/>
              <a:t>New APOS order for upgrade + pro-rated </a:t>
            </a:r>
            <a:r>
              <a:rPr lang="en-US" dirty="0" err="1"/>
              <a:t>ProSupport</a:t>
            </a:r>
            <a:r>
              <a:rPr lang="en-US" dirty="0" smtClean="0"/>
              <a:t>.</a:t>
            </a:r>
          </a:p>
          <a:p>
            <a:pPr lvl="1"/>
            <a:endParaRPr lang="en-US" dirty="0"/>
          </a:p>
          <a:p>
            <a:r>
              <a:rPr lang="en-US" dirty="0"/>
              <a:t>AIM Essentials Older Version </a:t>
            </a:r>
            <a:r>
              <a:rPr lang="en-US" dirty="0" smtClean="0"/>
              <a:t> - </a:t>
            </a:r>
            <a:r>
              <a:rPr lang="en-US" dirty="0"/>
              <a:t>&gt; AIM Enterprise Current Version</a:t>
            </a:r>
            <a:r>
              <a:rPr lang="en-US" sz="1400" dirty="0"/>
              <a:t> </a:t>
            </a:r>
            <a:endParaRPr lang="en-US" dirty="0"/>
          </a:p>
          <a:p>
            <a:pPr lvl="1"/>
            <a:r>
              <a:rPr lang="en-US" dirty="0"/>
              <a:t>Same as 1+2 above</a:t>
            </a:r>
            <a:r>
              <a:rPr lang="en-US" dirty="0" smtClean="0"/>
              <a:t>.</a:t>
            </a:r>
          </a:p>
          <a:p>
            <a:pPr lvl="1"/>
            <a:endParaRPr lang="en-US" dirty="0"/>
          </a:p>
          <a:p>
            <a:r>
              <a:rPr lang="en-US" dirty="0"/>
              <a:t>AIM Enterprise Trial -&gt; AIM Enterprise</a:t>
            </a:r>
          </a:p>
          <a:p>
            <a:pPr lvl="1"/>
            <a:r>
              <a:rPr lang="en-US" dirty="0"/>
              <a:t>New Sale (new Service Tag, new Contract</a:t>
            </a:r>
            <a:r>
              <a:rPr lang="en-US" dirty="0" smtClean="0"/>
              <a:t>).</a:t>
            </a:r>
          </a:p>
          <a:p>
            <a:pPr lvl="1"/>
            <a:endParaRPr lang="en-US" dirty="0"/>
          </a:p>
          <a:p>
            <a:r>
              <a:rPr lang="en-US" dirty="0"/>
              <a:t>License Add-ons (have 4 socket, needs 4 more)</a:t>
            </a:r>
          </a:p>
          <a:p>
            <a:pPr lvl="1"/>
            <a:r>
              <a:rPr lang="en-US" dirty="0"/>
              <a:t>New Sale for additional sockets. (new Service Tag, new Contract)</a:t>
            </a:r>
          </a:p>
          <a:p>
            <a:pPr lvl="1"/>
            <a:r>
              <a:rPr lang="en-US" dirty="0"/>
              <a:t>New License Key for total socket count.</a:t>
            </a:r>
          </a:p>
          <a:p>
            <a:pPr lvl="1"/>
            <a:r>
              <a:rPr lang="en-US" dirty="0"/>
              <a:t>APOS will have to track separate renewals</a:t>
            </a:r>
            <a:r>
              <a:rPr lang="en-US" dirty="0" smtClean="0"/>
              <a:t>.</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109</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3858313868"/>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Thank you</a:t>
            </a:r>
            <a:endParaRPr lang="en-US" sz="3200" dirty="0"/>
          </a:p>
        </p:txBody>
      </p:sp>
      <p:sp>
        <p:nvSpPr>
          <p:cNvPr id="3" name="Subtitle 2"/>
          <p:cNvSpPr>
            <a:spLocks noGrp="1"/>
          </p:cNvSpPr>
          <p:nvPr>
            <p:ph type="subTitle" idx="1"/>
          </p:nvPr>
        </p:nvSpPr>
        <p:spPr/>
        <p:txBody>
          <a:bodyPr>
            <a:normAutofit/>
          </a:bodyPr>
          <a:lstStyle/>
          <a:p>
            <a:r>
              <a:rPr lang="en-US" sz="1800" dirty="0" smtClean="0"/>
              <a:t>Please continue to the first module</a:t>
            </a:r>
          </a:p>
        </p:txBody>
      </p:sp>
    </p:spTree>
    <p:extLst>
      <p:ext uri="{BB962C8B-B14F-4D97-AF65-F5344CB8AC3E}">
        <p14:creationId xmlns:p14="http://schemas.microsoft.com/office/powerpoint/2010/main" val="2603487472"/>
      </p:ext>
    </p:extLst>
  </p:cSld>
  <p:clrMapOvr>
    <a:masterClrMapping/>
  </p:clrMapOvr>
  <p:transition spd="med">
    <p:wipe dir="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Upgrading to AIM Enterprise Review</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a:t>Upgrading to a newer version of ‘AIM Essentials’ will be exactly what the process is today for ‘AIM’.  </a:t>
            </a:r>
            <a:endParaRPr lang="en-US" dirty="0" smtClean="0"/>
          </a:p>
          <a:p>
            <a:pPr marL="0" indent="0">
              <a:buNone/>
            </a:pPr>
            <a:endParaRPr lang="en-US" dirty="0"/>
          </a:p>
          <a:p>
            <a:pPr marL="0" indent="0">
              <a:buNone/>
            </a:pPr>
            <a:r>
              <a:rPr lang="en-US" dirty="0" smtClean="0"/>
              <a:t>It </a:t>
            </a:r>
            <a:r>
              <a:rPr lang="en-US" dirty="0"/>
              <a:t>is mandatory to include a Services engagement to upgrade from ‘AIM Essentials’ to ‘AIM Enterprise’. </a:t>
            </a:r>
            <a:endParaRPr lang="en-US" dirty="0" smtClean="0"/>
          </a:p>
          <a:p>
            <a:pPr marL="0" indent="0">
              <a:buNone/>
            </a:pPr>
            <a:endParaRPr lang="en-US" dirty="0"/>
          </a:p>
          <a:p>
            <a:pPr marL="0" indent="0">
              <a:buNone/>
            </a:pPr>
            <a:r>
              <a:rPr lang="en-US" dirty="0" smtClean="0"/>
              <a:t>The </a:t>
            </a:r>
            <a:r>
              <a:rPr lang="en-US" dirty="0"/>
              <a:t>features of the upgrade process include:</a:t>
            </a:r>
          </a:p>
          <a:p>
            <a:pPr marL="0" indent="0">
              <a:buNone/>
            </a:pPr>
            <a:r>
              <a:rPr lang="en-US" dirty="0"/>
              <a:t> </a:t>
            </a:r>
          </a:p>
          <a:p>
            <a:pPr lvl="1"/>
            <a:r>
              <a:rPr lang="en-US" dirty="0"/>
              <a:t>No downtime for running business applications </a:t>
            </a:r>
          </a:p>
          <a:p>
            <a:pPr lvl="1"/>
            <a:r>
              <a:rPr lang="en-US" dirty="0" smtClean="0"/>
              <a:t>The </a:t>
            </a:r>
            <a:r>
              <a:rPr lang="en-US" dirty="0"/>
              <a:t>Controller and Agent software should be able to be upgraded independent of each other. </a:t>
            </a:r>
            <a:endParaRPr lang="en-US" dirty="0" smtClean="0"/>
          </a:p>
          <a:p>
            <a:pPr lvl="1"/>
            <a:r>
              <a:rPr lang="en-US" dirty="0" smtClean="0"/>
              <a:t>A process may be in </a:t>
            </a:r>
            <a:r>
              <a:rPr lang="en-US" dirty="0"/>
              <a:t>place, that will update the agent software across many nodes simultaneously. </a:t>
            </a:r>
            <a:r>
              <a:rPr lang="en-US" i="1" dirty="0" smtClean="0"/>
              <a:t>At this time this </a:t>
            </a:r>
            <a:r>
              <a:rPr lang="en-US" i="1" dirty="0"/>
              <a:t>is a desirable and not a mandatory requirement</a:t>
            </a:r>
            <a:r>
              <a:rPr lang="en-US" i="1" dirty="0" smtClean="0"/>
              <a:t>.</a:t>
            </a:r>
            <a:endParaRPr lang="en-US" i="1"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110</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878022847"/>
      </p:ext>
    </p:extLst>
  </p:cSld>
  <p:clrMapOvr>
    <a:masterClrMapping/>
  </p:clrMapOvr>
  <p:transition spd="med">
    <p:wipe dir="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Services and Support work with AIM Essentials?</a:t>
            </a:r>
            <a:endParaRPr lang="en-US" dirty="0"/>
          </a:p>
        </p:txBody>
      </p:sp>
      <p:sp>
        <p:nvSpPr>
          <p:cNvPr id="3" name="Content Placeholder 2"/>
          <p:cNvSpPr>
            <a:spLocks noGrp="1"/>
          </p:cNvSpPr>
          <p:nvPr>
            <p:ph sz="half" idx="1"/>
          </p:nvPr>
        </p:nvSpPr>
        <p:spPr>
          <a:solidFill>
            <a:schemeClr val="bg1">
              <a:lumMod val="75000"/>
            </a:schemeClr>
          </a:solidFill>
        </p:spPr>
        <p:txBody>
          <a:bodyPr/>
          <a:lstStyle/>
          <a:p>
            <a:pPr lvl="0"/>
            <a:r>
              <a:rPr lang="en-US" sz="2000" dirty="0">
                <a:solidFill>
                  <a:schemeClr val="tx2"/>
                </a:solidFill>
              </a:rPr>
              <a:t>AIM Essentials Consulting Services</a:t>
            </a:r>
          </a:p>
          <a:p>
            <a:pPr lvl="0"/>
            <a:r>
              <a:rPr lang="en-US" sz="2000" dirty="0" err="1">
                <a:solidFill>
                  <a:schemeClr val="tx2"/>
                </a:solidFill>
              </a:rPr>
              <a:t>ProSupport</a:t>
            </a:r>
            <a:r>
              <a:rPr lang="en-US" sz="2000" dirty="0">
                <a:solidFill>
                  <a:schemeClr val="tx2"/>
                </a:solidFill>
              </a:rPr>
              <a:t> for AIM Essentials</a:t>
            </a:r>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111</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6"/>
          <p:cNvPicPr/>
          <p:nvPr/>
        </p:nvPicPr>
        <p:blipFill>
          <a:blip r:embed="rId2"/>
          <a:stretch>
            <a:fillRect/>
          </a:stretch>
        </p:blipFill>
        <p:spPr>
          <a:xfrm>
            <a:off x="5387545" y="4287793"/>
            <a:ext cx="3144795" cy="1608627"/>
          </a:xfrm>
          <a:prstGeom prst="rect">
            <a:avLst/>
          </a:prstGeom>
        </p:spPr>
      </p:pic>
    </p:spTree>
    <p:extLst>
      <p:ext uri="{BB962C8B-B14F-4D97-AF65-F5344CB8AC3E}">
        <p14:creationId xmlns:p14="http://schemas.microsoft.com/office/powerpoint/2010/main" val="3105325627"/>
      </p:ext>
    </p:extLst>
  </p:cSld>
  <p:clrMapOvr>
    <a:masterClrMapping/>
  </p:clrMapOvr>
  <p:transition spd="med">
    <p:wipe dir="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Essentials Consulting Services</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112</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139" y="1606551"/>
            <a:ext cx="668972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931852"/>
      </p:ext>
    </p:extLst>
  </p:cSld>
  <p:clrMapOvr>
    <a:masterClrMapping/>
  </p:clrMapOvr>
  <p:transition spd="med">
    <p:wipe dir="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ProSupport</a:t>
            </a:r>
            <a:r>
              <a:rPr lang="en-US" dirty="0" smtClean="0"/>
              <a:t> for AIM Essentials </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113</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pSp>
        <p:nvGrpSpPr>
          <p:cNvPr id="8" name="Group 4"/>
          <p:cNvGrpSpPr>
            <a:grpSpLocks noChangeAspect="1"/>
          </p:cNvGrpSpPr>
          <p:nvPr/>
        </p:nvGrpSpPr>
        <p:grpSpPr bwMode="auto">
          <a:xfrm>
            <a:off x="1288860" y="1325163"/>
            <a:ext cx="6508750" cy="4251325"/>
            <a:chOff x="881" y="1122"/>
            <a:chExt cx="4100" cy="2678"/>
          </a:xfrm>
        </p:grpSpPr>
        <p:sp>
          <p:nvSpPr>
            <p:cNvPr id="12" name="Freeform 7"/>
            <p:cNvSpPr>
              <a:spLocks/>
            </p:cNvSpPr>
            <p:nvPr/>
          </p:nvSpPr>
          <p:spPr bwMode="auto">
            <a:xfrm>
              <a:off x="900" y="3406"/>
              <a:ext cx="4081" cy="394"/>
            </a:xfrm>
            <a:custGeom>
              <a:avLst/>
              <a:gdLst>
                <a:gd name="T0" fmla="*/ 0 w 13760"/>
                <a:gd name="T1" fmla="*/ 222 h 1328"/>
                <a:gd name="T2" fmla="*/ 222 w 13760"/>
                <a:gd name="T3" fmla="*/ 0 h 1328"/>
                <a:gd name="T4" fmla="*/ 222 w 13760"/>
                <a:gd name="T5" fmla="*/ 0 h 1328"/>
                <a:gd name="T6" fmla="*/ 222 w 13760"/>
                <a:gd name="T7" fmla="*/ 0 h 1328"/>
                <a:gd name="T8" fmla="*/ 13539 w 13760"/>
                <a:gd name="T9" fmla="*/ 0 h 1328"/>
                <a:gd name="T10" fmla="*/ 13539 w 13760"/>
                <a:gd name="T11" fmla="*/ 0 h 1328"/>
                <a:gd name="T12" fmla="*/ 13760 w 13760"/>
                <a:gd name="T13" fmla="*/ 222 h 1328"/>
                <a:gd name="T14" fmla="*/ 13760 w 13760"/>
                <a:gd name="T15" fmla="*/ 222 h 1328"/>
                <a:gd name="T16" fmla="*/ 13760 w 13760"/>
                <a:gd name="T17" fmla="*/ 222 h 1328"/>
                <a:gd name="T18" fmla="*/ 13760 w 13760"/>
                <a:gd name="T19" fmla="*/ 1107 h 1328"/>
                <a:gd name="T20" fmla="*/ 13760 w 13760"/>
                <a:gd name="T21" fmla="*/ 1107 h 1328"/>
                <a:gd name="T22" fmla="*/ 13539 w 13760"/>
                <a:gd name="T23" fmla="*/ 1328 h 1328"/>
                <a:gd name="T24" fmla="*/ 13539 w 13760"/>
                <a:gd name="T25" fmla="*/ 1328 h 1328"/>
                <a:gd name="T26" fmla="*/ 13539 w 13760"/>
                <a:gd name="T27" fmla="*/ 1328 h 1328"/>
                <a:gd name="T28" fmla="*/ 222 w 13760"/>
                <a:gd name="T29" fmla="*/ 1328 h 1328"/>
                <a:gd name="T30" fmla="*/ 222 w 13760"/>
                <a:gd name="T31" fmla="*/ 1328 h 1328"/>
                <a:gd name="T32" fmla="*/ 0 w 13760"/>
                <a:gd name="T33" fmla="*/ 1107 h 1328"/>
                <a:gd name="T34" fmla="*/ 0 w 13760"/>
                <a:gd name="T35" fmla="*/ 1107 h 1328"/>
                <a:gd name="T36" fmla="*/ 0 w 13760"/>
                <a:gd name="T37" fmla="*/ 22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60" h="1328">
                  <a:moveTo>
                    <a:pt x="0" y="222"/>
                  </a:moveTo>
                  <a:cubicBezTo>
                    <a:pt x="0" y="100"/>
                    <a:pt x="100" y="0"/>
                    <a:pt x="222" y="0"/>
                  </a:cubicBezTo>
                  <a:cubicBezTo>
                    <a:pt x="222" y="0"/>
                    <a:pt x="222" y="0"/>
                    <a:pt x="222" y="0"/>
                  </a:cubicBezTo>
                  <a:lnTo>
                    <a:pt x="222" y="0"/>
                  </a:lnTo>
                  <a:lnTo>
                    <a:pt x="13539" y="0"/>
                  </a:lnTo>
                  <a:lnTo>
                    <a:pt x="13539" y="0"/>
                  </a:lnTo>
                  <a:cubicBezTo>
                    <a:pt x="13661" y="0"/>
                    <a:pt x="13760" y="100"/>
                    <a:pt x="13760" y="222"/>
                  </a:cubicBezTo>
                  <a:cubicBezTo>
                    <a:pt x="13760" y="222"/>
                    <a:pt x="13760" y="222"/>
                    <a:pt x="13760" y="222"/>
                  </a:cubicBezTo>
                  <a:lnTo>
                    <a:pt x="13760" y="222"/>
                  </a:lnTo>
                  <a:lnTo>
                    <a:pt x="13760" y="1107"/>
                  </a:lnTo>
                  <a:lnTo>
                    <a:pt x="13760" y="1107"/>
                  </a:lnTo>
                  <a:cubicBezTo>
                    <a:pt x="13760" y="1229"/>
                    <a:pt x="13661" y="1328"/>
                    <a:pt x="13539" y="1328"/>
                  </a:cubicBezTo>
                  <a:cubicBezTo>
                    <a:pt x="13539" y="1328"/>
                    <a:pt x="13539" y="1328"/>
                    <a:pt x="13539" y="1328"/>
                  </a:cubicBezTo>
                  <a:lnTo>
                    <a:pt x="13539" y="1328"/>
                  </a:lnTo>
                  <a:lnTo>
                    <a:pt x="222" y="1328"/>
                  </a:lnTo>
                  <a:lnTo>
                    <a:pt x="222" y="1328"/>
                  </a:lnTo>
                  <a:cubicBezTo>
                    <a:pt x="100" y="1328"/>
                    <a:pt x="0" y="1229"/>
                    <a:pt x="0" y="1107"/>
                  </a:cubicBezTo>
                  <a:cubicBezTo>
                    <a:pt x="0" y="1107"/>
                    <a:pt x="0" y="1107"/>
                    <a:pt x="0" y="1107"/>
                  </a:cubicBezTo>
                  <a:lnTo>
                    <a:pt x="0" y="222"/>
                  </a:lnTo>
                  <a:close/>
                </a:path>
              </a:pathLst>
            </a:custGeom>
            <a:solidFill>
              <a:schemeClr val="accent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8"/>
            <p:cNvSpPr>
              <a:spLocks noChangeArrowheads="1"/>
            </p:cNvSpPr>
            <p:nvPr/>
          </p:nvSpPr>
          <p:spPr bwMode="auto">
            <a:xfrm>
              <a:off x="2150" y="3549"/>
              <a:ext cx="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9"/>
            <p:cNvSpPr>
              <a:spLocks noChangeArrowheads="1"/>
            </p:cNvSpPr>
            <p:nvPr/>
          </p:nvSpPr>
          <p:spPr bwMode="auto">
            <a:xfrm>
              <a:off x="2259" y="3549"/>
              <a:ext cx="96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Museo Sans For Dell" charset="0"/>
                  <a:cs typeface="Arial" pitchFamily="34" charset="0"/>
                </a:rPr>
                <a:t>24x7 phone support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0"/>
            <p:cNvSpPr>
              <a:spLocks noChangeArrowheads="1"/>
            </p:cNvSpPr>
            <p:nvPr/>
          </p:nvSpPr>
          <p:spPr bwMode="auto">
            <a:xfrm>
              <a:off x="1004" y="3434"/>
              <a:ext cx="987" cy="34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1"/>
            <p:cNvSpPr>
              <a:spLocks noChangeArrowheads="1"/>
            </p:cNvSpPr>
            <p:nvPr/>
          </p:nvSpPr>
          <p:spPr bwMode="auto">
            <a:xfrm>
              <a:off x="1237" y="3456"/>
              <a:ext cx="63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Museo For Dell" charset="0"/>
                  <a:cs typeface="Arial" pitchFamily="34" charset="0"/>
                </a:rPr>
                <a:t>How is it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2"/>
            <p:cNvSpPr>
              <a:spLocks noChangeArrowheads="1"/>
            </p:cNvSpPr>
            <p:nvPr/>
          </p:nvSpPr>
          <p:spPr bwMode="auto">
            <a:xfrm>
              <a:off x="1181" y="3608"/>
              <a:ext cx="69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Museo For Dell" charset="0"/>
                  <a:cs typeface="Arial" pitchFamily="34" charset="0"/>
                </a:rPr>
                <a:t>delivered?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Freeform 13"/>
            <p:cNvSpPr>
              <a:spLocks/>
            </p:cNvSpPr>
            <p:nvPr/>
          </p:nvSpPr>
          <p:spPr bwMode="auto">
            <a:xfrm>
              <a:off x="881" y="1122"/>
              <a:ext cx="4052" cy="399"/>
            </a:xfrm>
            <a:custGeom>
              <a:avLst/>
              <a:gdLst>
                <a:gd name="T0" fmla="*/ 0 w 13664"/>
                <a:gd name="T1" fmla="*/ 224 h 1344"/>
                <a:gd name="T2" fmla="*/ 224 w 13664"/>
                <a:gd name="T3" fmla="*/ 0 h 1344"/>
                <a:gd name="T4" fmla="*/ 224 w 13664"/>
                <a:gd name="T5" fmla="*/ 0 h 1344"/>
                <a:gd name="T6" fmla="*/ 224 w 13664"/>
                <a:gd name="T7" fmla="*/ 0 h 1344"/>
                <a:gd name="T8" fmla="*/ 13440 w 13664"/>
                <a:gd name="T9" fmla="*/ 0 h 1344"/>
                <a:gd name="T10" fmla="*/ 13440 w 13664"/>
                <a:gd name="T11" fmla="*/ 0 h 1344"/>
                <a:gd name="T12" fmla="*/ 13664 w 13664"/>
                <a:gd name="T13" fmla="*/ 224 h 1344"/>
                <a:gd name="T14" fmla="*/ 13664 w 13664"/>
                <a:gd name="T15" fmla="*/ 224 h 1344"/>
                <a:gd name="T16" fmla="*/ 13664 w 13664"/>
                <a:gd name="T17" fmla="*/ 224 h 1344"/>
                <a:gd name="T18" fmla="*/ 13664 w 13664"/>
                <a:gd name="T19" fmla="*/ 1120 h 1344"/>
                <a:gd name="T20" fmla="*/ 13664 w 13664"/>
                <a:gd name="T21" fmla="*/ 1120 h 1344"/>
                <a:gd name="T22" fmla="*/ 13440 w 13664"/>
                <a:gd name="T23" fmla="*/ 1344 h 1344"/>
                <a:gd name="T24" fmla="*/ 13440 w 13664"/>
                <a:gd name="T25" fmla="*/ 1344 h 1344"/>
                <a:gd name="T26" fmla="*/ 13440 w 13664"/>
                <a:gd name="T27" fmla="*/ 1344 h 1344"/>
                <a:gd name="T28" fmla="*/ 224 w 13664"/>
                <a:gd name="T29" fmla="*/ 1344 h 1344"/>
                <a:gd name="T30" fmla="*/ 224 w 13664"/>
                <a:gd name="T31" fmla="*/ 1344 h 1344"/>
                <a:gd name="T32" fmla="*/ 0 w 13664"/>
                <a:gd name="T33" fmla="*/ 1120 h 1344"/>
                <a:gd name="T34" fmla="*/ 0 w 13664"/>
                <a:gd name="T35" fmla="*/ 1120 h 1344"/>
                <a:gd name="T36" fmla="*/ 0 w 13664"/>
                <a:gd name="T37" fmla="*/ 224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664" h="1344">
                  <a:moveTo>
                    <a:pt x="0" y="224"/>
                  </a:moveTo>
                  <a:cubicBezTo>
                    <a:pt x="0" y="101"/>
                    <a:pt x="101" y="0"/>
                    <a:pt x="224" y="0"/>
                  </a:cubicBezTo>
                  <a:cubicBezTo>
                    <a:pt x="224" y="0"/>
                    <a:pt x="224" y="0"/>
                    <a:pt x="224" y="0"/>
                  </a:cubicBezTo>
                  <a:lnTo>
                    <a:pt x="224" y="0"/>
                  </a:lnTo>
                  <a:lnTo>
                    <a:pt x="13440" y="0"/>
                  </a:lnTo>
                  <a:lnTo>
                    <a:pt x="13440" y="0"/>
                  </a:lnTo>
                  <a:cubicBezTo>
                    <a:pt x="13564" y="0"/>
                    <a:pt x="13664" y="101"/>
                    <a:pt x="13664" y="224"/>
                  </a:cubicBezTo>
                  <a:cubicBezTo>
                    <a:pt x="13664" y="224"/>
                    <a:pt x="13664" y="224"/>
                    <a:pt x="13664" y="224"/>
                  </a:cubicBezTo>
                  <a:lnTo>
                    <a:pt x="13664" y="224"/>
                  </a:lnTo>
                  <a:lnTo>
                    <a:pt x="13664" y="1120"/>
                  </a:lnTo>
                  <a:lnTo>
                    <a:pt x="13664" y="1120"/>
                  </a:lnTo>
                  <a:cubicBezTo>
                    <a:pt x="13664" y="1244"/>
                    <a:pt x="13564" y="1344"/>
                    <a:pt x="13440" y="1344"/>
                  </a:cubicBezTo>
                  <a:cubicBezTo>
                    <a:pt x="13440" y="1344"/>
                    <a:pt x="13440" y="1344"/>
                    <a:pt x="13440" y="1344"/>
                  </a:cubicBezTo>
                  <a:lnTo>
                    <a:pt x="13440" y="1344"/>
                  </a:lnTo>
                  <a:lnTo>
                    <a:pt x="224" y="1344"/>
                  </a:lnTo>
                  <a:lnTo>
                    <a:pt x="224" y="1344"/>
                  </a:lnTo>
                  <a:cubicBezTo>
                    <a:pt x="101" y="1344"/>
                    <a:pt x="0" y="1244"/>
                    <a:pt x="0" y="1120"/>
                  </a:cubicBezTo>
                  <a:cubicBezTo>
                    <a:pt x="0" y="1120"/>
                    <a:pt x="0" y="1120"/>
                    <a:pt x="0" y="1120"/>
                  </a:cubicBezTo>
                  <a:lnTo>
                    <a:pt x="0" y="224"/>
                  </a:lnTo>
                  <a:close/>
                </a:path>
              </a:pathLst>
            </a:custGeom>
            <a:solidFill>
              <a:schemeClr val="accent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14"/>
            <p:cNvSpPr>
              <a:spLocks noChangeArrowheads="1"/>
            </p:cNvSpPr>
            <p:nvPr/>
          </p:nvSpPr>
          <p:spPr bwMode="auto">
            <a:xfrm>
              <a:off x="2132" y="1206"/>
              <a:ext cx="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15"/>
            <p:cNvSpPr>
              <a:spLocks noChangeArrowheads="1"/>
            </p:cNvSpPr>
            <p:nvPr/>
          </p:nvSpPr>
          <p:spPr bwMode="auto">
            <a:xfrm>
              <a:off x="2241" y="1206"/>
              <a:ext cx="15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FFFF"/>
                  </a:solidFill>
                  <a:effectLst/>
                  <a:latin typeface="Museo Sans For Dell" charset="0"/>
                  <a:cs typeface="Arial" pitchFamily="34" charset="0"/>
                </a:rPr>
                <a:t>Comprehensive support for Dell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16"/>
            <p:cNvSpPr>
              <a:spLocks noChangeArrowheads="1"/>
            </p:cNvSpPr>
            <p:nvPr/>
          </p:nvSpPr>
          <p:spPr bwMode="auto">
            <a:xfrm>
              <a:off x="3717" y="1206"/>
              <a:ext cx="8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17"/>
            <p:cNvSpPr>
              <a:spLocks noChangeArrowheads="1"/>
            </p:cNvSpPr>
            <p:nvPr/>
          </p:nvSpPr>
          <p:spPr bwMode="auto">
            <a:xfrm>
              <a:off x="3764" y="1206"/>
              <a:ext cx="7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branded and 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18"/>
            <p:cNvSpPr>
              <a:spLocks noChangeArrowheads="1"/>
            </p:cNvSpPr>
            <p:nvPr/>
          </p:nvSpPr>
          <p:spPr bwMode="auto">
            <a:xfrm>
              <a:off x="4433" y="1207"/>
              <a:ext cx="95"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FFFFFF"/>
                  </a:solidFill>
                  <a:effectLst/>
                  <a:latin typeface="Museo Sans For Dell" charset="0"/>
                  <a:cs typeface="Arial" pitchFamily="34" charset="0"/>
                </a:rPr>
                <a:t>rd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Rectangle 19"/>
            <p:cNvSpPr>
              <a:spLocks noChangeArrowheads="1"/>
            </p:cNvSpPr>
            <p:nvPr/>
          </p:nvSpPr>
          <p:spPr bwMode="auto">
            <a:xfrm>
              <a:off x="4523" y="1206"/>
              <a:ext cx="30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party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20"/>
            <p:cNvSpPr>
              <a:spLocks noChangeArrowheads="1"/>
            </p:cNvSpPr>
            <p:nvPr/>
          </p:nvSpPr>
          <p:spPr bwMode="auto">
            <a:xfrm>
              <a:off x="2241" y="1331"/>
              <a:ext cx="4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software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1"/>
            <p:cNvSpPr>
              <a:spLocks noChangeArrowheads="1"/>
            </p:cNvSpPr>
            <p:nvPr/>
          </p:nvSpPr>
          <p:spPr bwMode="auto">
            <a:xfrm>
              <a:off x="952" y="1231"/>
              <a:ext cx="1068" cy="19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2"/>
            <p:cNvSpPr>
              <a:spLocks noChangeArrowheads="1"/>
            </p:cNvSpPr>
            <p:nvPr/>
          </p:nvSpPr>
          <p:spPr bwMode="auto">
            <a:xfrm>
              <a:off x="1171" y="1255"/>
              <a:ext cx="712"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Museo For Dell" charset="0"/>
                  <a:cs typeface="Arial" pitchFamily="34" charset="0"/>
                </a:rPr>
                <a:t>What is it?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Freeform 23"/>
            <p:cNvSpPr>
              <a:spLocks/>
            </p:cNvSpPr>
            <p:nvPr/>
          </p:nvSpPr>
          <p:spPr bwMode="auto">
            <a:xfrm>
              <a:off x="900" y="3011"/>
              <a:ext cx="4081" cy="371"/>
            </a:xfrm>
            <a:custGeom>
              <a:avLst/>
              <a:gdLst>
                <a:gd name="T0" fmla="*/ 0 w 13760"/>
                <a:gd name="T1" fmla="*/ 208 h 1248"/>
                <a:gd name="T2" fmla="*/ 208 w 13760"/>
                <a:gd name="T3" fmla="*/ 0 h 1248"/>
                <a:gd name="T4" fmla="*/ 208 w 13760"/>
                <a:gd name="T5" fmla="*/ 0 h 1248"/>
                <a:gd name="T6" fmla="*/ 208 w 13760"/>
                <a:gd name="T7" fmla="*/ 0 h 1248"/>
                <a:gd name="T8" fmla="*/ 13552 w 13760"/>
                <a:gd name="T9" fmla="*/ 0 h 1248"/>
                <a:gd name="T10" fmla="*/ 13552 w 13760"/>
                <a:gd name="T11" fmla="*/ 0 h 1248"/>
                <a:gd name="T12" fmla="*/ 13760 w 13760"/>
                <a:gd name="T13" fmla="*/ 208 h 1248"/>
                <a:gd name="T14" fmla="*/ 13760 w 13760"/>
                <a:gd name="T15" fmla="*/ 208 h 1248"/>
                <a:gd name="T16" fmla="*/ 13760 w 13760"/>
                <a:gd name="T17" fmla="*/ 208 h 1248"/>
                <a:gd name="T18" fmla="*/ 13760 w 13760"/>
                <a:gd name="T19" fmla="*/ 1040 h 1248"/>
                <a:gd name="T20" fmla="*/ 13760 w 13760"/>
                <a:gd name="T21" fmla="*/ 1040 h 1248"/>
                <a:gd name="T22" fmla="*/ 13552 w 13760"/>
                <a:gd name="T23" fmla="*/ 1248 h 1248"/>
                <a:gd name="T24" fmla="*/ 13552 w 13760"/>
                <a:gd name="T25" fmla="*/ 1248 h 1248"/>
                <a:gd name="T26" fmla="*/ 13552 w 13760"/>
                <a:gd name="T27" fmla="*/ 1248 h 1248"/>
                <a:gd name="T28" fmla="*/ 208 w 13760"/>
                <a:gd name="T29" fmla="*/ 1248 h 1248"/>
                <a:gd name="T30" fmla="*/ 208 w 13760"/>
                <a:gd name="T31" fmla="*/ 1248 h 1248"/>
                <a:gd name="T32" fmla="*/ 0 w 13760"/>
                <a:gd name="T33" fmla="*/ 1040 h 1248"/>
                <a:gd name="T34" fmla="*/ 0 w 13760"/>
                <a:gd name="T35" fmla="*/ 1040 h 1248"/>
                <a:gd name="T36" fmla="*/ 0 w 13760"/>
                <a:gd name="T37" fmla="*/ 208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60" h="1248">
                  <a:moveTo>
                    <a:pt x="0" y="208"/>
                  </a:moveTo>
                  <a:cubicBezTo>
                    <a:pt x="0" y="94"/>
                    <a:pt x="94" y="0"/>
                    <a:pt x="208" y="0"/>
                  </a:cubicBezTo>
                  <a:cubicBezTo>
                    <a:pt x="208" y="0"/>
                    <a:pt x="208" y="0"/>
                    <a:pt x="208" y="0"/>
                  </a:cubicBezTo>
                  <a:lnTo>
                    <a:pt x="208" y="0"/>
                  </a:lnTo>
                  <a:lnTo>
                    <a:pt x="13552" y="0"/>
                  </a:lnTo>
                  <a:lnTo>
                    <a:pt x="13552" y="0"/>
                  </a:lnTo>
                  <a:cubicBezTo>
                    <a:pt x="13667" y="0"/>
                    <a:pt x="13760" y="94"/>
                    <a:pt x="13760" y="208"/>
                  </a:cubicBezTo>
                  <a:cubicBezTo>
                    <a:pt x="13760" y="208"/>
                    <a:pt x="13760" y="208"/>
                    <a:pt x="13760" y="208"/>
                  </a:cubicBezTo>
                  <a:lnTo>
                    <a:pt x="13760" y="208"/>
                  </a:lnTo>
                  <a:lnTo>
                    <a:pt x="13760" y="1040"/>
                  </a:lnTo>
                  <a:lnTo>
                    <a:pt x="13760" y="1040"/>
                  </a:lnTo>
                  <a:cubicBezTo>
                    <a:pt x="13760" y="1155"/>
                    <a:pt x="13667" y="1248"/>
                    <a:pt x="13552" y="1248"/>
                  </a:cubicBezTo>
                  <a:cubicBezTo>
                    <a:pt x="13552" y="1248"/>
                    <a:pt x="13552" y="1248"/>
                    <a:pt x="13552" y="1248"/>
                  </a:cubicBezTo>
                  <a:lnTo>
                    <a:pt x="13552" y="1248"/>
                  </a:lnTo>
                  <a:lnTo>
                    <a:pt x="208" y="1248"/>
                  </a:lnTo>
                  <a:lnTo>
                    <a:pt x="208" y="1248"/>
                  </a:lnTo>
                  <a:cubicBezTo>
                    <a:pt x="94" y="1248"/>
                    <a:pt x="0" y="1155"/>
                    <a:pt x="0" y="1040"/>
                  </a:cubicBezTo>
                  <a:cubicBezTo>
                    <a:pt x="0" y="1040"/>
                    <a:pt x="0" y="1040"/>
                    <a:pt x="0" y="1040"/>
                  </a:cubicBezTo>
                  <a:lnTo>
                    <a:pt x="0" y="208"/>
                  </a:lnTo>
                  <a:close/>
                </a:path>
              </a:pathLst>
            </a:custGeom>
            <a:solidFill>
              <a:schemeClr val="accent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24"/>
            <p:cNvSpPr>
              <a:spLocks noChangeArrowheads="1"/>
            </p:cNvSpPr>
            <p:nvPr/>
          </p:nvSpPr>
          <p:spPr bwMode="auto">
            <a:xfrm>
              <a:off x="2149" y="3077"/>
              <a:ext cx="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FFFF"/>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2258" y="3077"/>
              <a:ext cx="25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Museo Sans For Dell" charset="0"/>
                  <a:cs typeface="Arial" pitchFamily="34" charset="0"/>
                </a:rPr>
                <a:t>Annual support and subscription contracts are priced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6"/>
            <p:cNvSpPr>
              <a:spLocks noChangeArrowheads="1"/>
            </p:cNvSpPr>
            <p:nvPr/>
          </p:nvSpPr>
          <p:spPr bwMode="auto">
            <a:xfrm>
              <a:off x="2258" y="3205"/>
              <a:ext cx="58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between 18</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 name="Rectangle 27"/>
            <p:cNvSpPr>
              <a:spLocks noChangeArrowheads="1"/>
            </p:cNvSpPr>
            <p:nvPr/>
          </p:nvSpPr>
          <p:spPr bwMode="auto">
            <a:xfrm>
              <a:off x="2795" y="3205"/>
              <a:ext cx="8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3" name="Rectangle 28"/>
            <p:cNvSpPr>
              <a:spLocks noChangeArrowheads="1"/>
            </p:cNvSpPr>
            <p:nvPr/>
          </p:nvSpPr>
          <p:spPr bwMode="auto">
            <a:xfrm>
              <a:off x="2842" y="3205"/>
              <a:ext cx="97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25% of license price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 name="Rectangle 29"/>
            <p:cNvSpPr>
              <a:spLocks noChangeArrowheads="1"/>
            </p:cNvSpPr>
            <p:nvPr/>
          </p:nvSpPr>
          <p:spPr bwMode="auto">
            <a:xfrm>
              <a:off x="990" y="3016"/>
              <a:ext cx="1020" cy="35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0"/>
            <p:cNvSpPr>
              <a:spLocks noChangeArrowheads="1"/>
            </p:cNvSpPr>
            <p:nvPr/>
          </p:nvSpPr>
          <p:spPr bwMode="auto">
            <a:xfrm>
              <a:off x="1179" y="3041"/>
              <a:ext cx="764"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Museo For Dell" charset="0"/>
                  <a:cs typeface="Arial" pitchFamily="34" charset="0"/>
                </a:rPr>
                <a:t>What does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6" name="Rectangle 31"/>
            <p:cNvSpPr>
              <a:spLocks noChangeArrowheads="1"/>
            </p:cNvSpPr>
            <p:nvPr/>
          </p:nvSpPr>
          <p:spPr bwMode="auto">
            <a:xfrm>
              <a:off x="1283" y="3193"/>
              <a:ext cx="555"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Museo For Dell" charset="0"/>
                  <a:cs typeface="Arial" pitchFamily="34" charset="0"/>
                </a:rPr>
                <a:t>it cost?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Freeform 32"/>
            <p:cNvSpPr>
              <a:spLocks/>
            </p:cNvSpPr>
            <p:nvPr/>
          </p:nvSpPr>
          <p:spPr bwMode="auto">
            <a:xfrm>
              <a:off x="881" y="1554"/>
              <a:ext cx="4047" cy="1424"/>
            </a:xfrm>
            <a:custGeom>
              <a:avLst/>
              <a:gdLst>
                <a:gd name="T0" fmla="*/ 0 w 13648"/>
                <a:gd name="T1" fmla="*/ 800 h 4800"/>
                <a:gd name="T2" fmla="*/ 800 w 13648"/>
                <a:gd name="T3" fmla="*/ 0 h 4800"/>
                <a:gd name="T4" fmla="*/ 800 w 13648"/>
                <a:gd name="T5" fmla="*/ 0 h 4800"/>
                <a:gd name="T6" fmla="*/ 800 w 13648"/>
                <a:gd name="T7" fmla="*/ 0 h 4800"/>
                <a:gd name="T8" fmla="*/ 12848 w 13648"/>
                <a:gd name="T9" fmla="*/ 0 h 4800"/>
                <a:gd name="T10" fmla="*/ 12848 w 13648"/>
                <a:gd name="T11" fmla="*/ 0 h 4800"/>
                <a:gd name="T12" fmla="*/ 13648 w 13648"/>
                <a:gd name="T13" fmla="*/ 800 h 4800"/>
                <a:gd name="T14" fmla="*/ 13648 w 13648"/>
                <a:gd name="T15" fmla="*/ 800 h 4800"/>
                <a:gd name="T16" fmla="*/ 13648 w 13648"/>
                <a:gd name="T17" fmla="*/ 800 h 4800"/>
                <a:gd name="T18" fmla="*/ 13648 w 13648"/>
                <a:gd name="T19" fmla="*/ 4000 h 4800"/>
                <a:gd name="T20" fmla="*/ 13648 w 13648"/>
                <a:gd name="T21" fmla="*/ 4000 h 4800"/>
                <a:gd name="T22" fmla="*/ 12848 w 13648"/>
                <a:gd name="T23" fmla="*/ 4800 h 4800"/>
                <a:gd name="T24" fmla="*/ 12848 w 13648"/>
                <a:gd name="T25" fmla="*/ 4800 h 4800"/>
                <a:gd name="T26" fmla="*/ 12848 w 13648"/>
                <a:gd name="T27" fmla="*/ 4800 h 4800"/>
                <a:gd name="T28" fmla="*/ 800 w 13648"/>
                <a:gd name="T29" fmla="*/ 4800 h 4800"/>
                <a:gd name="T30" fmla="*/ 800 w 13648"/>
                <a:gd name="T31" fmla="*/ 4800 h 4800"/>
                <a:gd name="T32" fmla="*/ 0 w 13648"/>
                <a:gd name="T33" fmla="*/ 4000 h 4800"/>
                <a:gd name="T34" fmla="*/ 0 w 13648"/>
                <a:gd name="T35" fmla="*/ 4000 h 4800"/>
                <a:gd name="T36" fmla="*/ 0 w 13648"/>
                <a:gd name="T37" fmla="*/ 800 h 4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648" h="4800">
                  <a:moveTo>
                    <a:pt x="0" y="800"/>
                  </a:moveTo>
                  <a:cubicBezTo>
                    <a:pt x="0" y="359"/>
                    <a:pt x="359" y="0"/>
                    <a:pt x="800" y="0"/>
                  </a:cubicBezTo>
                  <a:cubicBezTo>
                    <a:pt x="800" y="0"/>
                    <a:pt x="800" y="0"/>
                    <a:pt x="800" y="0"/>
                  </a:cubicBezTo>
                  <a:lnTo>
                    <a:pt x="800" y="0"/>
                  </a:lnTo>
                  <a:lnTo>
                    <a:pt x="12848" y="0"/>
                  </a:lnTo>
                  <a:lnTo>
                    <a:pt x="12848" y="0"/>
                  </a:lnTo>
                  <a:cubicBezTo>
                    <a:pt x="13290" y="0"/>
                    <a:pt x="13648" y="359"/>
                    <a:pt x="13648" y="800"/>
                  </a:cubicBezTo>
                  <a:cubicBezTo>
                    <a:pt x="13648" y="800"/>
                    <a:pt x="13648" y="800"/>
                    <a:pt x="13648" y="800"/>
                  </a:cubicBezTo>
                  <a:lnTo>
                    <a:pt x="13648" y="800"/>
                  </a:lnTo>
                  <a:lnTo>
                    <a:pt x="13648" y="4000"/>
                  </a:lnTo>
                  <a:lnTo>
                    <a:pt x="13648" y="4000"/>
                  </a:lnTo>
                  <a:cubicBezTo>
                    <a:pt x="13648" y="4442"/>
                    <a:pt x="13290" y="4800"/>
                    <a:pt x="12848" y="4800"/>
                  </a:cubicBezTo>
                  <a:cubicBezTo>
                    <a:pt x="12848" y="4800"/>
                    <a:pt x="12848" y="4800"/>
                    <a:pt x="12848" y="4800"/>
                  </a:cubicBezTo>
                  <a:lnTo>
                    <a:pt x="12848" y="4800"/>
                  </a:lnTo>
                  <a:lnTo>
                    <a:pt x="800" y="4800"/>
                  </a:lnTo>
                  <a:lnTo>
                    <a:pt x="800" y="4800"/>
                  </a:lnTo>
                  <a:cubicBezTo>
                    <a:pt x="359" y="4800"/>
                    <a:pt x="0" y="4442"/>
                    <a:pt x="0" y="4000"/>
                  </a:cubicBezTo>
                  <a:cubicBezTo>
                    <a:pt x="0" y="4000"/>
                    <a:pt x="0" y="4000"/>
                    <a:pt x="0" y="4000"/>
                  </a:cubicBezTo>
                  <a:lnTo>
                    <a:pt x="0" y="800"/>
                  </a:lnTo>
                  <a:close/>
                </a:path>
              </a:pathLst>
            </a:custGeom>
            <a:solidFill>
              <a:srgbClr val="E0664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33"/>
            <p:cNvSpPr>
              <a:spLocks noChangeArrowheads="1"/>
            </p:cNvSpPr>
            <p:nvPr/>
          </p:nvSpPr>
          <p:spPr bwMode="auto">
            <a:xfrm>
              <a:off x="1096" y="2135"/>
              <a:ext cx="78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Museo For Dell" charset="0"/>
                  <a:cs typeface="Arial" pitchFamily="34" charset="0"/>
                </a:rPr>
                <a:t>What is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9" name="Rectangle 34"/>
            <p:cNvSpPr>
              <a:spLocks noChangeArrowheads="1"/>
            </p:cNvSpPr>
            <p:nvPr/>
          </p:nvSpPr>
          <p:spPr bwMode="auto">
            <a:xfrm>
              <a:off x="1224" y="2287"/>
              <a:ext cx="507"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Museo For Dell" charset="0"/>
                  <a:cs typeface="Arial" pitchFamily="34" charset="0"/>
                </a:rPr>
                <a:t>scope?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 name="Rectangle 35"/>
            <p:cNvSpPr>
              <a:spLocks noChangeArrowheads="1"/>
            </p:cNvSpPr>
            <p:nvPr/>
          </p:nvSpPr>
          <p:spPr bwMode="auto">
            <a:xfrm>
              <a:off x="2146" y="1605"/>
              <a:ext cx="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 name="Rectangle 36"/>
            <p:cNvSpPr>
              <a:spLocks noChangeArrowheads="1"/>
            </p:cNvSpPr>
            <p:nvPr/>
          </p:nvSpPr>
          <p:spPr bwMode="auto">
            <a:xfrm>
              <a:off x="2255" y="1605"/>
              <a:ext cx="217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Support based on license purchases from Dell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2" name="Rectangle 37"/>
            <p:cNvSpPr>
              <a:spLocks noChangeArrowheads="1"/>
            </p:cNvSpPr>
            <p:nvPr/>
          </p:nvSpPr>
          <p:spPr bwMode="auto">
            <a:xfrm>
              <a:off x="2146" y="1727"/>
              <a:ext cx="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3" name="Rectangle 38"/>
            <p:cNvSpPr>
              <a:spLocks noChangeArrowheads="1"/>
            </p:cNvSpPr>
            <p:nvPr/>
          </p:nvSpPr>
          <p:spPr bwMode="auto">
            <a:xfrm>
              <a:off x="2255" y="1727"/>
              <a:ext cx="220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Basic to advanced troubleshooting of software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4" name="Rectangle 39"/>
            <p:cNvSpPr>
              <a:spLocks noChangeArrowheads="1"/>
            </p:cNvSpPr>
            <p:nvPr/>
          </p:nvSpPr>
          <p:spPr bwMode="auto">
            <a:xfrm>
              <a:off x="2255" y="1847"/>
              <a:ext cx="3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issues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Rectangle 40"/>
            <p:cNvSpPr>
              <a:spLocks noChangeArrowheads="1"/>
            </p:cNvSpPr>
            <p:nvPr/>
          </p:nvSpPr>
          <p:spPr bwMode="auto">
            <a:xfrm>
              <a:off x="2146" y="1971"/>
              <a:ext cx="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6" name="Rectangle 41"/>
            <p:cNvSpPr>
              <a:spLocks noChangeArrowheads="1"/>
            </p:cNvSpPr>
            <p:nvPr/>
          </p:nvSpPr>
          <p:spPr bwMode="auto">
            <a:xfrm>
              <a:off x="2255" y="1971"/>
              <a:ext cx="201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Museo Sans For Dell" charset="0"/>
                  <a:cs typeface="Arial" pitchFamily="34" charset="0"/>
                </a:rPr>
                <a:t>Access to patches, updates, and upgrades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Rectangle 42"/>
            <p:cNvSpPr>
              <a:spLocks noChangeArrowheads="1"/>
            </p:cNvSpPr>
            <p:nvPr/>
          </p:nvSpPr>
          <p:spPr bwMode="auto">
            <a:xfrm>
              <a:off x="2146" y="2088"/>
              <a:ext cx="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8" name="Rectangle 43"/>
            <p:cNvSpPr>
              <a:spLocks noChangeArrowheads="1"/>
            </p:cNvSpPr>
            <p:nvPr/>
          </p:nvSpPr>
          <p:spPr bwMode="auto">
            <a:xfrm>
              <a:off x="2255" y="2088"/>
              <a:ext cx="233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Remote deployment assistance with patches and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9" name="Rectangle 44"/>
            <p:cNvSpPr>
              <a:spLocks noChangeArrowheads="1"/>
            </p:cNvSpPr>
            <p:nvPr/>
          </p:nvSpPr>
          <p:spPr bwMode="auto">
            <a:xfrm>
              <a:off x="2255" y="2213"/>
              <a:ext cx="41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Museo Sans For Dell" charset="0"/>
                  <a:cs typeface="Arial" pitchFamily="34" charset="0"/>
                </a:rPr>
                <a:t>updates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0" name="Rectangle 45"/>
            <p:cNvSpPr>
              <a:spLocks noChangeArrowheads="1"/>
            </p:cNvSpPr>
            <p:nvPr/>
          </p:nvSpPr>
          <p:spPr bwMode="auto">
            <a:xfrm>
              <a:off x="2146" y="2336"/>
              <a:ext cx="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 name="Rectangle 46"/>
            <p:cNvSpPr>
              <a:spLocks noChangeArrowheads="1"/>
            </p:cNvSpPr>
            <p:nvPr/>
          </p:nvSpPr>
          <p:spPr bwMode="auto">
            <a:xfrm>
              <a:off x="2255" y="2336"/>
              <a:ext cx="18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Re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 name="Rectangle 47"/>
            <p:cNvSpPr>
              <a:spLocks noChangeArrowheads="1"/>
            </p:cNvSpPr>
            <p:nvPr/>
          </p:nvSpPr>
          <p:spPr bwMode="auto">
            <a:xfrm>
              <a:off x="2374" y="2336"/>
              <a:ext cx="8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 name="Rectangle 48"/>
            <p:cNvSpPr>
              <a:spLocks noChangeArrowheads="1"/>
            </p:cNvSpPr>
            <p:nvPr/>
          </p:nvSpPr>
          <p:spPr bwMode="auto">
            <a:xfrm>
              <a:off x="2421" y="2336"/>
              <a:ext cx="204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FFFF"/>
                  </a:solidFill>
                  <a:effectLst/>
                  <a:latin typeface="Museo Sans For Dell" charset="0"/>
                  <a:cs typeface="Arial" pitchFamily="34" charset="0"/>
                </a:rPr>
                <a:t>installation support (returning product to its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4" name="Rectangle 49"/>
            <p:cNvSpPr>
              <a:spLocks noChangeArrowheads="1"/>
            </p:cNvSpPr>
            <p:nvPr/>
          </p:nvSpPr>
          <p:spPr bwMode="auto">
            <a:xfrm>
              <a:off x="2255" y="2455"/>
              <a:ext cx="6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original state)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Rectangle 50"/>
            <p:cNvSpPr>
              <a:spLocks noChangeArrowheads="1"/>
            </p:cNvSpPr>
            <p:nvPr/>
          </p:nvSpPr>
          <p:spPr bwMode="auto">
            <a:xfrm>
              <a:off x="2146" y="2577"/>
              <a:ext cx="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6" name="Rectangle 51"/>
            <p:cNvSpPr>
              <a:spLocks noChangeArrowheads="1"/>
            </p:cNvSpPr>
            <p:nvPr/>
          </p:nvSpPr>
          <p:spPr bwMode="auto">
            <a:xfrm>
              <a:off x="2255" y="2577"/>
              <a:ext cx="240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Application validation support (product key failures)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7" name="Rectangle 52"/>
            <p:cNvSpPr>
              <a:spLocks noChangeArrowheads="1"/>
            </p:cNvSpPr>
            <p:nvPr/>
          </p:nvSpPr>
          <p:spPr bwMode="auto">
            <a:xfrm>
              <a:off x="2146" y="2697"/>
              <a:ext cx="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8" name="Rectangle 53"/>
            <p:cNvSpPr>
              <a:spLocks noChangeArrowheads="1"/>
            </p:cNvSpPr>
            <p:nvPr/>
          </p:nvSpPr>
          <p:spPr bwMode="auto">
            <a:xfrm>
              <a:off x="2255" y="2697"/>
              <a:ext cx="143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Support for configuration, how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9" name="Rectangle 54"/>
            <p:cNvSpPr>
              <a:spLocks noChangeArrowheads="1"/>
            </p:cNvSpPr>
            <p:nvPr/>
          </p:nvSpPr>
          <p:spPr bwMode="auto">
            <a:xfrm>
              <a:off x="3674" y="2697"/>
              <a:ext cx="8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0" name="Rectangle 55"/>
            <p:cNvSpPr>
              <a:spLocks noChangeArrowheads="1"/>
            </p:cNvSpPr>
            <p:nvPr/>
          </p:nvSpPr>
          <p:spPr bwMode="auto">
            <a:xfrm>
              <a:off x="3721" y="2697"/>
              <a:ext cx="59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to and best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 name="Rectangle 56"/>
            <p:cNvSpPr>
              <a:spLocks noChangeArrowheads="1"/>
            </p:cNvSpPr>
            <p:nvPr/>
          </p:nvSpPr>
          <p:spPr bwMode="auto">
            <a:xfrm>
              <a:off x="2255" y="2820"/>
              <a:ext cx="177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Museo Sans For Dell" charset="0"/>
                  <a:cs typeface="Arial" pitchFamily="34" charset="0"/>
                </a:rPr>
                <a:t>practices recommendations on usage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3380590450"/>
      </p:ext>
    </p:extLst>
  </p:cSld>
  <p:clrMapOvr>
    <a:masterClrMapping/>
  </p:clrMapOvr>
  <p:transition spd="med">
    <p:wipe dir="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Self–paced Labs for AIM Essentials</a:t>
            </a:r>
            <a:endParaRPr lang="en-US" dirty="0"/>
          </a:p>
        </p:txBody>
      </p:sp>
      <p:sp>
        <p:nvSpPr>
          <p:cNvPr id="3" name="Content Placeholder 2"/>
          <p:cNvSpPr>
            <a:spLocks noGrp="1"/>
          </p:cNvSpPr>
          <p:nvPr>
            <p:ph sz="half" idx="1"/>
          </p:nvPr>
        </p:nvSpPr>
        <p:spPr>
          <a:solidFill>
            <a:schemeClr val="bg1">
              <a:lumMod val="75000"/>
            </a:schemeClr>
          </a:solidFill>
        </p:spPr>
        <p:txBody>
          <a:bodyPr>
            <a:normAutofit fontScale="85000" lnSpcReduction="20000"/>
          </a:bodyPr>
          <a:lstStyle/>
          <a:p>
            <a:pPr>
              <a:lnSpc>
                <a:spcPct val="120000"/>
              </a:lnSpc>
            </a:pPr>
            <a:r>
              <a:rPr lang="en-US" sz="1900" dirty="0" smtClean="0">
                <a:solidFill>
                  <a:schemeClr val="tx2"/>
                </a:solidFill>
              </a:rPr>
              <a:t>Quick Install with </a:t>
            </a:r>
            <a:r>
              <a:rPr lang="en-US" sz="1900" dirty="0" err="1" smtClean="0">
                <a:solidFill>
                  <a:schemeClr val="tx2"/>
                </a:solidFill>
              </a:rPr>
              <a:t>ESXi</a:t>
            </a:r>
            <a:endParaRPr lang="en-US" sz="1900" dirty="0" smtClean="0">
              <a:solidFill>
                <a:schemeClr val="tx2"/>
              </a:solidFill>
            </a:endParaRPr>
          </a:p>
          <a:p>
            <a:pPr>
              <a:lnSpc>
                <a:spcPct val="120000"/>
              </a:lnSpc>
            </a:pPr>
            <a:r>
              <a:rPr lang="en-US" sz="1900" dirty="0" smtClean="0">
                <a:solidFill>
                  <a:schemeClr val="tx2"/>
                </a:solidFill>
              </a:rPr>
              <a:t>Hardware </a:t>
            </a:r>
            <a:r>
              <a:rPr lang="en-US" sz="1900" dirty="0" err="1" smtClean="0">
                <a:solidFill>
                  <a:schemeClr val="tx2"/>
                </a:solidFill>
              </a:rPr>
              <a:t>iscsi</a:t>
            </a:r>
            <a:r>
              <a:rPr lang="en-US" sz="1900" dirty="0" smtClean="0">
                <a:solidFill>
                  <a:schemeClr val="tx2"/>
                </a:solidFill>
              </a:rPr>
              <a:t> refresher</a:t>
            </a:r>
          </a:p>
          <a:p>
            <a:pPr>
              <a:lnSpc>
                <a:spcPct val="120000"/>
              </a:lnSpc>
            </a:pPr>
            <a:r>
              <a:rPr lang="en-US" sz="1900" dirty="0" smtClean="0">
                <a:solidFill>
                  <a:schemeClr val="tx2"/>
                </a:solidFill>
              </a:rPr>
              <a:t>Logging in and verifying the license Entitlement</a:t>
            </a:r>
          </a:p>
          <a:p>
            <a:pPr>
              <a:lnSpc>
                <a:spcPct val="120000"/>
              </a:lnSpc>
            </a:pPr>
            <a:r>
              <a:rPr lang="en-US" sz="1900" dirty="0" smtClean="0">
                <a:solidFill>
                  <a:schemeClr val="tx2"/>
                </a:solidFill>
              </a:rPr>
              <a:t>Adding a Dell M1000 Chassis to the environment</a:t>
            </a:r>
          </a:p>
          <a:p>
            <a:pPr>
              <a:lnSpc>
                <a:spcPct val="120000"/>
              </a:lnSpc>
            </a:pPr>
            <a:r>
              <a:rPr lang="en-US" sz="1900" dirty="0" smtClean="0">
                <a:solidFill>
                  <a:schemeClr val="tx2"/>
                </a:solidFill>
              </a:rPr>
              <a:t>Adding </a:t>
            </a:r>
            <a:r>
              <a:rPr lang="en-US" sz="1900" dirty="0">
                <a:solidFill>
                  <a:schemeClr val="tx2"/>
                </a:solidFill>
              </a:rPr>
              <a:t>a Network Switch to the </a:t>
            </a:r>
            <a:r>
              <a:rPr lang="en-US" sz="1900" dirty="0" smtClean="0">
                <a:solidFill>
                  <a:schemeClr val="tx2"/>
                </a:solidFill>
              </a:rPr>
              <a:t>environment</a:t>
            </a:r>
          </a:p>
          <a:p>
            <a:pPr>
              <a:lnSpc>
                <a:spcPct val="120000"/>
              </a:lnSpc>
            </a:pPr>
            <a:r>
              <a:rPr lang="en-US" sz="1900" dirty="0">
                <a:solidFill>
                  <a:schemeClr val="tx2"/>
                </a:solidFill>
              </a:rPr>
              <a:t>Physical Server </a:t>
            </a:r>
            <a:r>
              <a:rPr lang="en-US" sz="1900" dirty="0" smtClean="0">
                <a:solidFill>
                  <a:schemeClr val="tx2"/>
                </a:solidFill>
              </a:rPr>
              <a:t>Discovery</a:t>
            </a:r>
          </a:p>
          <a:p>
            <a:pPr>
              <a:lnSpc>
                <a:spcPct val="120000"/>
              </a:lnSpc>
            </a:pPr>
            <a:r>
              <a:rPr lang="en-US" sz="1900" dirty="0">
                <a:solidFill>
                  <a:schemeClr val="tx2"/>
                </a:solidFill>
              </a:rPr>
              <a:t>Virtual Machine </a:t>
            </a:r>
            <a:r>
              <a:rPr lang="en-US" sz="1900" dirty="0" smtClean="0">
                <a:solidFill>
                  <a:schemeClr val="tx2"/>
                </a:solidFill>
              </a:rPr>
              <a:t>Discovery</a:t>
            </a:r>
          </a:p>
          <a:p>
            <a:pPr>
              <a:lnSpc>
                <a:spcPct val="120000"/>
              </a:lnSpc>
            </a:pPr>
            <a:r>
              <a:rPr lang="en-US" sz="1900" dirty="0" smtClean="0">
                <a:solidFill>
                  <a:schemeClr val="tx2"/>
                </a:solidFill>
              </a:rPr>
              <a:t>Adding and Managing </a:t>
            </a:r>
            <a:r>
              <a:rPr lang="en-US" sz="1900" dirty="0">
                <a:solidFill>
                  <a:schemeClr val="tx2"/>
                </a:solidFill>
              </a:rPr>
              <a:t>Server Pools </a:t>
            </a:r>
            <a:endParaRPr lang="en-US" sz="1900" dirty="0" smtClean="0">
              <a:solidFill>
                <a:schemeClr val="tx2"/>
              </a:solidFill>
            </a:endParaRPr>
          </a:p>
          <a:p>
            <a:pPr>
              <a:lnSpc>
                <a:spcPct val="120000"/>
              </a:lnSpc>
            </a:pPr>
            <a:r>
              <a:rPr lang="en-US" sz="1900" dirty="0">
                <a:solidFill>
                  <a:schemeClr val="tx2"/>
                </a:solidFill>
              </a:rPr>
              <a:t>Persona </a:t>
            </a:r>
            <a:r>
              <a:rPr lang="en-US" sz="1900" dirty="0" smtClean="0">
                <a:solidFill>
                  <a:schemeClr val="tx2"/>
                </a:solidFill>
              </a:rPr>
              <a:t>Operations</a:t>
            </a:r>
          </a:p>
          <a:p>
            <a:pPr lvl="1">
              <a:lnSpc>
                <a:spcPct val="120000"/>
              </a:lnSpc>
            </a:pPr>
            <a:r>
              <a:rPr lang="en-US" sz="1900" dirty="0">
                <a:solidFill>
                  <a:schemeClr val="tx2"/>
                </a:solidFill>
              </a:rPr>
              <a:t>Add/ Update  a </a:t>
            </a:r>
            <a:r>
              <a:rPr lang="en-US" sz="1900" dirty="0" smtClean="0">
                <a:solidFill>
                  <a:schemeClr val="tx2"/>
                </a:solidFill>
              </a:rPr>
              <a:t>Persona</a:t>
            </a:r>
          </a:p>
          <a:p>
            <a:pPr lvl="1">
              <a:lnSpc>
                <a:spcPct val="120000"/>
              </a:lnSpc>
            </a:pPr>
            <a:r>
              <a:rPr lang="en-US" sz="1900" dirty="0" smtClean="0">
                <a:solidFill>
                  <a:schemeClr val="tx2"/>
                </a:solidFill>
              </a:rPr>
              <a:t>Start and Stop the Persona</a:t>
            </a:r>
          </a:p>
          <a:p>
            <a:pPr lvl="1">
              <a:lnSpc>
                <a:spcPct val="120000"/>
              </a:lnSpc>
            </a:pPr>
            <a:r>
              <a:rPr lang="en-US" sz="1900" dirty="0" smtClean="0">
                <a:solidFill>
                  <a:schemeClr val="tx2"/>
                </a:solidFill>
              </a:rPr>
              <a:t>Delete the persona</a:t>
            </a:r>
          </a:p>
          <a:p>
            <a:pPr>
              <a:lnSpc>
                <a:spcPct val="120000"/>
              </a:lnSpc>
            </a:pPr>
            <a:r>
              <a:rPr lang="en-US" sz="1900" dirty="0" err="1" smtClean="0">
                <a:solidFill>
                  <a:schemeClr val="tx2"/>
                </a:solidFill>
              </a:rPr>
              <a:t>VMRack</a:t>
            </a:r>
            <a:r>
              <a:rPr lang="en-US" sz="1900" dirty="0" smtClean="0">
                <a:solidFill>
                  <a:schemeClr val="tx2"/>
                </a:solidFill>
              </a:rPr>
              <a:t> Operations</a:t>
            </a:r>
          </a:p>
          <a:p>
            <a:pPr lvl="1">
              <a:lnSpc>
                <a:spcPct val="120000"/>
              </a:lnSpc>
            </a:pPr>
            <a:r>
              <a:rPr lang="en-US" sz="1900" dirty="0">
                <a:solidFill>
                  <a:schemeClr val="tx2"/>
                </a:solidFill>
              </a:rPr>
              <a:t>Discover a disk booted </a:t>
            </a:r>
            <a:r>
              <a:rPr lang="en-US" sz="1900" dirty="0" err="1" smtClean="0">
                <a:solidFill>
                  <a:schemeClr val="tx2"/>
                </a:solidFill>
              </a:rPr>
              <a:t>VMRack</a:t>
            </a:r>
            <a:endParaRPr lang="en-US" sz="1900" dirty="0" smtClean="0">
              <a:solidFill>
                <a:schemeClr val="tx2"/>
              </a:solidFill>
            </a:endParaRPr>
          </a:p>
          <a:p>
            <a:pPr lvl="1">
              <a:lnSpc>
                <a:spcPct val="120000"/>
              </a:lnSpc>
            </a:pPr>
            <a:r>
              <a:rPr lang="en-US" sz="1900" dirty="0">
                <a:solidFill>
                  <a:schemeClr val="tx2"/>
                </a:solidFill>
              </a:rPr>
              <a:t>Add/Update a </a:t>
            </a:r>
            <a:r>
              <a:rPr lang="en-US" sz="1900" dirty="0" err="1" smtClean="0">
                <a:solidFill>
                  <a:schemeClr val="tx2"/>
                </a:solidFill>
              </a:rPr>
              <a:t>VMRack</a:t>
            </a:r>
            <a:endParaRPr lang="en-US" sz="1900" dirty="0">
              <a:solidFill>
                <a:schemeClr val="tx2"/>
              </a:solidFill>
            </a:endParaRPr>
          </a:p>
          <a:p>
            <a:pPr lvl="1">
              <a:lnSpc>
                <a:spcPct val="120000"/>
              </a:lnSpc>
            </a:pPr>
            <a:r>
              <a:rPr lang="en-US" sz="1900" dirty="0" smtClean="0">
                <a:solidFill>
                  <a:schemeClr val="tx2"/>
                </a:solidFill>
              </a:rPr>
              <a:t>Stop </a:t>
            </a:r>
            <a:r>
              <a:rPr lang="en-US" sz="1900" dirty="0">
                <a:solidFill>
                  <a:schemeClr val="tx2"/>
                </a:solidFill>
              </a:rPr>
              <a:t>a </a:t>
            </a:r>
            <a:r>
              <a:rPr lang="en-US" sz="1900" dirty="0" err="1" smtClean="0">
                <a:solidFill>
                  <a:schemeClr val="tx2"/>
                </a:solidFill>
              </a:rPr>
              <a:t>Vmrack</a:t>
            </a:r>
            <a:endParaRPr lang="en-US" sz="1900" dirty="0">
              <a:solidFill>
                <a:schemeClr val="tx2"/>
              </a:solidFill>
            </a:endParaRPr>
          </a:p>
          <a:p>
            <a:pPr lvl="1">
              <a:lnSpc>
                <a:spcPct val="120000"/>
              </a:lnSpc>
            </a:pPr>
            <a:r>
              <a:rPr lang="en-US" sz="1900" dirty="0" smtClean="0">
                <a:solidFill>
                  <a:schemeClr val="tx2"/>
                </a:solidFill>
              </a:rPr>
              <a:t>Delete </a:t>
            </a:r>
            <a:r>
              <a:rPr lang="en-US" sz="1900" dirty="0">
                <a:solidFill>
                  <a:schemeClr val="tx2"/>
                </a:solidFill>
              </a:rPr>
              <a:t>a </a:t>
            </a:r>
            <a:r>
              <a:rPr lang="en-US" sz="1900" dirty="0" err="1">
                <a:solidFill>
                  <a:schemeClr val="tx2"/>
                </a:solidFill>
              </a:rPr>
              <a:t>VMrack</a:t>
            </a:r>
            <a:endParaRPr lang="en-US" sz="1900" dirty="0">
              <a:solidFill>
                <a:schemeClr val="tx2"/>
              </a:solidFill>
            </a:endParaRPr>
          </a:p>
          <a:p>
            <a:endParaRPr lang="en-US" dirty="0" smtClean="0"/>
          </a:p>
          <a:p>
            <a:endParaRPr lang="en-US" dirty="0" smtClean="0"/>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114</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6"/>
          <p:cNvPicPr/>
          <p:nvPr/>
        </p:nvPicPr>
        <p:blipFill>
          <a:blip r:embed="rId2"/>
          <a:stretch>
            <a:fillRect/>
          </a:stretch>
        </p:blipFill>
        <p:spPr>
          <a:xfrm>
            <a:off x="5387545" y="4287793"/>
            <a:ext cx="3144795" cy="1608627"/>
          </a:xfrm>
          <a:prstGeom prst="rect">
            <a:avLst/>
          </a:prstGeom>
        </p:spPr>
      </p:pic>
    </p:spTree>
    <p:extLst>
      <p:ext uri="{BB962C8B-B14F-4D97-AF65-F5344CB8AC3E}">
        <p14:creationId xmlns:p14="http://schemas.microsoft.com/office/powerpoint/2010/main" val="1958583999"/>
      </p:ext>
    </p:extLst>
  </p:cSld>
  <p:clrMapOvr>
    <a:masterClrMapping/>
  </p:clrMapOvr>
  <p:transition spd="med">
    <p:wipe dir="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Thank you</a:t>
            </a:r>
            <a:endParaRPr lang="en-US" sz="3200" dirty="0"/>
          </a:p>
        </p:txBody>
      </p:sp>
      <p:sp>
        <p:nvSpPr>
          <p:cNvPr id="3" name="Subtitle 2"/>
          <p:cNvSpPr>
            <a:spLocks noGrp="1"/>
          </p:cNvSpPr>
          <p:nvPr>
            <p:ph type="subTitle" idx="1"/>
          </p:nvPr>
        </p:nvSpPr>
        <p:spPr/>
        <p:txBody>
          <a:bodyPr>
            <a:normAutofit/>
          </a:bodyPr>
          <a:lstStyle/>
          <a:p>
            <a:r>
              <a:rPr lang="en-US" sz="1800" dirty="0" smtClean="0"/>
              <a:t>Continue your AIM training by completing all of the self paced labs recommended with this training.</a:t>
            </a:r>
          </a:p>
        </p:txBody>
      </p:sp>
    </p:spTree>
    <p:extLst>
      <p:ext uri="{BB962C8B-B14F-4D97-AF65-F5344CB8AC3E}">
        <p14:creationId xmlns:p14="http://schemas.microsoft.com/office/powerpoint/2010/main" val="3085966619"/>
      </p:ext>
    </p:extLst>
  </p:cSld>
  <p:clrMapOvr>
    <a:masterClrMapping/>
  </p:clrMapOvr>
  <p:transition spd="med">
    <p:wipe dir="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a:t>Dell </a:t>
            </a:r>
            <a:r>
              <a:rPr lang="en-US" sz="3200" smtClean="0"/>
              <a:t>AIM </a:t>
            </a:r>
            <a:r>
              <a:rPr lang="en-US" sz="3200" dirty="0"/>
              <a:t>Training</a:t>
            </a:r>
          </a:p>
        </p:txBody>
      </p:sp>
      <p:sp>
        <p:nvSpPr>
          <p:cNvPr id="3" name="Subtitle 2"/>
          <p:cNvSpPr>
            <a:spLocks noGrp="1"/>
          </p:cNvSpPr>
          <p:nvPr>
            <p:ph type="subTitle" idx="1"/>
          </p:nvPr>
        </p:nvSpPr>
        <p:spPr/>
        <p:txBody>
          <a:bodyPr>
            <a:normAutofit fontScale="92500"/>
          </a:bodyPr>
          <a:lstStyle/>
          <a:p>
            <a:r>
              <a:rPr lang="en-US" sz="2800" dirty="0" smtClean="0"/>
              <a:t>Training </a:t>
            </a:r>
            <a:r>
              <a:rPr lang="en-US" sz="2800" dirty="0"/>
              <a:t>Lab </a:t>
            </a:r>
            <a:r>
              <a:rPr lang="en-US" sz="2800" dirty="0" smtClean="0"/>
              <a:t>Architecture</a:t>
            </a:r>
          </a:p>
          <a:p>
            <a:r>
              <a:rPr lang="en-US" sz="1800" dirty="0" smtClean="0"/>
              <a:t>Lab documents, configurations, cabling, accounts, and IP</a:t>
            </a:r>
          </a:p>
        </p:txBody>
      </p:sp>
    </p:spTree>
    <p:extLst>
      <p:ext uri="{BB962C8B-B14F-4D97-AF65-F5344CB8AC3E}">
        <p14:creationId xmlns:p14="http://schemas.microsoft.com/office/powerpoint/2010/main" val="660216454"/>
      </p:ext>
    </p:extLst>
  </p:cSld>
  <p:clrMapOvr>
    <a:masterClrMapping/>
  </p:clrMapOvr>
  <p:transition spd="med">
    <p:wipe dir="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Dell </a:t>
            </a:r>
            <a:r>
              <a:rPr lang="en-US" sz="3200" dirty="0" smtClean="0"/>
              <a:t>AIM </a:t>
            </a:r>
            <a:r>
              <a:rPr lang="en-US" sz="3200" dirty="0"/>
              <a:t>Training</a:t>
            </a:r>
          </a:p>
        </p:txBody>
      </p:sp>
      <p:sp>
        <p:nvSpPr>
          <p:cNvPr id="3" name="Subtitle 2"/>
          <p:cNvSpPr>
            <a:spLocks noGrp="1"/>
          </p:cNvSpPr>
          <p:nvPr>
            <p:ph type="subTitle" idx="1"/>
          </p:nvPr>
        </p:nvSpPr>
        <p:spPr/>
        <p:txBody>
          <a:bodyPr>
            <a:normAutofit/>
          </a:bodyPr>
          <a:lstStyle/>
          <a:p>
            <a:r>
              <a:rPr lang="en-US" sz="2800" dirty="0" smtClean="0"/>
              <a:t>AIM Essentials Overview</a:t>
            </a:r>
            <a:endParaRPr lang="en-US" sz="2800" dirty="0"/>
          </a:p>
        </p:txBody>
      </p:sp>
    </p:spTree>
    <p:extLst>
      <p:ext uri="{BB962C8B-B14F-4D97-AF65-F5344CB8AC3E}">
        <p14:creationId xmlns:p14="http://schemas.microsoft.com/office/powerpoint/2010/main" val="643866273"/>
      </p:ext>
    </p:extLst>
  </p:cSld>
  <p:clrMapOvr>
    <a:masterClrMapping/>
  </p:clrMapOvr>
  <p:transition spd="med">
    <p:wipe dir="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a:t>
            </a:r>
          </a:p>
        </p:txBody>
      </p:sp>
      <p:sp>
        <p:nvSpPr>
          <p:cNvPr id="3" name="Content Placeholder 2"/>
          <p:cNvSpPr>
            <a:spLocks noGrp="1"/>
          </p:cNvSpPr>
          <p:nvPr>
            <p:ph sz="half" idx="1"/>
          </p:nvPr>
        </p:nvSpPr>
        <p:spPr/>
        <p:txBody>
          <a:bodyPr/>
          <a:lstStyle/>
          <a:p>
            <a:pPr marL="0" indent="0">
              <a:buNone/>
            </a:pPr>
            <a:r>
              <a:rPr lang="en-US" dirty="0"/>
              <a:t>The primary objective of creating an AIM Essentials edition is to lower the barriers of adoption of AIM. One of the biggest barriers has been the large consulting services cost involved in deploying AIM. By creating the Essentials edition, the goal is to reduce the amount of consulting services </a:t>
            </a:r>
            <a:r>
              <a:rPr lang="en-US" dirty="0" smtClean="0"/>
              <a:t>required </a:t>
            </a:r>
            <a:r>
              <a:rPr lang="en-US" dirty="0"/>
              <a:t>for initial deployment as well as lower the entry price point and make it attractive for customers across segments to adopt AIM</a:t>
            </a:r>
            <a:r>
              <a:rPr lang="en-US" dirty="0" smtClean="0"/>
              <a:t>.</a:t>
            </a:r>
          </a:p>
          <a:p>
            <a:pPr marL="0" indent="0">
              <a:buNone/>
            </a:pPr>
            <a:endParaRPr lang="en-US" dirty="0"/>
          </a:p>
          <a:p>
            <a:pPr marL="0" indent="0">
              <a:buNone/>
            </a:pPr>
            <a:r>
              <a:rPr lang="en-US" dirty="0" smtClean="0"/>
              <a:t>The purpose for this training presentation is to better prepare your understanding of the AIM Essentials product program and your ability to discuss and work with this product offering.</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118</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372166907"/>
      </p:ext>
    </p:extLst>
  </p:cSld>
  <p:clrMapOvr>
    <a:masterClrMapping/>
  </p:clrMapOvr>
  <p:transition spd="med">
    <p:wipe dir="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sz="half" idx="1"/>
          </p:nvPr>
        </p:nvSpPr>
        <p:spPr>
          <a:solidFill>
            <a:schemeClr val="bg1">
              <a:lumMod val="75000"/>
            </a:schemeClr>
          </a:solidFill>
        </p:spPr>
        <p:txBody>
          <a:bodyPr>
            <a:normAutofit/>
          </a:bodyPr>
          <a:lstStyle/>
          <a:p>
            <a:r>
              <a:rPr lang="en-US" sz="2000" dirty="0">
                <a:solidFill>
                  <a:schemeClr val="tx2"/>
                </a:solidFill>
              </a:rPr>
              <a:t>What’s New with AIM</a:t>
            </a:r>
          </a:p>
          <a:p>
            <a:r>
              <a:rPr lang="en-US" sz="2000" dirty="0">
                <a:solidFill>
                  <a:schemeClr val="tx2"/>
                </a:solidFill>
              </a:rPr>
              <a:t>Marketing AIM Essentials</a:t>
            </a:r>
          </a:p>
          <a:p>
            <a:r>
              <a:rPr lang="en-US" sz="2000" dirty="0">
                <a:solidFill>
                  <a:schemeClr val="tx2"/>
                </a:solidFill>
              </a:rPr>
              <a:t>AIM Essentials Support Matric</a:t>
            </a:r>
          </a:p>
          <a:p>
            <a:r>
              <a:rPr lang="en-US" sz="2000" dirty="0">
                <a:solidFill>
                  <a:schemeClr val="tx2"/>
                </a:solidFill>
              </a:rPr>
              <a:t>A Closer look at the AIM </a:t>
            </a:r>
            <a:r>
              <a:rPr lang="en-US" sz="2000" dirty="0" smtClean="0">
                <a:solidFill>
                  <a:schemeClr val="tx2"/>
                </a:solidFill>
              </a:rPr>
              <a:t>Essentials 3.4.2 </a:t>
            </a:r>
            <a:r>
              <a:rPr lang="en-US" sz="2000" dirty="0">
                <a:solidFill>
                  <a:schemeClr val="tx2"/>
                </a:solidFill>
              </a:rPr>
              <a:t>Platform</a:t>
            </a:r>
          </a:p>
          <a:p>
            <a:pPr>
              <a:lnSpc>
                <a:spcPct val="120000"/>
              </a:lnSpc>
            </a:pPr>
            <a:r>
              <a:rPr lang="en-US" sz="2000" dirty="0">
                <a:solidFill>
                  <a:schemeClr val="tx2"/>
                </a:solidFill>
              </a:rPr>
              <a:t>Upgrading AIM Essentials</a:t>
            </a:r>
          </a:p>
          <a:p>
            <a:pPr>
              <a:lnSpc>
                <a:spcPct val="120000"/>
              </a:lnSpc>
            </a:pPr>
            <a:r>
              <a:rPr lang="en-US" sz="2000" dirty="0">
                <a:solidFill>
                  <a:schemeClr val="tx2"/>
                </a:solidFill>
              </a:rPr>
              <a:t>How do Services and Support work with AIM Essentials?</a:t>
            </a:r>
          </a:p>
          <a:p>
            <a:pPr>
              <a:lnSpc>
                <a:spcPct val="120000"/>
              </a:lnSpc>
            </a:pPr>
            <a:r>
              <a:rPr lang="en-US" sz="2000" dirty="0">
                <a:solidFill>
                  <a:schemeClr val="tx2"/>
                </a:solidFill>
              </a:rPr>
              <a:t>Self-paced Labs for AIM </a:t>
            </a:r>
            <a:r>
              <a:rPr lang="en-US" sz="2000" dirty="0" smtClean="0">
                <a:solidFill>
                  <a:schemeClr val="tx2"/>
                </a:solidFill>
              </a:rPr>
              <a:t>Essentials</a:t>
            </a:r>
            <a:endParaRPr lang="en-US" sz="2000" dirty="0">
              <a:solidFill>
                <a:schemeClr val="tx2"/>
              </a:solidFill>
            </a:endParaRPr>
          </a:p>
          <a:p>
            <a:pPr marL="0" indent="0">
              <a:buNone/>
            </a:pPr>
            <a:endParaRPr lang="en-US" sz="1800" dirty="0" smtClean="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a:p>
          <a:p>
            <a:pPr marL="0" indent="0">
              <a:buNone/>
            </a:pPr>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119</a:t>
            </a:fld>
            <a:endParaRPr lang="en-US" dirty="0"/>
          </a:p>
        </p:txBody>
      </p:sp>
      <p:sp>
        <p:nvSpPr>
          <p:cNvPr id="6" name="Date Placeholder 5"/>
          <p:cNvSpPr>
            <a:spLocks noGrp="1"/>
          </p:cNvSpPr>
          <p:nvPr>
            <p:ph type="dt" sz="half" idx="2"/>
          </p:nvPr>
        </p:nvSpPr>
        <p:spPr/>
        <p:txBody>
          <a:bodyPr/>
          <a:lstStyle/>
          <a:p>
            <a:fld id="{C99F3167-569C-44C5-AEEA-51D1BB15732E}" type="datetime1">
              <a:rPr lang="en-US" smtClean="0"/>
              <a:t>11/12/2023</a:t>
            </a:fld>
            <a:endParaRPr lang="en-US" dirty="0"/>
          </a:p>
        </p:txBody>
      </p:sp>
      <p:pic>
        <p:nvPicPr>
          <p:cNvPr id="7" name="Picture 6"/>
          <p:cNvPicPr/>
          <p:nvPr/>
        </p:nvPicPr>
        <p:blipFill>
          <a:blip r:embed="rId2"/>
          <a:stretch>
            <a:fillRect/>
          </a:stretch>
        </p:blipFill>
        <p:spPr>
          <a:xfrm>
            <a:off x="5387545" y="4287793"/>
            <a:ext cx="3144795" cy="1608627"/>
          </a:xfrm>
          <a:prstGeom prst="rect">
            <a:avLst/>
          </a:prstGeom>
        </p:spPr>
      </p:pic>
    </p:spTree>
    <p:extLst>
      <p:ext uri="{BB962C8B-B14F-4D97-AF65-F5344CB8AC3E}">
        <p14:creationId xmlns:p14="http://schemas.microsoft.com/office/powerpoint/2010/main" val="3029851598"/>
      </p:ext>
    </p:extLst>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a:t>Dell </a:t>
            </a:r>
            <a:r>
              <a:rPr lang="en-US" sz="3200" smtClean="0"/>
              <a:t>AIM </a:t>
            </a:r>
            <a:r>
              <a:rPr lang="en-US" sz="3200" dirty="0"/>
              <a:t>Training</a:t>
            </a:r>
            <a:endParaRPr lang="en-US" sz="3200" dirty="0">
              <a:latin typeface="+mj-lt"/>
            </a:endParaRPr>
          </a:p>
        </p:txBody>
      </p:sp>
      <p:sp>
        <p:nvSpPr>
          <p:cNvPr id="3" name="Subtitle 2"/>
          <p:cNvSpPr>
            <a:spLocks noGrp="1"/>
          </p:cNvSpPr>
          <p:nvPr>
            <p:ph type="subTitle" idx="1"/>
          </p:nvPr>
        </p:nvSpPr>
        <p:spPr/>
        <p:txBody>
          <a:bodyPr>
            <a:normAutofit/>
          </a:bodyPr>
          <a:lstStyle/>
          <a:p>
            <a:r>
              <a:rPr lang="en-US" sz="2800" dirty="0" smtClean="0"/>
              <a:t>Dell AIM Technical Overview</a:t>
            </a:r>
            <a:endParaRPr lang="en-US" sz="2800" dirty="0"/>
          </a:p>
        </p:txBody>
      </p:sp>
    </p:spTree>
    <p:extLst>
      <p:ext uri="{BB962C8B-B14F-4D97-AF65-F5344CB8AC3E}">
        <p14:creationId xmlns:p14="http://schemas.microsoft.com/office/powerpoint/2010/main" val="2883365178"/>
      </p:ext>
    </p:extLst>
  </p:cSld>
  <p:clrMapOvr>
    <a:masterClrMapping/>
  </p:clrMapOvr>
  <p:transition spd="med">
    <p:wipe dir="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 with AIM</a:t>
            </a:r>
            <a:endParaRPr lang="en-US" dirty="0"/>
          </a:p>
        </p:txBody>
      </p:sp>
      <p:sp>
        <p:nvSpPr>
          <p:cNvPr id="3" name="Content Placeholder 2"/>
          <p:cNvSpPr>
            <a:spLocks noGrp="1"/>
          </p:cNvSpPr>
          <p:nvPr>
            <p:ph sz="half" idx="1"/>
          </p:nvPr>
        </p:nvSpPr>
        <p:spPr>
          <a:solidFill>
            <a:schemeClr val="bg1">
              <a:lumMod val="75000"/>
            </a:schemeClr>
          </a:solidFill>
        </p:spPr>
        <p:txBody>
          <a:bodyPr/>
          <a:lstStyle/>
          <a:p>
            <a:pPr lvl="0"/>
            <a:r>
              <a:rPr lang="en-US" sz="2000" dirty="0">
                <a:solidFill>
                  <a:schemeClr val="tx2"/>
                </a:solidFill>
              </a:rPr>
              <a:t>What is AIM Essentials?</a:t>
            </a:r>
          </a:p>
          <a:p>
            <a:pPr lvl="0"/>
            <a:r>
              <a:rPr lang="en-US" sz="2000" dirty="0">
                <a:solidFill>
                  <a:schemeClr val="tx2"/>
                </a:solidFill>
              </a:rPr>
              <a:t>How is the AIM Environment different?</a:t>
            </a:r>
          </a:p>
          <a:p>
            <a:pPr lvl="0"/>
            <a:r>
              <a:rPr lang="en-US" sz="2000" dirty="0">
                <a:solidFill>
                  <a:schemeClr val="tx2"/>
                </a:solidFill>
              </a:rPr>
              <a:t>AIM Essentials Features</a:t>
            </a:r>
          </a:p>
          <a:p>
            <a:pPr lvl="0"/>
            <a:r>
              <a:rPr lang="en-US" sz="2000" dirty="0">
                <a:solidFill>
                  <a:schemeClr val="tx2"/>
                </a:solidFill>
              </a:rPr>
              <a:t>Basic Functionality</a:t>
            </a:r>
          </a:p>
          <a:p>
            <a:pPr lvl="0"/>
            <a:r>
              <a:rPr lang="en-US" sz="2000" dirty="0">
                <a:solidFill>
                  <a:schemeClr val="tx2"/>
                </a:solidFill>
              </a:rPr>
              <a:t>AIM Essentials vs. AIM Enterprise - At a Glance</a:t>
            </a:r>
          </a:p>
          <a:p>
            <a:pPr lvl="0"/>
            <a:r>
              <a:rPr lang="en-US" sz="2000" dirty="0">
                <a:solidFill>
                  <a:schemeClr val="tx2"/>
                </a:solidFill>
              </a:rPr>
              <a:t>No Mixed AIM Environments</a:t>
            </a:r>
          </a:p>
          <a:p>
            <a:pPr marL="0" indent="0">
              <a:buNone/>
            </a:pP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120</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6"/>
          <p:cNvPicPr/>
          <p:nvPr/>
        </p:nvPicPr>
        <p:blipFill>
          <a:blip r:embed="rId2"/>
          <a:stretch>
            <a:fillRect/>
          </a:stretch>
        </p:blipFill>
        <p:spPr>
          <a:xfrm>
            <a:off x="5387545" y="4287793"/>
            <a:ext cx="3144795" cy="1608627"/>
          </a:xfrm>
          <a:prstGeom prst="rect">
            <a:avLst/>
          </a:prstGeom>
        </p:spPr>
      </p:pic>
    </p:spTree>
    <p:extLst>
      <p:ext uri="{BB962C8B-B14F-4D97-AF65-F5344CB8AC3E}">
        <p14:creationId xmlns:p14="http://schemas.microsoft.com/office/powerpoint/2010/main" val="1009260081"/>
      </p:ext>
    </p:extLst>
  </p:cSld>
  <p:clrMapOvr>
    <a:masterClrMapping/>
  </p:clrMapOvr>
  <p:transition spd="med">
    <p:wipe dir="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AIM Essentials?</a:t>
            </a:r>
            <a:endParaRPr lang="en-US" dirty="0"/>
          </a:p>
        </p:txBody>
      </p:sp>
      <p:sp>
        <p:nvSpPr>
          <p:cNvPr id="3" name="Content Placeholder 2"/>
          <p:cNvSpPr>
            <a:spLocks noGrp="1"/>
          </p:cNvSpPr>
          <p:nvPr>
            <p:ph sz="half" idx="1"/>
          </p:nvPr>
        </p:nvSpPr>
        <p:spPr/>
        <p:txBody>
          <a:bodyPr>
            <a:normAutofit/>
          </a:bodyPr>
          <a:lstStyle/>
          <a:p>
            <a:r>
              <a:rPr lang="en-US" dirty="0" smtClean="0"/>
              <a:t>AIM Essentials is </a:t>
            </a:r>
            <a:r>
              <a:rPr lang="en-US" dirty="0"/>
              <a:t>being rolled </a:t>
            </a:r>
            <a:r>
              <a:rPr lang="en-US" dirty="0" smtClean="0"/>
              <a:t>as part of the </a:t>
            </a:r>
            <a:r>
              <a:rPr lang="en-US" dirty="0"/>
              <a:t>‘AIM Expansion’ initiative </a:t>
            </a:r>
            <a:r>
              <a:rPr lang="en-US" dirty="0" smtClean="0"/>
              <a:t>targeted </a:t>
            </a:r>
            <a:r>
              <a:rPr lang="en-US" dirty="0"/>
              <a:t>at accelerating the sales and deployment of </a:t>
            </a:r>
            <a:r>
              <a:rPr lang="en-US" dirty="0" smtClean="0"/>
              <a:t>AIM. </a:t>
            </a:r>
          </a:p>
          <a:p>
            <a:endParaRPr lang="en-US" dirty="0"/>
          </a:p>
          <a:p>
            <a:r>
              <a:rPr lang="en-US" dirty="0" smtClean="0"/>
              <a:t>The </a:t>
            </a:r>
            <a:r>
              <a:rPr lang="en-US" dirty="0"/>
              <a:t>key objective of this program is to </a:t>
            </a:r>
            <a:r>
              <a:rPr lang="en-US" dirty="0" smtClean="0"/>
              <a:t>market a starter </a:t>
            </a:r>
            <a:r>
              <a:rPr lang="en-US" dirty="0"/>
              <a:t>edition of AIM called ‘AIM </a:t>
            </a:r>
            <a:r>
              <a:rPr lang="en-US" dirty="0" smtClean="0"/>
              <a:t>Essentials’. This release features a </a:t>
            </a:r>
            <a:r>
              <a:rPr lang="en-US" dirty="0"/>
              <a:t>subset of the current AIM product’s capabilities </a:t>
            </a:r>
            <a:r>
              <a:rPr lang="en-US" dirty="0" smtClean="0"/>
              <a:t>offered </a:t>
            </a:r>
            <a:r>
              <a:rPr lang="en-US" dirty="0"/>
              <a:t>at a lower price point.  </a:t>
            </a:r>
            <a:endParaRPr lang="en-US" dirty="0" smtClean="0"/>
          </a:p>
          <a:p>
            <a:endParaRPr lang="en-US" dirty="0"/>
          </a:p>
          <a:p>
            <a:r>
              <a:rPr lang="en-US" dirty="0" smtClean="0"/>
              <a:t>The </a:t>
            </a:r>
            <a:r>
              <a:rPr lang="en-US" dirty="0"/>
              <a:t>primary use case for AIM Essentials is server failover or HA</a:t>
            </a:r>
            <a:r>
              <a:rPr lang="en-US" dirty="0" smtClean="0"/>
              <a:t>.</a:t>
            </a:r>
          </a:p>
          <a:p>
            <a:endParaRPr lang="en-US" dirty="0"/>
          </a:p>
          <a:p>
            <a:r>
              <a:rPr lang="en-US" dirty="0" smtClean="0"/>
              <a:t>AIM Essentials provides </a:t>
            </a:r>
            <a:r>
              <a:rPr lang="en-US" dirty="0"/>
              <a:t>a rapid server repurposing solution for </a:t>
            </a:r>
            <a:r>
              <a:rPr lang="en-US" dirty="0" smtClean="0"/>
              <a:t>development and test environments. </a:t>
            </a:r>
          </a:p>
          <a:p>
            <a:endParaRPr lang="en-US" dirty="0" smtClean="0"/>
          </a:p>
          <a:p>
            <a:r>
              <a:rPr lang="en-US" dirty="0"/>
              <a:t>AIM Essentials </a:t>
            </a:r>
            <a:r>
              <a:rPr lang="en-US" dirty="0" smtClean="0"/>
              <a:t>customers are given a </a:t>
            </a:r>
            <a:r>
              <a:rPr lang="en-US" dirty="0"/>
              <a:t>seamless upgrade path to AIM Enterprise which will support heterogeneous infrastructure, support for heterogeneity is the core competitive differentiator for AIM.</a:t>
            </a:r>
          </a:p>
          <a:p>
            <a:endParaRPr lang="en-US" dirty="0"/>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121</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4128674103"/>
      </p:ext>
    </p:extLst>
  </p:cSld>
  <p:clrMapOvr>
    <a:masterClrMapping/>
  </p:clrMapOvr>
  <p:transition spd="med">
    <p:wipe dir="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the AIM Environment different?</a:t>
            </a:r>
            <a:endParaRPr lang="en-US" dirty="0"/>
          </a:p>
        </p:txBody>
      </p:sp>
      <p:sp>
        <p:nvSpPr>
          <p:cNvPr id="3" name="Content Placeholder 2"/>
          <p:cNvSpPr>
            <a:spLocks noGrp="1"/>
          </p:cNvSpPr>
          <p:nvPr>
            <p:ph sz="half" idx="1"/>
          </p:nvPr>
        </p:nvSpPr>
        <p:spPr>
          <a:xfrm>
            <a:off x="428919" y="1280159"/>
            <a:ext cx="8229600" cy="5071213"/>
          </a:xfrm>
        </p:spPr>
        <p:txBody>
          <a:bodyPr>
            <a:normAutofit fontScale="92500" lnSpcReduction="20000"/>
          </a:bodyPr>
          <a:lstStyle/>
          <a:p>
            <a:r>
              <a:rPr lang="en-US" dirty="0" smtClean="0"/>
              <a:t>AIM Essentials will only be integrated into </a:t>
            </a:r>
            <a:r>
              <a:rPr lang="en-US" b="1" dirty="0" smtClean="0"/>
              <a:t>Dell only </a:t>
            </a:r>
            <a:r>
              <a:rPr lang="en-US" dirty="0" smtClean="0"/>
              <a:t>Greenfield deployments</a:t>
            </a:r>
          </a:p>
          <a:p>
            <a:pPr lvl="1"/>
            <a:r>
              <a:rPr lang="en-US" dirty="0" smtClean="0"/>
              <a:t>Only Dell equipment can be used in these implementations of AIM</a:t>
            </a:r>
          </a:p>
          <a:p>
            <a:endParaRPr lang="en-US" dirty="0" smtClean="0"/>
          </a:p>
          <a:p>
            <a:r>
              <a:rPr lang="en-US" dirty="0" smtClean="0"/>
              <a:t>No </a:t>
            </a:r>
            <a:r>
              <a:rPr lang="en-US" dirty="0"/>
              <a:t>Managed </a:t>
            </a:r>
            <a:r>
              <a:rPr lang="en-US" dirty="0" smtClean="0"/>
              <a:t>Switches</a:t>
            </a:r>
          </a:p>
          <a:p>
            <a:pPr lvl="1"/>
            <a:r>
              <a:rPr lang="en-US" dirty="0" smtClean="0"/>
              <a:t>Requiring manual configuration with some persona migrations</a:t>
            </a:r>
          </a:p>
          <a:p>
            <a:pPr lvl="1"/>
            <a:endParaRPr lang="en-US" dirty="0"/>
          </a:p>
          <a:p>
            <a:r>
              <a:rPr lang="en-US" dirty="0" err="1"/>
              <a:t>iSCSI</a:t>
            </a:r>
            <a:r>
              <a:rPr lang="en-US" dirty="0"/>
              <a:t> and Local Disc </a:t>
            </a:r>
            <a:r>
              <a:rPr lang="en-US" dirty="0" smtClean="0"/>
              <a:t>ONLY</a:t>
            </a:r>
          </a:p>
          <a:p>
            <a:pPr lvl="1"/>
            <a:r>
              <a:rPr lang="en-US" dirty="0" smtClean="0"/>
              <a:t>Fiber Channel SAN is not supported in AIM Essentials</a:t>
            </a:r>
          </a:p>
          <a:p>
            <a:endParaRPr lang="en-US" dirty="0"/>
          </a:p>
          <a:p>
            <a:r>
              <a:rPr lang="en-US" dirty="0" smtClean="0"/>
              <a:t>No AIM CLI</a:t>
            </a:r>
          </a:p>
          <a:p>
            <a:pPr lvl="1"/>
            <a:r>
              <a:rPr lang="en-US" dirty="0" smtClean="0"/>
              <a:t>All configurations need to take place on the AIM Console UI</a:t>
            </a:r>
          </a:p>
          <a:p>
            <a:pPr lvl="1"/>
            <a:r>
              <a:rPr lang="en-US" dirty="0" smtClean="0"/>
              <a:t>No command line level configurations</a:t>
            </a:r>
          </a:p>
          <a:p>
            <a:pPr lvl="1"/>
            <a:r>
              <a:rPr lang="en-US" dirty="0" smtClean="0"/>
              <a:t>Troubleshooting needs to be performed at the UI and Log file level</a:t>
            </a:r>
            <a:endParaRPr lang="en-US" dirty="0"/>
          </a:p>
          <a:p>
            <a:endParaRPr lang="en-US" dirty="0" smtClean="0"/>
          </a:p>
          <a:p>
            <a:r>
              <a:rPr lang="en-US" dirty="0" smtClean="0"/>
              <a:t>No redundant Controller integrations</a:t>
            </a:r>
          </a:p>
          <a:p>
            <a:pPr lvl="1"/>
            <a:r>
              <a:rPr lang="en-US" dirty="0" smtClean="0"/>
              <a:t>AIM Controller .</a:t>
            </a:r>
            <a:r>
              <a:rPr lang="en-US" dirty="0" err="1" smtClean="0"/>
              <a:t>ovf</a:t>
            </a:r>
            <a:r>
              <a:rPr lang="en-US" dirty="0" smtClean="0"/>
              <a:t> VM are not supported as redundant DR Controller pairs</a:t>
            </a:r>
          </a:p>
          <a:p>
            <a:pPr lvl="1"/>
            <a:r>
              <a:rPr lang="en-US" dirty="0" smtClean="0"/>
              <a:t>AIM Essential Controllers are limited to the AIM-Controller-OVF.x86-64-3.4.2.ovf only </a:t>
            </a:r>
          </a:p>
          <a:p>
            <a:endParaRPr lang="en-US" dirty="0"/>
          </a:p>
          <a:p>
            <a:r>
              <a:rPr lang="en-US" dirty="0" smtClean="0"/>
              <a:t>Limited Function set</a:t>
            </a:r>
          </a:p>
          <a:p>
            <a:pPr lvl="1"/>
            <a:r>
              <a:rPr lang="en-US" dirty="0" smtClean="0"/>
              <a:t>Discussed within User Experience segment of this training</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122</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3234918094"/>
      </p:ext>
    </p:extLst>
  </p:cSld>
  <p:clrMapOvr>
    <a:masterClrMapping/>
  </p:clrMapOvr>
  <p:transition spd="med">
    <p:wipe dir="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Essentials Feature Set</a:t>
            </a:r>
            <a:endParaRPr lang="en-US" dirty="0"/>
          </a:p>
        </p:txBody>
      </p:sp>
      <p:sp>
        <p:nvSpPr>
          <p:cNvPr id="3" name="Content Placeholder 2"/>
          <p:cNvSpPr>
            <a:spLocks noGrp="1"/>
          </p:cNvSpPr>
          <p:nvPr>
            <p:ph sz="half" idx="1"/>
          </p:nvPr>
        </p:nvSpPr>
        <p:spPr/>
        <p:txBody>
          <a:bodyPr>
            <a:normAutofit fontScale="92500" lnSpcReduction="10000"/>
          </a:bodyPr>
          <a:lstStyle/>
          <a:p>
            <a:pPr marL="0" indent="0">
              <a:buNone/>
            </a:pPr>
            <a:r>
              <a:rPr lang="en-US" kern="1200" dirty="0">
                <a:solidFill>
                  <a:schemeClr val="tx1"/>
                </a:solidFill>
              </a:rPr>
              <a:t>‘AIM Essentials’ features are a subset of functions that is currently available in the AIM standalone product. The these features are</a:t>
            </a:r>
            <a:r>
              <a:rPr lang="en-US" kern="1200" dirty="0" smtClean="0">
                <a:solidFill>
                  <a:schemeClr val="tx1"/>
                </a:solidFill>
              </a:rPr>
              <a:t>:</a:t>
            </a:r>
          </a:p>
          <a:p>
            <a:endParaRPr lang="en-US" kern="1200" dirty="0">
              <a:solidFill>
                <a:schemeClr val="tx1"/>
              </a:solidFill>
            </a:endParaRPr>
          </a:p>
          <a:p>
            <a:r>
              <a:rPr lang="en-US" b="1" kern="1200" dirty="0" smtClean="0">
                <a:solidFill>
                  <a:schemeClr val="tx1"/>
                </a:solidFill>
              </a:rPr>
              <a:t>Server Discovery </a:t>
            </a:r>
            <a:r>
              <a:rPr lang="en-US" sz="1600" kern="1200" dirty="0" smtClean="0">
                <a:solidFill>
                  <a:schemeClr val="tx1"/>
                </a:solidFill>
              </a:rPr>
              <a:t>– this is limited to Dell Servers only</a:t>
            </a:r>
          </a:p>
          <a:p>
            <a:endParaRPr lang="en-US" sz="1600" kern="1200" dirty="0" smtClean="0">
              <a:solidFill>
                <a:schemeClr val="tx1"/>
              </a:solidFill>
            </a:endParaRPr>
          </a:p>
          <a:p>
            <a:r>
              <a:rPr lang="en-US" b="1" kern="1200" dirty="0" smtClean="0">
                <a:solidFill>
                  <a:schemeClr val="tx1"/>
                </a:solidFill>
              </a:rPr>
              <a:t>Network Switch Discovery </a:t>
            </a:r>
            <a:r>
              <a:rPr lang="en-US" sz="1600" kern="1200" dirty="0" smtClean="0">
                <a:solidFill>
                  <a:schemeClr val="tx1"/>
                </a:solidFill>
              </a:rPr>
              <a:t>– limited to Dell </a:t>
            </a:r>
            <a:r>
              <a:rPr lang="en-US" sz="1600" kern="1200" dirty="0" err="1" smtClean="0">
                <a:solidFill>
                  <a:schemeClr val="tx1"/>
                </a:solidFill>
              </a:rPr>
              <a:t>PowerConnect</a:t>
            </a:r>
            <a:r>
              <a:rPr lang="en-US" sz="1600" kern="1200" dirty="0" smtClean="0">
                <a:solidFill>
                  <a:schemeClr val="tx1"/>
                </a:solidFill>
              </a:rPr>
              <a:t> only </a:t>
            </a:r>
            <a:r>
              <a:rPr lang="en-US" sz="1600" kern="1200" dirty="0">
                <a:solidFill>
                  <a:schemeClr val="tx1"/>
                </a:solidFill>
              </a:rPr>
              <a:t>AIM Essentials</a:t>
            </a:r>
            <a:r>
              <a:rPr lang="en-US" sz="1600" kern="1200" dirty="0" smtClean="0">
                <a:solidFill>
                  <a:schemeClr val="tx1"/>
                </a:solidFill>
              </a:rPr>
              <a:t>’, switches </a:t>
            </a:r>
            <a:r>
              <a:rPr lang="en-US" sz="1600" kern="1200" dirty="0">
                <a:solidFill>
                  <a:schemeClr val="tx1"/>
                </a:solidFill>
              </a:rPr>
              <a:t>can be discovered in a ‘Read-Only’ mode. </a:t>
            </a:r>
            <a:endParaRPr lang="en-US" sz="1600" kern="1200" dirty="0" smtClean="0">
              <a:solidFill>
                <a:schemeClr val="tx1"/>
              </a:solidFill>
            </a:endParaRPr>
          </a:p>
          <a:p>
            <a:endParaRPr lang="en-US" sz="1600" kern="1200" dirty="0" smtClean="0">
              <a:solidFill>
                <a:schemeClr val="tx1"/>
              </a:solidFill>
            </a:endParaRPr>
          </a:p>
          <a:p>
            <a:r>
              <a:rPr lang="en-US" b="1" kern="1200" dirty="0" smtClean="0">
                <a:solidFill>
                  <a:schemeClr val="tx1"/>
                </a:solidFill>
              </a:rPr>
              <a:t>Personas</a:t>
            </a:r>
            <a:r>
              <a:rPr lang="en-US" sz="1600" b="1" kern="1200" dirty="0" smtClean="0">
                <a:solidFill>
                  <a:schemeClr val="tx1"/>
                </a:solidFill>
              </a:rPr>
              <a:t> </a:t>
            </a:r>
            <a:r>
              <a:rPr lang="en-US" sz="1600" kern="1200" dirty="0" smtClean="0">
                <a:solidFill>
                  <a:schemeClr val="tx1"/>
                </a:solidFill>
              </a:rPr>
              <a:t>- </a:t>
            </a:r>
            <a:r>
              <a:rPr lang="en-US" sz="1600" kern="1200" dirty="0">
                <a:solidFill>
                  <a:schemeClr val="tx1"/>
                </a:solidFill>
              </a:rPr>
              <a:t>AIM Essentials’ allows the users to create ‘</a:t>
            </a:r>
            <a:r>
              <a:rPr lang="en-US" sz="1600" kern="1200" dirty="0" err="1">
                <a:solidFill>
                  <a:schemeClr val="tx1"/>
                </a:solidFill>
              </a:rPr>
              <a:t>iSCSI</a:t>
            </a:r>
            <a:r>
              <a:rPr lang="en-US" sz="1600" kern="1200" dirty="0">
                <a:solidFill>
                  <a:schemeClr val="tx1"/>
                </a:solidFill>
              </a:rPr>
              <a:t> booted’ and ‘local disk booted’ personas ONLY. VMDK and VHD images are </a:t>
            </a:r>
            <a:r>
              <a:rPr lang="en-US" sz="1600" kern="1200" dirty="0" smtClean="0">
                <a:solidFill>
                  <a:schemeClr val="tx1"/>
                </a:solidFill>
              </a:rPr>
              <a:t>also supported. </a:t>
            </a:r>
          </a:p>
          <a:p>
            <a:endParaRPr lang="en-US" sz="1600" kern="1200" dirty="0" smtClean="0">
              <a:solidFill>
                <a:schemeClr val="tx1"/>
              </a:solidFill>
            </a:endParaRPr>
          </a:p>
          <a:p>
            <a:r>
              <a:rPr lang="en-US" b="1" kern="1200" dirty="0" smtClean="0">
                <a:solidFill>
                  <a:schemeClr val="tx1"/>
                </a:solidFill>
              </a:rPr>
              <a:t>NIC Operation modes </a:t>
            </a:r>
            <a:r>
              <a:rPr lang="en-US" sz="1600" kern="1200" dirty="0" smtClean="0">
                <a:solidFill>
                  <a:schemeClr val="tx1"/>
                </a:solidFill>
              </a:rPr>
              <a:t>- NICs </a:t>
            </a:r>
            <a:r>
              <a:rPr lang="en-US" sz="1600" kern="1200" dirty="0">
                <a:solidFill>
                  <a:schemeClr val="tx1"/>
                </a:solidFill>
              </a:rPr>
              <a:t>on the discovered servers operate in Access mode only. </a:t>
            </a:r>
            <a:r>
              <a:rPr lang="en-US" sz="1600" kern="1200" dirty="0" smtClean="0">
                <a:solidFill>
                  <a:schemeClr val="tx1"/>
                </a:solidFill>
              </a:rPr>
              <a:t>The </a:t>
            </a:r>
            <a:r>
              <a:rPr lang="en-US" sz="1600" kern="1200" dirty="0">
                <a:solidFill>
                  <a:schemeClr val="tx1"/>
                </a:solidFill>
              </a:rPr>
              <a:t>Dell AIM Virtual NICs functionality is </a:t>
            </a:r>
            <a:r>
              <a:rPr lang="en-US" sz="1600" kern="1200" dirty="0" smtClean="0">
                <a:solidFill>
                  <a:schemeClr val="tx1"/>
                </a:solidFill>
              </a:rPr>
              <a:t>disabled, and the </a:t>
            </a:r>
            <a:r>
              <a:rPr lang="en-US" sz="1600" kern="1200" dirty="0">
                <a:solidFill>
                  <a:schemeClr val="tx1"/>
                </a:solidFill>
              </a:rPr>
              <a:t>VLAN driver is not installed </a:t>
            </a:r>
            <a:r>
              <a:rPr lang="en-US" sz="1600" kern="1200" dirty="0" smtClean="0">
                <a:solidFill>
                  <a:schemeClr val="tx1"/>
                </a:solidFill>
              </a:rPr>
              <a:t>on </a:t>
            </a:r>
            <a:r>
              <a:rPr lang="en-US" sz="1600" kern="1200" dirty="0">
                <a:solidFill>
                  <a:schemeClr val="tx1"/>
                </a:solidFill>
              </a:rPr>
              <a:t>the persona images</a:t>
            </a:r>
            <a:r>
              <a:rPr lang="en-US" sz="1600" kern="1200" dirty="0" smtClean="0">
                <a:solidFill>
                  <a:schemeClr val="tx1"/>
                </a:solidFill>
              </a:rPr>
              <a:t>.</a:t>
            </a:r>
          </a:p>
          <a:p>
            <a:endParaRPr lang="en-US" sz="1600" kern="1200" dirty="0" smtClean="0">
              <a:solidFill>
                <a:schemeClr val="tx1"/>
              </a:solidFill>
            </a:endParaRPr>
          </a:p>
          <a:p>
            <a:r>
              <a:rPr lang="en-US" b="1" kern="1200" dirty="0" smtClean="0">
                <a:solidFill>
                  <a:schemeClr val="tx1"/>
                </a:solidFill>
              </a:rPr>
              <a:t>AIM CLI </a:t>
            </a:r>
            <a:r>
              <a:rPr lang="en-US" sz="1600" kern="1200" dirty="0" smtClean="0">
                <a:solidFill>
                  <a:schemeClr val="tx1"/>
                </a:solidFill>
              </a:rPr>
              <a:t>– Is disabled in ‘AIM Essentials’</a:t>
            </a:r>
          </a:p>
          <a:p>
            <a:endParaRPr lang="en-US" sz="1600" kern="1200" dirty="0" smtClean="0">
              <a:solidFill>
                <a:schemeClr val="tx1"/>
              </a:solidFill>
            </a:endParaRPr>
          </a:p>
          <a:p>
            <a:r>
              <a:rPr lang="en-US" b="1" kern="1200" dirty="0" smtClean="0">
                <a:solidFill>
                  <a:schemeClr val="tx1"/>
                </a:solidFill>
              </a:rPr>
              <a:t>Web Service APIs </a:t>
            </a:r>
            <a:r>
              <a:rPr lang="en-US" sz="1600" kern="1200" dirty="0" smtClean="0">
                <a:solidFill>
                  <a:schemeClr val="tx1"/>
                </a:solidFill>
              </a:rPr>
              <a:t>– Limited to </a:t>
            </a:r>
            <a:r>
              <a:rPr lang="en-US" sz="1600" kern="1200" dirty="0">
                <a:solidFill>
                  <a:schemeClr val="tx1"/>
                </a:solidFill>
              </a:rPr>
              <a:t>the AIM Console and any other Dell published programs that are bundled with the product distribution. </a:t>
            </a:r>
            <a:endParaRPr lang="en-US" sz="1600" kern="1200" dirty="0" smtClean="0">
              <a:solidFill>
                <a:schemeClr val="tx1"/>
              </a:solidFill>
            </a:endParaRPr>
          </a:p>
          <a:p>
            <a:pPr lvl="0"/>
            <a:r>
              <a:rPr lang="en-US" b="1" kern="1200" dirty="0" smtClean="0">
                <a:solidFill>
                  <a:schemeClr val="tx1"/>
                </a:solidFill>
              </a:rPr>
              <a:t>Extensions</a:t>
            </a:r>
            <a:r>
              <a:rPr lang="en-US" sz="1600" kern="1200" dirty="0" smtClean="0">
                <a:solidFill>
                  <a:schemeClr val="tx1"/>
                </a:solidFill>
              </a:rPr>
              <a:t> - </a:t>
            </a:r>
            <a:r>
              <a:rPr lang="en-US" sz="1600" kern="1200" dirty="0">
                <a:solidFill>
                  <a:schemeClr val="tx1"/>
                </a:solidFill>
              </a:rPr>
              <a:t>Both Persona and Controller Extensions are disabled in ‘AIM Essentials’.</a:t>
            </a:r>
          </a:p>
          <a:p>
            <a:endParaRPr lang="en-US" kern="1200" dirty="0">
              <a:solidFill>
                <a:schemeClr val="tx1"/>
              </a:solidFill>
            </a:endParaRPr>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123</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2383717917"/>
      </p:ext>
    </p:extLst>
  </p:cSld>
  <p:clrMapOvr>
    <a:masterClrMapping/>
  </p:clrMapOvr>
  <p:transition spd="med">
    <p:wipe dir="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Essentials - </a:t>
            </a:r>
            <a:r>
              <a:rPr lang="en-US" sz="2400" dirty="0" smtClean="0"/>
              <a:t>Basic Functionality</a:t>
            </a:r>
            <a:endParaRPr lang="en-US" sz="2400"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2242549232"/>
              </p:ext>
            </p:extLst>
          </p:nvPr>
        </p:nvGraphicFramePr>
        <p:xfrm>
          <a:off x="638690" y="2542713"/>
          <a:ext cx="7912186" cy="3595887"/>
        </p:xfrm>
        <a:graphic>
          <a:graphicData uri="http://schemas.openxmlformats.org/drawingml/2006/table">
            <a:tbl>
              <a:tblPr firstRow="1" bandRow="1">
                <a:tableStyleId>{5A111915-BE36-4E01-A7E5-04B1672EAD32}</a:tableStyleId>
              </a:tblPr>
              <a:tblGrid>
                <a:gridCol w="3945667"/>
                <a:gridCol w="3966519"/>
              </a:tblGrid>
              <a:tr h="277419">
                <a:tc gridSpan="2">
                  <a:txBody>
                    <a:bodyPr/>
                    <a:lstStyle/>
                    <a:p>
                      <a:pPr algn="ctr"/>
                      <a:r>
                        <a:rPr lang="en-US" dirty="0" smtClean="0">
                          <a:solidFill>
                            <a:schemeClr val="tx2"/>
                          </a:solidFill>
                        </a:rPr>
                        <a:t>AIM Essentials</a:t>
                      </a:r>
                      <a:r>
                        <a:rPr lang="en-US" baseline="0" dirty="0" smtClean="0">
                          <a:solidFill>
                            <a:schemeClr val="tx2"/>
                          </a:solidFill>
                        </a:rPr>
                        <a:t> </a:t>
                      </a:r>
                      <a:endParaRPr lang="en-US" dirty="0">
                        <a:solidFill>
                          <a:schemeClr val="tx2"/>
                        </a:solidFill>
                      </a:endParaRPr>
                    </a:p>
                  </a:txBody>
                  <a:tcPr/>
                </a:tc>
                <a:tc hMerge="1">
                  <a:txBody>
                    <a:bodyPr/>
                    <a:lstStyle/>
                    <a:p>
                      <a:endParaRPr lang="en-US" dirty="0"/>
                    </a:p>
                  </a:txBody>
                  <a:tcPr/>
                </a:tc>
              </a:tr>
              <a:tr h="358903">
                <a:tc>
                  <a:txBody>
                    <a:bodyPr/>
                    <a:lstStyle/>
                    <a:p>
                      <a:pPr marL="285750" indent="-285750">
                        <a:lnSpc>
                          <a:spcPct val="120000"/>
                        </a:lnSpc>
                        <a:buFont typeface="Arial" pitchFamily="34" charset="0"/>
                        <a:buChar char="•"/>
                      </a:pPr>
                      <a:r>
                        <a:rPr lang="en-US" sz="1400" b="1" dirty="0" smtClean="0">
                          <a:latin typeface="+mn-lt"/>
                        </a:rPr>
                        <a:t>Functions</a:t>
                      </a:r>
                      <a:endParaRPr lang="en-US" sz="1400" b="1" dirty="0">
                        <a:latin typeface="+mn-lt"/>
                      </a:endParaRPr>
                    </a:p>
                  </a:txBody>
                  <a:tcPr/>
                </a:tc>
                <a:tc>
                  <a:txBody>
                    <a:bodyPr/>
                    <a:lstStyle/>
                    <a:p>
                      <a:pPr marL="285750" indent="-285750">
                        <a:lnSpc>
                          <a:spcPct val="120000"/>
                        </a:lnSpc>
                        <a:buFont typeface="Arial" pitchFamily="34" charset="0"/>
                        <a:buChar char="•"/>
                      </a:pPr>
                      <a:r>
                        <a:rPr lang="en-US" sz="1400" b="1" dirty="0" smtClean="0"/>
                        <a:t>Persona Operations</a:t>
                      </a:r>
                      <a:r>
                        <a:rPr lang="en-US" sz="1400" dirty="0" smtClean="0"/>
                        <a:t>:</a:t>
                      </a:r>
                      <a:endParaRPr lang="en-US" sz="1400" dirty="0" smtClean="0">
                        <a:latin typeface="+mn-lt"/>
                      </a:endParaRPr>
                    </a:p>
                  </a:txBody>
                  <a:tcPr/>
                </a:tc>
              </a:tr>
              <a:tr h="358903">
                <a:tc>
                  <a:txBody>
                    <a:bodyPr/>
                    <a:lstStyle/>
                    <a:p>
                      <a:pPr marL="742950" lvl="1" indent="-285750">
                        <a:lnSpc>
                          <a:spcPct val="120000"/>
                        </a:lnSpc>
                        <a:buFont typeface="Museo Sans For Dell" charset="0"/>
                        <a:buChar char="–"/>
                      </a:pPr>
                      <a:r>
                        <a:rPr lang="en-US" sz="1400" dirty="0" smtClean="0"/>
                        <a:t>Logging in and verifying the license</a:t>
                      </a:r>
                      <a:endParaRPr lang="en-US" sz="1400" dirty="0">
                        <a:latin typeface="+mn-lt"/>
                      </a:endParaRPr>
                    </a:p>
                  </a:txBody>
                  <a:tcPr/>
                </a:tc>
                <a:tc>
                  <a:txBody>
                    <a:bodyPr/>
                    <a:lstStyle/>
                    <a:p>
                      <a:pPr marL="742950" lvl="1" indent="-285750">
                        <a:lnSpc>
                          <a:spcPct val="120000"/>
                        </a:lnSpc>
                        <a:buFont typeface="Museo Sans For Dell" charset="0"/>
                        <a:buChar char="–"/>
                      </a:pPr>
                      <a:r>
                        <a:rPr lang="en-US" sz="1400" dirty="0" smtClean="0"/>
                        <a:t>Add/ Update  a Persona</a:t>
                      </a:r>
                      <a:endParaRPr lang="en-US" sz="1400" dirty="0" smtClean="0">
                        <a:latin typeface="+mn-lt"/>
                      </a:endParaRPr>
                    </a:p>
                  </a:txBody>
                  <a:tcPr/>
                </a:tc>
              </a:tr>
              <a:tr h="358903">
                <a:tc>
                  <a:txBody>
                    <a:bodyPr/>
                    <a:lstStyle/>
                    <a:p>
                      <a:pPr marL="742950" lvl="1" indent="-285750">
                        <a:lnSpc>
                          <a:spcPct val="120000"/>
                        </a:lnSpc>
                        <a:buFont typeface="Museo Sans For Dell" charset="0"/>
                        <a:buChar char="–"/>
                      </a:pPr>
                      <a:r>
                        <a:rPr lang="en-US" sz="1400" dirty="0" smtClean="0"/>
                        <a:t>Entitlement</a:t>
                      </a:r>
                      <a:endParaRPr lang="en-US" sz="1400" dirty="0" smtClean="0">
                        <a:latin typeface="+mn-lt"/>
                      </a:endParaRPr>
                    </a:p>
                  </a:txBody>
                  <a:tcPr/>
                </a:tc>
                <a:tc>
                  <a:txBody>
                    <a:bodyPr/>
                    <a:lstStyle/>
                    <a:p>
                      <a:pPr marL="742950" lvl="1" indent="-285750">
                        <a:lnSpc>
                          <a:spcPct val="120000"/>
                        </a:lnSpc>
                        <a:buFont typeface="Museo Sans For Dell" charset="0"/>
                        <a:buChar char="–"/>
                      </a:pPr>
                      <a:r>
                        <a:rPr lang="en-US" sz="1400" dirty="0" smtClean="0"/>
                        <a:t>Start and Stop the Persona</a:t>
                      </a:r>
                      <a:endParaRPr lang="en-US" sz="1400" dirty="0" smtClean="0">
                        <a:latin typeface="+mn-lt"/>
                      </a:endParaRPr>
                    </a:p>
                  </a:txBody>
                  <a:tcPr/>
                </a:tc>
              </a:tr>
              <a:tr h="358903">
                <a:tc>
                  <a:txBody>
                    <a:bodyPr/>
                    <a:lstStyle/>
                    <a:p>
                      <a:pPr marL="742950" lvl="1" indent="-285750">
                        <a:lnSpc>
                          <a:spcPct val="120000"/>
                        </a:lnSpc>
                        <a:buFont typeface="Museo Sans For Dell" charset="0"/>
                        <a:buChar char="–"/>
                      </a:pPr>
                      <a:r>
                        <a:rPr lang="en-US" sz="1400" dirty="0" smtClean="0"/>
                        <a:t>Adding a Dell M1000 Chassis</a:t>
                      </a:r>
                      <a:r>
                        <a:rPr lang="en-US" sz="1400" baseline="0" dirty="0" smtClean="0"/>
                        <a:t> to AIM</a:t>
                      </a:r>
                      <a:endParaRPr lang="en-US" sz="1400" dirty="0" smtClean="0">
                        <a:latin typeface="+mn-lt"/>
                      </a:endParaRPr>
                    </a:p>
                  </a:txBody>
                  <a:tcPr/>
                </a:tc>
                <a:tc>
                  <a:txBody>
                    <a:bodyPr/>
                    <a:lstStyle/>
                    <a:p>
                      <a:pPr marL="742950" marR="0" lvl="2" indent="-285750" algn="l" defTabSz="914400" rtl="0" eaLnBrk="1" fontAlgn="auto" latinLnBrk="0" hangingPunct="1">
                        <a:lnSpc>
                          <a:spcPct val="100000"/>
                        </a:lnSpc>
                        <a:spcBef>
                          <a:spcPts val="0"/>
                        </a:spcBef>
                        <a:spcAft>
                          <a:spcPts val="0"/>
                        </a:spcAft>
                        <a:buClrTx/>
                        <a:buSzTx/>
                        <a:buFont typeface="Museo Sans For Dell" charset="0"/>
                        <a:buChar char="–"/>
                        <a:tabLst/>
                        <a:defRPr/>
                      </a:pPr>
                      <a:r>
                        <a:rPr lang="en-US" sz="1400" dirty="0" smtClean="0"/>
                        <a:t>Delete the persona</a:t>
                      </a:r>
                      <a:endParaRPr lang="en-US" sz="1400" dirty="0" smtClean="0">
                        <a:latin typeface="+mn-lt"/>
                      </a:endParaRPr>
                    </a:p>
                  </a:txBody>
                  <a:tcPr/>
                </a:tc>
              </a:tr>
              <a:tr h="358903">
                <a:tc>
                  <a:txBody>
                    <a:bodyPr/>
                    <a:lstStyle/>
                    <a:p>
                      <a:pPr marL="742950" lvl="1" indent="-285750">
                        <a:lnSpc>
                          <a:spcPct val="120000"/>
                        </a:lnSpc>
                        <a:buFont typeface="Museo Sans For Dell" charset="0"/>
                        <a:buChar char="–"/>
                      </a:pPr>
                      <a:r>
                        <a:rPr lang="en-US" sz="1400" dirty="0" smtClean="0"/>
                        <a:t>Adding a Network Switch to AIM</a:t>
                      </a:r>
                      <a:endParaRPr lang="en-US" sz="1400" dirty="0">
                        <a:latin typeface="+mn-lt"/>
                      </a:endParaRPr>
                    </a:p>
                  </a:txBody>
                  <a:tcPr/>
                </a:tc>
                <a:tc>
                  <a:txBody>
                    <a:bodyPr/>
                    <a:lstStyle/>
                    <a:p>
                      <a:pPr marL="285750" indent="-285750">
                        <a:lnSpc>
                          <a:spcPct val="120000"/>
                        </a:lnSpc>
                        <a:buFont typeface="Arial" pitchFamily="34" charset="0"/>
                        <a:buChar char="•"/>
                      </a:pPr>
                      <a:r>
                        <a:rPr lang="en-US" sz="1400" b="1" dirty="0" err="1" smtClean="0"/>
                        <a:t>VMRack</a:t>
                      </a:r>
                      <a:r>
                        <a:rPr lang="en-US" sz="1400" b="1" dirty="0" smtClean="0"/>
                        <a:t> Operations</a:t>
                      </a:r>
                      <a:r>
                        <a:rPr lang="en-US" sz="1400" dirty="0" smtClean="0"/>
                        <a:t>:</a:t>
                      </a:r>
                    </a:p>
                  </a:txBody>
                  <a:tcPr/>
                </a:tc>
              </a:tr>
              <a:tr h="358903">
                <a:tc>
                  <a:txBody>
                    <a:bodyPr/>
                    <a:lstStyle/>
                    <a:p>
                      <a:pPr marL="742950" lvl="1" indent="-285750">
                        <a:lnSpc>
                          <a:spcPct val="120000"/>
                        </a:lnSpc>
                        <a:buFont typeface="Museo Sans For Dell" charset="0"/>
                        <a:buChar char="–"/>
                      </a:pPr>
                      <a:r>
                        <a:rPr lang="en-US" sz="1400" dirty="0" smtClean="0"/>
                        <a:t>Physical Server Discovery</a:t>
                      </a:r>
                      <a:endParaRPr lang="en-US" sz="1400" dirty="0" smtClean="0">
                        <a:latin typeface="+mn-lt"/>
                      </a:endParaRPr>
                    </a:p>
                  </a:txBody>
                  <a:tcPr/>
                </a:tc>
                <a:tc>
                  <a:txBody>
                    <a:bodyPr/>
                    <a:lstStyle/>
                    <a:p>
                      <a:pPr marL="742950" lvl="1" indent="-285750">
                        <a:lnSpc>
                          <a:spcPct val="120000"/>
                        </a:lnSpc>
                        <a:buFont typeface="Museo Sans For Dell" charset="0"/>
                        <a:buChar char="–"/>
                      </a:pPr>
                      <a:r>
                        <a:rPr lang="en-US" sz="1400" dirty="0" smtClean="0"/>
                        <a:t>Discover a disk booted </a:t>
                      </a:r>
                      <a:r>
                        <a:rPr lang="en-US" sz="1400" dirty="0" err="1" smtClean="0"/>
                        <a:t>VMRack</a:t>
                      </a:r>
                      <a:endParaRPr lang="en-US" sz="1400" dirty="0" smtClean="0"/>
                    </a:p>
                  </a:txBody>
                  <a:tcPr/>
                </a:tc>
              </a:tr>
              <a:tr h="358903">
                <a:tc>
                  <a:txBody>
                    <a:bodyPr/>
                    <a:lstStyle/>
                    <a:p>
                      <a:pPr marL="742950" lvl="1" indent="-285750">
                        <a:lnSpc>
                          <a:spcPct val="120000"/>
                        </a:lnSpc>
                        <a:buFont typeface="Museo Sans For Dell" charset="0"/>
                        <a:buChar char="–"/>
                      </a:pPr>
                      <a:r>
                        <a:rPr lang="en-US" sz="1400" dirty="0" smtClean="0"/>
                        <a:t>Virtual Machine Discovery</a:t>
                      </a:r>
                      <a:endParaRPr lang="en-US" sz="1400" dirty="0" smtClean="0">
                        <a:latin typeface="+mn-lt"/>
                      </a:endParaRPr>
                    </a:p>
                  </a:txBody>
                  <a:tcPr/>
                </a:tc>
                <a:tc>
                  <a:txBody>
                    <a:bodyPr/>
                    <a:lstStyle/>
                    <a:p>
                      <a:pPr marL="742950" lvl="1" indent="-285750">
                        <a:lnSpc>
                          <a:spcPct val="120000"/>
                        </a:lnSpc>
                        <a:buFont typeface="Museo Sans For Dell" charset="0"/>
                        <a:buChar char="–"/>
                      </a:pPr>
                      <a:r>
                        <a:rPr lang="en-US" sz="1400" dirty="0" smtClean="0"/>
                        <a:t>Add/Update a </a:t>
                      </a:r>
                      <a:r>
                        <a:rPr lang="en-US" sz="1400" dirty="0" err="1" smtClean="0"/>
                        <a:t>VMRack</a:t>
                      </a:r>
                      <a:endParaRPr lang="en-US" sz="1400" dirty="0" smtClean="0"/>
                    </a:p>
                  </a:txBody>
                  <a:tcPr/>
                </a:tc>
              </a:tr>
              <a:tr h="358903">
                <a:tc>
                  <a:txBody>
                    <a:bodyPr/>
                    <a:lstStyle/>
                    <a:p>
                      <a:pPr marL="742950" marR="0" lvl="1" indent="-285750" algn="l" defTabSz="914400" rtl="0" eaLnBrk="1" fontAlgn="auto" latinLnBrk="0" hangingPunct="1">
                        <a:lnSpc>
                          <a:spcPct val="100000"/>
                        </a:lnSpc>
                        <a:spcBef>
                          <a:spcPts val="0"/>
                        </a:spcBef>
                        <a:spcAft>
                          <a:spcPts val="0"/>
                        </a:spcAft>
                        <a:buClrTx/>
                        <a:buSzTx/>
                        <a:buFont typeface="Museo Sans For Dell" charset="0"/>
                        <a:buChar char="–"/>
                        <a:tabLst/>
                        <a:defRPr/>
                      </a:pPr>
                      <a:r>
                        <a:rPr lang="en-US" sz="1400" dirty="0" smtClean="0"/>
                        <a:t>Adding and Managing Server Pool</a:t>
                      </a:r>
                      <a:endParaRPr lang="en-US" sz="1400" dirty="0" smtClean="0">
                        <a:latin typeface="+mn-lt"/>
                      </a:endParaRPr>
                    </a:p>
                  </a:txBody>
                  <a:tcPr/>
                </a:tc>
                <a:tc>
                  <a:txBody>
                    <a:bodyPr/>
                    <a:lstStyle/>
                    <a:p>
                      <a:pPr marL="742950" lvl="1" indent="-285750">
                        <a:lnSpc>
                          <a:spcPct val="120000"/>
                        </a:lnSpc>
                        <a:buFont typeface="Museo Sans For Dell" charset="0"/>
                        <a:buChar char="–"/>
                      </a:pPr>
                      <a:r>
                        <a:rPr lang="en-US" sz="1400" dirty="0" smtClean="0"/>
                        <a:t>Stop a </a:t>
                      </a:r>
                      <a:r>
                        <a:rPr lang="en-US" sz="1400" dirty="0" err="1" smtClean="0"/>
                        <a:t>Vmrack</a:t>
                      </a:r>
                      <a:endParaRPr lang="en-US" sz="1400" dirty="0" smtClean="0"/>
                    </a:p>
                  </a:txBody>
                  <a:tcPr/>
                </a:tc>
              </a:tr>
              <a:tr h="358903">
                <a:tc>
                  <a:txBody>
                    <a:bodyPr/>
                    <a:lstStyle/>
                    <a:p>
                      <a:endParaRPr lang="en-US" sz="1400" dirty="0">
                        <a:latin typeface="+mn-lt"/>
                      </a:endParaRPr>
                    </a:p>
                  </a:txBody>
                  <a:tcPr/>
                </a:tc>
                <a:tc>
                  <a:txBody>
                    <a:bodyPr/>
                    <a:lstStyle/>
                    <a:p>
                      <a:pPr marL="742950" marR="0" lvl="1" indent="-285750" algn="l" defTabSz="914400" rtl="0" eaLnBrk="1" fontAlgn="auto" latinLnBrk="0" hangingPunct="1">
                        <a:lnSpc>
                          <a:spcPct val="120000"/>
                        </a:lnSpc>
                        <a:spcBef>
                          <a:spcPts val="0"/>
                        </a:spcBef>
                        <a:spcAft>
                          <a:spcPts val="0"/>
                        </a:spcAft>
                        <a:buClrTx/>
                        <a:buSzTx/>
                        <a:buFont typeface="Museo Sans For Dell" charset="0"/>
                        <a:buChar char="–"/>
                        <a:tabLst/>
                        <a:defRPr/>
                      </a:pPr>
                      <a:r>
                        <a:rPr lang="en-US" sz="1400" dirty="0" smtClean="0"/>
                        <a:t>Delete a </a:t>
                      </a:r>
                      <a:r>
                        <a:rPr lang="en-US" sz="1400" dirty="0" err="1" smtClean="0"/>
                        <a:t>VMrack</a:t>
                      </a:r>
                      <a:endParaRPr lang="en-US" sz="1400" dirty="0" smtClean="0"/>
                    </a:p>
                  </a:txBody>
                  <a:tcPr/>
                </a:tc>
              </a:tr>
            </a:tbl>
          </a:graphicData>
        </a:graphic>
      </p:graphicFrame>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124</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10" name="Content Placeholder 10"/>
          <p:cNvSpPr txBox="1">
            <a:spLocks/>
          </p:cNvSpPr>
          <p:nvPr/>
        </p:nvSpPr>
        <p:spPr bwMode="auto">
          <a:xfrm>
            <a:off x="428919" y="1292516"/>
            <a:ext cx="8229600" cy="1265333"/>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228600" indent="-228600" algn="l" rtl="0" eaLnBrk="1" fontAlgn="base" hangingPunct="1">
              <a:lnSpc>
                <a:spcPct val="100000"/>
              </a:lnSpc>
              <a:spcBef>
                <a:spcPts val="100"/>
              </a:spcBef>
              <a:spcAft>
                <a:spcPts val="100"/>
              </a:spcAft>
              <a:buClr>
                <a:schemeClr val="accent1"/>
              </a:buClr>
              <a:buFont typeface="Arial" pitchFamily="34" charset="0"/>
              <a:buChar char="•"/>
              <a:defRPr sz="1800">
                <a:solidFill>
                  <a:schemeClr val="bg2"/>
                </a:solidFill>
                <a:latin typeface="Museo Sans For Dell" pitchFamily="2" charset="0"/>
                <a:ea typeface="Museo Sans For Dell" pitchFamily="2" charset="0"/>
                <a:cs typeface="+mn-cs"/>
              </a:defRPr>
            </a:lvl1pPr>
            <a:lvl2pPr marL="574675" indent="-223838" algn="l" rtl="0" eaLnBrk="1" fontAlgn="base" hangingPunct="1">
              <a:lnSpc>
                <a:spcPct val="100000"/>
              </a:lnSpc>
              <a:spcBef>
                <a:spcPts val="100"/>
              </a:spcBef>
              <a:spcAft>
                <a:spcPts val="100"/>
              </a:spcAft>
              <a:buClr>
                <a:schemeClr val="accent1"/>
              </a:buClr>
              <a:buFont typeface="Museo Sans For Dell" pitchFamily="2" charset="0"/>
              <a:buChar char="–"/>
              <a:defRPr sz="1600" baseline="0">
                <a:solidFill>
                  <a:schemeClr val="bg2"/>
                </a:solidFill>
                <a:latin typeface="Museo Sans For Dell" pitchFamily="2" charset="0"/>
                <a:ea typeface="Museo Sans For Dell" pitchFamily="2" charset="0"/>
              </a:defRPr>
            </a:lvl2pPr>
            <a:lvl3pPr marL="909638" indent="-220663" algn="l" rtl="0" eaLnBrk="1" fontAlgn="base" hangingPunct="1">
              <a:lnSpc>
                <a:spcPct val="100000"/>
              </a:lnSpc>
              <a:spcBef>
                <a:spcPts val="100"/>
              </a:spcBef>
              <a:spcAft>
                <a:spcPts val="100"/>
              </a:spcAft>
              <a:buClr>
                <a:schemeClr val="accent1"/>
              </a:buClr>
              <a:buFont typeface="Museo Sans For Dell" pitchFamily="2" charset="0"/>
              <a:buChar char="›"/>
              <a:defRPr sz="1400" baseline="0">
                <a:solidFill>
                  <a:schemeClr val="bg2"/>
                </a:solidFill>
                <a:latin typeface="Museo Sans For Dell" pitchFamily="2" charset="0"/>
                <a:ea typeface="Museo Sans For Dell" pitchFamily="2" charset="0"/>
              </a:defRPr>
            </a:lvl3pPr>
            <a:lvl4pPr marL="1246188" indent="-222250" algn="l" rtl="0" eaLnBrk="1" fontAlgn="base" hangingPunct="1">
              <a:lnSpc>
                <a:spcPct val="100000"/>
              </a:lnSpc>
              <a:spcBef>
                <a:spcPts val="100"/>
              </a:spcBef>
              <a:spcAft>
                <a:spcPts val="100"/>
              </a:spcAft>
              <a:buClr>
                <a:schemeClr val="accent1"/>
              </a:buClr>
              <a:buFont typeface="Museo For Dell 300" pitchFamily="50" charset="0"/>
              <a:buChar char="–"/>
              <a:defRPr sz="1200" baseline="0">
                <a:solidFill>
                  <a:schemeClr val="bg2"/>
                </a:solidFill>
                <a:latin typeface="Museo Sans For Dell" pitchFamily="2" charset="0"/>
                <a:ea typeface="Museo Sans For Dell" pitchFamily="2" charset="0"/>
              </a:defRPr>
            </a:lvl4pPr>
            <a:lvl5pPr marL="1608138" indent="-236538" algn="l" rtl="0" eaLnBrk="1" fontAlgn="base" hangingPunct="1">
              <a:lnSpc>
                <a:spcPct val="100000"/>
              </a:lnSpc>
              <a:spcBef>
                <a:spcPts val="100"/>
              </a:spcBef>
              <a:spcAft>
                <a:spcPts val="100"/>
              </a:spcAft>
              <a:buClr>
                <a:schemeClr val="accent1"/>
              </a:buClr>
              <a:buFont typeface="Museo For Dell 300" pitchFamily="50" charset="0"/>
              <a:buChar char="–"/>
              <a:defRPr sz="11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9pPr>
          </a:lstStyle>
          <a:p>
            <a:pPr marL="0" indent="0">
              <a:buFont typeface="Arial" pitchFamily="34" charset="0"/>
              <a:buNone/>
            </a:pPr>
            <a:r>
              <a:rPr lang="en-US" dirty="0" smtClean="0"/>
              <a:t>Dell AIM Essentials has a subset of functions that is inherits from the AIM Enterprise code that it shares. Essentials functionality is simplified by the AIM Essentials license that changes the UI and functions by modifying the license controlled schema.</a:t>
            </a:r>
          </a:p>
        </p:txBody>
      </p:sp>
      <p:cxnSp>
        <p:nvCxnSpPr>
          <p:cNvPr id="18" name="Straight Connector 17"/>
          <p:cNvCxnSpPr/>
          <p:nvPr/>
        </p:nvCxnSpPr>
        <p:spPr>
          <a:xfrm>
            <a:off x="4584360" y="2965622"/>
            <a:ext cx="0" cy="3212756"/>
          </a:xfrm>
          <a:prstGeom prst="line">
            <a:avLst/>
          </a:prstGeom>
          <a:ln w="22225">
            <a:solidFill>
              <a:srgbClr val="48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632127"/>
      </p:ext>
    </p:extLst>
  </p:cSld>
  <p:clrMapOvr>
    <a:masterClrMapping/>
  </p:clrMapOvr>
  <p:transition spd="med">
    <p:wipe dir="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a:t>
            </a:r>
            <a:r>
              <a:rPr lang="en-US" dirty="0"/>
              <a:t>Essentials vs. AIM Enterprise - </a:t>
            </a:r>
            <a:r>
              <a:rPr lang="en-US" sz="2400" dirty="0"/>
              <a:t>At a Glance </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125</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2303762841"/>
              </p:ext>
            </p:extLst>
          </p:nvPr>
        </p:nvGraphicFramePr>
        <p:xfrm>
          <a:off x="365760" y="1116266"/>
          <a:ext cx="8467344" cy="5013960"/>
        </p:xfrm>
        <a:graphic>
          <a:graphicData uri="http://schemas.openxmlformats.org/drawingml/2006/table">
            <a:tbl>
              <a:tblPr firstRow="1" firstCol="1" bandRow="1"/>
              <a:tblGrid>
                <a:gridCol w="2487168"/>
                <a:gridCol w="2889504"/>
                <a:gridCol w="3090672"/>
              </a:tblGrid>
              <a:tr h="156591">
                <a:tc>
                  <a:txBody>
                    <a:bodyPr/>
                    <a:lstStyle/>
                    <a:p>
                      <a:pPr marL="0" marR="45720" algn="ctr">
                        <a:lnSpc>
                          <a:spcPct val="115000"/>
                        </a:lnSpc>
                        <a:spcBef>
                          <a:spcPts val="0"/>
                        </a:spcBef>
                        <a:spcAft>
                          <a:spcPts val="0"/>
                        </a:spcAft>
                        <a:tabLst>
                          <a:tab pos="914400" algn="l"/>
                        </a:tabLst>
                      </a:pPr>
                      <a:r>
                        <a:rPr lang="en-US" sz="1400" b="1" kern="1200" dirty="0">
                          <a:solidFill>
                            <a:srgbClr val="000000"/>
                          </a:solidFill>
                          <a:effectLst/>
                          <a:latin typeface="Arial"/>
                          <a:ea typeface="PMingLiU"/>
                          <a:cs typeface="Times New Roman"/>
                        </a:rPr>
                        <a:t> </a:t>
                      </a:r>
                      <a:endParaRPr lang="en-US" sz="1400" dirty="0">
                        <a:effectLst/>
                        <a:latin typeface="Calibri"/>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0" marR="45720" algn="ctr">
                        <a:lnSpc>
                          <a:spcPct val="115000"/>
                        </a:lnSpc>
                        <a:spcBef>
                          <a:spcPts val="0"/>
                        </a:spcBef>
                        <a:spcAft>
                          <a:spcPts val="0"/>
                        </a:spcAft>
                        <a:tabLst>
                          <a:tab pos="1906270" algn="l"/>
                        </a:tabLst>
                      </a:pPr>
                      <a:r>
                        <a:rPr lang="en-US" sz="1400" b="1" kern="1200" dirty="0">
                          <a:solidFill>
                            <a:srgbClr val="FFFFFF"/>
                          </a:solidFill>
                          <a:effectLst/>
                          <a:latin typeface="+mn-lt"/>
                          <a:ea typeface="PMingLiU"/>
                          <a:cs typeface="Times New Roman"/>
                        </a:rPr>
                        <a:t>AIM Essentials</a:t>
                      </a:r>
                      <a:endParaRPr lang="en-US" sz="140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0" marR="45720" algn="ctr">
                        <a:lnSpc>
                          <a:spcPct val="115000"/>
                        </a:lnSpc>
                        <a:spcBef>
                          <a:spcPts val="0"/>
                        </a:spcBef>
                        <a:spcAft>
                          <a:spcPts val="0"/>
                        </a:spcAft>
                      </a:pPr>
                      <a:r>
                        <a:rPr lang="en-US" sz="1400" b="1" kern="1200" dirty="0">
                          <a:solidFill>
                            <a:srgbClr val="FFFFFF"/>
                          </a:solidFill>
                          <a:effectLst/>
                          <a:latin typeface="+mn-lt"/>
                          <a:ea typeface="PMingLiU"/>
                          <a:cs typeface="Times New Roman"/>
                        </a:rPr>
                        <a:t>AIM Enterprise</a:t>
                      </a:r>
                      <a:endParaRPr lang="en-US" sz="140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94107">
                <a:tc>
                  <a:txBody>
                    <a:bodyPr/>
                    <a:lstStyle/>
                    <a:p>
                      <a:pPr marL="0" marR="45720">
                        <a:lnSpc>
                          <a:spcPct val="115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Server Support</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00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Dell Blade and Rack servers ONLY</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00000"/>
                        </a:lnSpc>
                        <a:spcBef>
                          <a:spcPts val="0"/>
                        </a:spcBef>
                        <a:spcAft>
                          <a:spcPts val="0"/>
                        </a:spcAft>
                      </a:pPr>
                      <a:r>
                        <a:rPr lang="en-US" sz="1400" b="0" kern="1200" dirty="0">
                          <a:solidFill>
                            <a:srgbClr val="000000"/>
                          </a:solidFill>
                          <a:effectLst/>
                          <a:latin typeface="+mn-lt"/>
                          <a:ea typeface="PMingLiU"/>
                          <a:cs typeface="Times New Roman"/>
                        </a:rPr>
                        <a:t>Dell and non-Dell Blade and rack servers</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16268">
                <a:tc>
                  <a:txBody>
                    <a:bodyPr/>
                    <a:lstStyle/>
                    <a:p>
                      <a:pPr marL="0" marR="45720">
                        <a:lnSpc>
                          <a:spcPct val="100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Network Switch Configuration Modes</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Unmanaged, Read-Only</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pPr>
                      <a:r>
                        <a:rPr lang="en-US" sz="1400" b="0" kern="1200" dirty="0">
                          <a:solidFill>
                            <a:srgbClr val="000000"/>
                          </a:solidFill>
                          <a:effectLst/>
                          <a:latin typeface="+mn-lt"/>
                          <a:ea typeface="PMingLiU"/>
                          <a:cs typeface="Times New Roman"/>
                        </a:rPr>
                        <a:t>Unmanaged, Read-only, Read-Write</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10997">
                <a:tc>
                  <a:txBody>
                    <a:bodyPr/>
                    <a:lstStyle/>
                    <a:p>
                      <a:pPr marL="0" marR="45720">
                        <a:lnSpc>
                          <a:spcPct val="115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Switch support</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00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Dell and non-Dell switches for unmanaged mode; Dell Switches  for Read-Only mode </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pPr>
                      <a:r>
                        <a:rPr lang="en-US" sz="1400" b="0" kern="1200" dirty="0">
                          <a:solidFill>
                            <a:srgbClr val="000000"/>
                          </a:solidFill>
                          <a:effectLst/>
                          <a:latin typeface="+mn-lt"/>
                          <a:ea typeface="PMingLiU"/>
                          <a:cs typeface="Times New Roman"/>
                        </a:rPr>
                        <a:t>Dell and non-Dell switches</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0" marR="45720">
                        <a:lnSpc>
                          <a:spcPct val="115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NIC Configuration Modes</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Access Mode only</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pPr>
                      <a:r>
                        <a:rPr lang="en-US" sz="1400" b="0" kern="1200" dirty="0">
                          <a:solidFill>
                            <a:srgbClr val="000000"/>
                          </a:solidFill>
                          <a:effectLst/>
                          <a:latin typeface="+mn-lt"/>
                          <a:ea typeface="PMingLiU"/>
                          <a:cs typeface="Times New Roman"/>
                        </a:rPr>
                        <a:t>Access and Trunk Mode</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8129">
                <a:tc>
                  <a:txBody>
                    <a:bodyPr/>
                    <a:lstStyle/>
                    <a:p>
                      <a:pPr marL="0" marR="45720">
                        <a:lnSpc>
                          <a:spcPct val="115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Boot Method support</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tabLst>
                          <a:tab pos="1906270" algn="l"/>
                        </a:tabLst>
                      </a:pPr>
                      <a:r>
                        <a:rPr lang="en-US" sz="1400" b="0" kern="1200" dirty="0" err="1">
                          <a:solidFill>
                            <a:srgbClr val="000000"/>
                          </a:solidFill>
                          <a:effectLst/>
                          <a:latin typeface="+mn-lt"/>
                          <a:ea typeface="PMingLiU"/>
                          <a:cs typeface="Times New Roman"/>
                        </a:rPr>
                        <a:t>iSCSI</a:t>
                      </a:r>
                      <a:r>
                        <a:rPr lang="en-US" sz="1400" b="0" kern="1200" dirty="0">
                          <a:solidFill>
                            <a:srgbClr val="000000"/>
                          </a:solidFill>
                          <a:effectLst/>
                          <a:latin typeface="+mn-lt"/>
                          <a:ea typeface="PMingLiU"/>
                          <a:cs typeface="Times New Roman"/>
                        </a:rPr>
                        <a:t>, local disk (including VHD and VMDK)  </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pPr>
                      <a:r>
                        <a:rPr lang="en-US" sz="1400" b="0" kern="1200" dirty="0">
                          <a:solidFill>
                            <a:srgbClr val="000000"/>
                          </a:solidFill>
                          <a:effectLst/>
                          <a:latin typeface="+mn-lt"/>
                          <a:ea typeface="PMingLiU"/>
                          <a:cs typeface="Times New Roman"/>
                        </a:rPr>
                        <a:t>NFS, </a:t>
                      </a:r>
                      <a:r>
                        <a:rPr lang="en-US" sz="1400" b="0" kern="1200" dirty="0" err="1">
                          <a:solidFill>
                            <a:srgbClr val="000000"/>
                          </a:solidFill>
                          <a:effectLst/>
                          <a:latin typeface="+mn-lt"/>
                          <a:ea typeface="PMingLiU"/>
                          <a:cs typeface="Times New Roman"/>
                        </a:rPr>
                        <a:t>iSCSI</a:t>
                      </a:r>
                      <a:r>
                        <a:rPr lang="en-US" sz="1400" b="0" kern="1200" dirty="0">
                          <a:solidFill>
                            <a:srgbClr val="000000"/>
                          </a:solidFill>
                          <a:effectLst/>
                          <a:latin typeface="+mn-lt"/>
                          <a:ea typeface="PMingLiU"/>
                          <a:cs typeface="Times New Roman"/>
                        </a:rPr>
                        <a:t>, FC-SAN, </a:t>
                      </a:r>
                      <a:r>
                        <a:rPr lang="en-US" sz="1400" b="0" kern="1200" dirty="0" err="1">
                          <a:solidFill>
                            <a:srgbClr val="000000"/>
                          </a:solidFill>
                          <a:effectLst/>
                          <a:latin typeface="+mn-lt"/>
                          <a:ea typeface="PMingLiU"/>
                          <a:cs typeface="Times New Roman"/>
                        </a:rPr>
                        <a:t>FCoE</a:t>
                      </a:r>
                      <a:r>
                        <a:rPr lang="en-US" sz="1400" b="0" kern="1200" dirty="0">
                          <a:solidFill>
                            <a:srgbClr val="000000"/>
                          </a:solidFill>
                          <a:effectLst/>
                          <a:latin typeface="+mn-lt"/>
                          <a:ea typeface="PMingLiU"/>
                          <a:cs typeface="Times New Roman"/>
                        </a:rPr>
                        <a:t>, local disk</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0" marR="45720">
                        <a:lnSpc>
                          <a:spcPct val="115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Scalability</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00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Limited to 32 servers (or 64 sockets)</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pPr>
                      <a:r>
                        <a:rPr lang="en-US" sz="1400" b="0" kern="1200" dirty="0">
                          <a:solidFill>
                            <a:srgbClr val="000000"/>
                          </a:solidFill>
                          <a:effectLst/>
                          <a:latin typeface="+mn-lt"/>
                          <a:ea typeface="PMingLiU"/>
                          <a:cs typeface="Times New Roman"/>
                        </a:rPr>
                        <a:t>No imposed limits</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0" marR="45720">
                        <a:lnSpc>
                          <a:spcPct val="115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Controller Deployment</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Only as OVF Virtual Appliance</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pPr>
                      <a:r>
                        <a:rPr lang="en-US" sz="1400" b="0" kern="1200" dirty="0">
                          <a:solidFill>
                            <a:srgbClr val="000000"/>
                          </a:solidFill>
                          <a:effectLst/>
                          <a:latin typeface="+mn-lt"/>
                          <a:ea typeface="PMingLiU"/>
                          <a:cs typeface="Times New Roman"/>
                        </a:rPr>
                        <a:t>Choice of Virtual Appliance or Physical servers</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13726">
                <a:tc>
                  <a:txBody>
                    <a:bodyPr/>
                    <a:lstStyle/>
                    <a:p>
                      <a:pPr marL="0" marR="45720">
                        <a:lnSpc>
                          <a:spcPct val="115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Controller Resiliency</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00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Not Available. Other HA options like VMware HA or FT may be used.</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00000"/>
                        </a:lnSpc>
                        <a:spcBef>
                          <a:spcPts val="0"/>
                        </a:spcBef>
                        <a:spcAft>
                          <a:spcPts val="0"/>
                        </a:spcAft>
                      </a:pPr>
                      <a:r>
                        <a:rPr lang="en-US" sz="1400" b="0" kern="1200" dirty="0">
                          <a:solidFill>
                            <a:srgbClr val="000000"/>
                          </a:solidFill>
                          <a:effectLst/>
                          <a:latin typeface="+mn-lt"/>
                          <a:ea typeface="PMingLiU"/>
                          <a:cs typeface="Times New Roman"/>
                        </a:rPr>
                        <a:t>Available using the built-in support. Controllers need to be deployed on physical servers</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0" marR="45720">
                        <a:lnSpc>
                          <a:spcPct val="115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CLI</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Not available  </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pPr>
                      <a:r>
                        <a:rPr lang="en-US" sz="1400" b="0" kern="1200" dirty="0">
                          <a:solidFill>
                            <a:srgbClr val="000000"/>
                          </a:solidFill>
                          <a:effectLst/>
                          <a:latin typeface="+mn-lt"/>
                          <a:ea typeface="PMingLiU"/>
                          <a:cs typeface="Times New Roman"/>
                        </a:rPr>
                        <a:t>Full Access</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0" marR="45720">
                        <a:lnSpc>
                          <a:spcPct val="115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Web Services APIs </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Not Available</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pPr>
                      <a:r>
                        <a:rPr lang="en-US" sz="1400" b="0" kern="1200" dirty="0">
                          <a:solidFill>
                            <a:srgbClr val="000000"/>
                          </a:solidFill>
                          <a:effectLst/>
                          <a:latin typeface="+mn-lt"/>
                          <a:ea typeface="PMingLiU"/>
                          <a:cs typeface="Times New Roman"/>
                        </a:rPr>
                        <a:t>Full access</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0" marR="45720">
                        <a:lnSpc>
                          <a:spcPct val="100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Workload specific configuration</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Not Available</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pPr>
                      <a:r>
                        <a:rPr lang="en-US" sz="1400" b="0" kern="1200" dirty="0">
                          <a:solidFill>
                            <a:srgbClr val="000000"/>
                          </a:solidFill>
                          <a:effectLst/>
                          <a:latin typeface="+mn-lt"/>
                          <a:ea typeface="PMingLiU"/>
                          <a:cs typeface="Times New Roman"/>
                        </a:rPr>
                        <a:t>Available thru Persona Extensions</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cxnSp>
        <p:nvCxnSpPr>
          <p:cNvPr id="11" name="Straight Connector 10"/>
          <p:cNvCxnSpPr/>
          <p:nvPr/>
        </p:nvCxnSpPr>
        <p:spPr>
          <a:xfrm>
            <a:off x="2724912" y="1353312"/>
            <a:ext cx="0" cy="477316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749200"/>
      </p:ext>
    </p:extLst>
  </p:cSld>
  <p:clrMapOvr>
    <a:masterClrMapping/>
  </p:clrMapOvr>
  <p:transition spd="med">
    <p:wipe dir="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Mixed AIM Environments</a:t>
            </a:r>
            <a:endParaRPr lang="en-US" dirty="0"/>
          </a:p>
        </p:txBody>
      </p:sp>
      <p:sp>
        <p:nvSpPr>
          <p:cNvPr id="3" name="Content Placeholder 2"/>
          <p:cNvSpPr>
            <a:spLocks noGrp="1"/>
          </p:cNvSpPr>
          <p:nvPr>
            <p:ph sz="half" idx="1"/>
          </p:nvPr>
        </p:nvSpPr>
        <p:spPr/>
        <p:txBody>
          <a:bodyPr/>
          <a:lstStyle/>
          <a:p>
            <a:pPr marL="0" lvl="0" indent="0">
              <a:buNone/>
            </a:pPr>
            <a:r>
              <a:rPr lang="en-US" dirty="0"/>
              <a:t>In a given environment, there cannot be a combination of ‘AIM Essentials’ and ‘AIM Enterprise’. There are a number of inflection points that will force customers of ‘AIM Essentials’ to upgrade to ‘AIM Enterprise’. </a:t>
            </a:r>
            <a:endParaRPr lang="en-US" dirty="0" smtClean="0"/>
          </a:p>
          <a:p>
            <a:pPr marL="0" lvl="0" indent="0">
              <a:buNone/>
            </a:pPr>
            <a:endParaRPr lang="en-US" dirty="0" smtClean="0"/>
          </a:p>
          <a:p>
            <a:pPr lvl="0"/>
            <a:r>
              <a:rPr lang="en-US" dirty="0" smtClean="0"/>
              <a:t>These </a:t>
            </a:r>
            <a:r>
              <a:rPr lang="en-US" dirty="0"/>
              <a:t>are </a:t>
            </a:r>
            <a:r>
              <a:rPr lang="en-US" dirty="0" smtClean="0"/>
              <a:t>:</a:t>
            </a:r>
            <a:endParaRPr lang="en-US" dirty="0"/>
          </a:p>
          <a:p>
            <a:pPr lvl="1"/>
            <a:r>
              <a:rPr lang="en-US" dirty="0"/>
              <a:t>The customer’s desire to have ability to fully manage all the network switches in the AIM environment.</a:t>
            </a:r>
          </a:p>
          <a:p>
            <a:pPr lvl="1"/>
            <a:r>
              <a:rPr lang="en-US" dirty="0"/>
              <a:t>Need to include non-Dell servers in the AIM environment</a:t>
            </a:r>
          </a:p>
          <a:p>
            <a:pPr lvl="1"/>
            <a:r>
              <a:rPr lang="en-US" dirty="0"/>
              <a:t>Need to integrate with the 3</a:t>
            </a:r>
            <a:r>
              <a:rPr lang="en-US" baseline="30000" dirty="0"/>
              <a:t>rd</a:t>
            </a:r>
            <a:r>
              <a:rPr lang="en-US" dirty="0"/>
              <a:t> party tools. To include CMDB, monitoring, run book automation .. </a:t>
            </a:r>
            <a:r>
              <a:rPr lang="en-US" dirty="0" smtClean="0"/>
              <a:t>etc.</a:t>
            </a:r>
            <a:endParaRPr lang="en-US" dirty="0"/>
          </a:p>
          <a:p>
            <a:pPr lvl="1"/>
            <a:r>
              <a:rPr lang="en-US" dirty="0"/>
              <a:t>Ability to create automated scripts and hence the need for ‘AIM CLI’</a:t>
            </a:r>
          </a:p>
          <a:p>
            <a:pPr lvl="1"/>
            <a:r>
              <a:rPr lang="en-US" dirty="0"/>
              <a:t>Need to support booting methods other than </a:t>
            </a:r>
            <a:r>
              <a:rPr lang="en-US" dirty="0" err="1"/>
              <a:t>iSCSI</a:t>
            </a:r>
            <a:r>
              <a:rPr lang="en-US" dirty="0"/>
              <a:t> or local disk </a:t>
            </a:r>
            <a:r>
              <a:rPr lang="en-US" dirty="0" err="1"/>
              <a:t>viz</a:t>
            </a:r>
            <a:r>
              <a:rPr lang="en-US" dirty="0"/>
              <a:t> FC-SAN, </a:t>
            </a:r>
            <a:r>
              <a:rPr lang="en-US" dirty="0" err="1"/>
              <a:t>FCoE</a:t>
            </a:r>
            <a:r>
              <a:rPr lang="en-US" dirty="0"/>
              <a:t> and NFS</a:t>
            </a:r>
          </a:p>
          <a:p>
            <a:pPr lvl="1"/>
            <a:r>
              <a:rPr lang="en-US" dirty="0"/>
              <a:t>Ability to integrate </a:t>
            </a:r>
            <a:r>
              <a:rPr lang="en-US" dirty="0" smtClean="0"/>
              <a:t>workflows </a:t>
            </a:r>
            <a:r>
              <a:rPr lang="en-US" dirty="0"/>
              <a:t>associated with applications (persona extensions) or other devices like firewall, load balancer, storage controller </a:t>
            </a:r>
            <a:r>
              <a:rPr lang="en-US" dirty="0" smtClean="0"/>
              <a:t>..etc. </a:t>
            </a:r>
            <a:r>
              <a:rPr lang="en-US" dirty="0"/>
              <a:t>(controller extension)</a:t>
            </a:r>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126</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2479331987"/>
      </p:ext>
    </p:extLst>
  </p:cSld>
  <p:clrMapOvr>
    <a:masterClrMapping/>
  </p:clrMapOvr>
  <p:transition spd="med">
    <p:wipe dir="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AIM Essentials</a:t>
            </a:r>
            <a:endParaRPr lang="en-US" dirty="0"/>
          </a:p>
        </p:txBody>
      </p:sp>
      <p:sp>
        <p:nvSpPr>
          <p:cNvPr id="3" name="Content Placeholder 2"/>
          <p:cNvSpPr>
            <a:spLocks noGrp="1"/>
          </p:cNvSpPr>
          <p:nvPr>
            <p:ph sz="half" idx="1"/>
          </p:nvPr>
        </p:nvSpPr>
        <p:spPr>
          <a:solidFill>
            <a:schemeClr val="bg1">
              <a:lumMod val="75000"/>
            </a:schemeClr>
          </a:solidFill>
        </p:spPr>
        <p:txBody>
          <a:bodyPr>
            <a:normAutofit/>
          </a:bodyPr>
          <a:lstStyle/>
          <a:p>
            <a:pPr lvl="0"/>
            <a:r>
              <a:rPr lang="en-US" sz="2000" dirty="0">
                <a:solidFill>
                  <a:schemeClr val="tx2"/>
                </a:solidFill>
              </a:rPr>
              <a:t>Who will buy AIM Essentials?</a:t>
            </a:r>
          </a:p>
          <a:p>
            <a:pPr lvl="0"/>
            <a:r>
              <a:rPr lang="en-US" sz="2000" dirty="0">
                <a:solidFill>
                  <a:schemeClr val="tx2"/>
                </a:solidFill>
              </a:rPr>
              <a:t>How does AIM Essentials compare?</a:t>
            </a:r>
          </a:p>
          <a:p>
            <a:pPr lvl="0"/>
            <a:r>
              <a:rPr lang="en-US" sz="2000" dirty="0">
                <a:solidFill>
                  <a:schemeClr val="tx2"/>
                </a:solidFill>
              </a:rPr>
              <a:t>AIM Essentials vs. Virtual Connect Manager</a:t>
            </a:r>
          </a:p>
          <a:p>
            <a:pPr marL="0" indent="0">
              <a:buNone/>
            </a:pPr>
            <a:endParaRPr lang="en-US" sz="2000" dirty="0">
              <a:solidFill>
                <a:schemeClr val="tx2"/>
              </a:solidFill>
            </a:endParaRP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127</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6"/>
          <p:cNvPicPr/>
          <p:nvPr/>
        </p:nvPicPr>
        <p:blipFill>
          <a:blip r:embed="rId2"/>
          <a:stretch>
            <a:fillRect/>
          </a:stretch>
        </p:blipFill>
        <p:spPr>
          <a:xfrm>
            <a:off x="5387545" y="4287793"/>
            <a:ext cx="3144795" cy="1608627"/>
          </a:xfrm>
          <a:prstGeom prst="rect">
            <a:avLst/>
          </a:prstGeom>
        </p:spPr>
      </p:pic>
    </p:spTree>
    <p:extLst>
      <p:ext uri="{BB962C8B-B14F-4D97-AF65-F5344CB8AC3E}">
        <p14:creationId xmlns:p14="http://schemas.microsoft.com/office/powerpoint/2010/main" val="2706122646"/>
      </p:ext>
    </p:extLst>
  </p:cSld>
  <p:clrMapOvr>
    <a:masterClrMapping/>
  </p:clrMapOvr>
  <p:transition spd="med">
    <p:wipe dir="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will  buy AIM Essentials?</a:t>
            </a:r>
            <a:endParaRPr lang="en-US" dirty="0"/>
          </a:p>
        </p:txBody>
      </p:sp>
      <p:sp>
        <p:nvSpPr>
          <p:cNvPr id="3" name="Content Placeholder 2"/>
          <p:cNvSpPr>
            <a:spLocks noGrp="1"/>
          </p:cNvSpPr>
          <p:nvPr>
            <p:ph sz="half" idx="1"/>
          </p:nvPr>
        </p:nvSpPr>
        <p:spPr/>
        <p:txBody>
          <a:bodyPr/>
          <a:lstStyle/>
          <a:p>
            <a:r>
              <a:rPr lang="en-US" dirty="0"/>
              <a:t>The target market for AIM has been  Large Enterprises and Public business segments primarily focused on large datacenters. Owing to the seemingly large entry price point, we have been shut –out of many smaller opportunities which could eventually grow </a:t>
            </a:r>
            <a:r>
              <a:rPr lang="en-US" dirty="0" smtClean="0"/>
              <a:t>bigger</a:t>
            </a:r>
          </a:p>
          <a:p>
            <a:endParaRPr lang="en-US" dirty="0"/>
          </a:p>
          <a:p>
            <a:r>
              <a:rPr lang="en-US" dirty="0"/>
              <a:t>AIM Essentials will target homogeneous greenfield (Dell only) environments. The primary use case that will be addressed by AIM Essentials is “Automated Server Failover” or HA.  </a:t>
            </a:r>
            <a:r>
              <a:rPr lang="en-US" dirty="0" smtClean="0"/>
              <a:t>Additionally, </a:t>
            </a:r>
            <a:r>
              <a:rPr lang="en-US" dirty="0"/>
              <a:t>it will also be positioned as a rapid server </a:t>
            </a:r>
            <a:r>
              <a:rPr lang="en-US" dirty="0" smtClean="0"/>
              <a:t>repurposing </a:t>
            </a:r>
            <a:r>
              <a:rPr lang="en-US" dirty="0"/>
              <a:t>solution for development/test </a:t>
            </a:r>
            <a:r>
              <a:rPr lang="en-US" dirty="0" smtClean="0"/>
              <a:t>environments </a:t>
            </a:r>
            <a:r>
              <a:rPr lang="en-US" dirty="0"/>
              <a:t>where there is a need to frequently change the workload that is booted up on a server or VM</a:t>
            </a:r>
            <a:r>
              <a:rPr lang="en-US" dirty="0" smtClean="0"/>
              <a:t>.</a:t>
            </a:r>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128</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2526800520"/>
      </p:ext>
    </p:extLst>
  </p:cSld>
  <p:clrMapOvr>
    <a:masterClrMapping/>
  </p:clrMapOvr>
  <p:transition spd="med">
    <p:wipe dir="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AIM Essentials compare?</a:t>
            </a:r>
            <a:endParaRPr lang="en-US" dirty="0"/>
          </a:p>
        </p:txBody>
      </p:sp>
      <p:sp>
        <p:nvSpPr>
          <p:cNvPr id="3" name="Content Placeholder 2"/>
          <p:cNvSpPr>
            <a:spLocks noGrp="1"/>
          </p:cNvSpPr>
          <p:nvPr>
            <p:ph sz="half" idx="1"/>
          </p:nvPr>
        </p:nvSpPr>
        <p:spPr/>
        <p:txBody>
          <a:bodyPr>
            <a:normAutofit/>
          </a:bodyPr>
          <a:lstStyle/>
          <a:p>
            <a:r>
              <a:rPr lang="en-US" dirty="0"/>
              <a:t>T</a:t>
            </a:r>
            <a:r>
              <a:rPr lang="en-US" dirty="0" smtClean="0"/>
              <a:t>here </a:t>
            </a:r>
            <a:r>
              <a:rPr lang="en-US" dirty="0"/>
              <a:t>is no one single product which is exactly comparable to AIM </a:t>
            </a:r>
            <a:r>
              <a:rPr lang="en-US" dirty="0" smtClean="0"/>
              <a:t>or AIM </a:t>
            </a:r>
            <a:r>
              <a:rPr lang="en-US" dirty="0"/>
              <a:t>Essentials. </a:t>
            </a:r>
            <a:r>
              <a:rPr lang="en-US" dirty="0" smtClean="0"/>
              <a:t>However, </a:t>
            </a:r>
            <a:r>
              <a:rPr lang="en-US" dirty="0"/>
              <a:t>there are a few products that </a:t>
            </a:r>
            <a:r>
              <a:rPr lang="en-US" dirty="0" smtClean="0"/>
              <a:t>we have analyzed</a:t>
            </a:r>
            <a:r>
              <a:rPr lang="en-US" dirty="0"/>
              <a:t>. These include HP Virtual Connect Manager, </a:t>
            </a:r>
            <a:r>
              <a:rPr lang="en-US" dirty="0" err="1"/>
              <a:t>PlateSpin</a:t>
            </a:r>
            <a:r>
              <a:rPr lang="en-US" dirty="0"/>
              <a:t> Protect and </a:t>
            </a:r>
            <a:r>
              <a:rPr lang="en-US" dirty="0" err="1"/>
              <a:t>DoubleTake</a:t>
            </a:r>
            <a:r>
              <a:rPr lang="en-US" dirty="0"/>
              <a:t> Availability. </a:t>
            </a:r>
          </a:p>
          <a:p>
            <a:endParaRPr lang="en-US" dirty="0" smtClean="0"/>
          </a:p>
          <a:p>
            <a:r>
              <a:rPr lang="en-US" dirty="0" smtClean="0"/>
              <a:t>HP </a:t>
            </a:r>
            <a:r>
              <a:rPr lang="en-US" dirty="0"/>
              <a:t>VCM is the closest in terms of feature </a:t>
            </a:r>
            <a:r>
              <a:rPr lang="en-US" dirty="0" smtClean="0"/>
              <a:t>set, this can be viewed on the next slide.</a:t>
            </a:r>
          </a:p>
          <a:p>
            <a:endParaRPr lang="en-US" dirty="0" smtClean="0"/>
          </a:p>
          <a:p>
            <a:endParaRPr lang="en-US" dirty="0"/>
          </a:p>
          <a:p>
            <a:endParaRPr lang="en-US" dirty="0" smtClean="0"/>
          </a:p>
          <a:p>
            <a:pPr>
              <a:buBlip>
                <a:blip r:embed="rId2"/>
              </a:buBlip>
            </a:pPr>
            <a:r>
              <a:rPr lang="en-US" dirty="0" smtClean="0"/>
              <a:t>The </a:t>
            </a:r>
            <a:r>
              <a:rPr lang="en-US" dirty="0" err="1"/>
              <a:t>PlateSpin</a:t>
            </a:r>
            <a:r>
              <a:rPr lang="en-US" dirty="0"/>
              <a:t> and </a:t>
            </a:r>
            <a:r>
              <a:rPr lang="en-US" dirty="0" err="1"/>
              <a:t>DoubleTake</a:t>
            </a:r>
            <a:r>
              <a:rPr lang="en-US" dirty="0"/>
              <a:t> products were </a:t>
            </a:r>
            <a:r>
              <a:rPr lang="en-US" dirty="0" smtClean="0"/>
              <a:t>compared  in terms of Server failover.</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129</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352492227"/>
      </p:ext>
    </p:extLst>
  </p:cSld>
  <p:clrMapOvr>
    <a:masterClrMapping/>
  </p:clrMapOvr>
  <p:transition spd="med">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p:cNvSpPr>
          <p:nvPr>
            <p:ph type="title" idx="4294967295"/>
          </p:nvPr>
        </p:nvSpPr>
        <p:spPr>
          <a:xfrm>
            <a:off x="169863" y="152400"/>
            <a:ext cx="8229600" cy="731838"/>
          </a:xfrm>
        </p:spPr>
        <p:txBody>
          <a:bodyPr anchor="ctr"/>
          <a:lstStyle/>
          <a:p>
            <a:pPr eaLnBrk="1" hangingPunct="1"/>
            <a:r>
              <a:rPr lang="en-US" dirty="0" smtClean="0"/>
              <a:t>Dell Advanced Infrastructure Manager</a:t>
            </a:r>
          </a:p>
        </p:txBody>
      </p:sp>
      <p:sp>
        <p:nvSpPr>
          <p:cNvPr id="5123" name="Content Placeholder 1"/>
          <p:cNvSpPr>
            <a:spLocks noGrp="1"/>
          </p:cNvSpPr>
          <p:nvPr>
            <p:ph idx="4294967295"/>
          </p:nvPr>
        </p:nvSpPr>
        <p:spPr>
          <a:xfrm>
            <a:off x="393700" y="1376363"/>
            <a:ext cx="7715250" cy="4185761"/>
          </a:xfrm>
        </p:spPr>
        <p:txBody>
          <a:bodyPr>
            <a:spAutoFit/>
          </a:bodyPr>
          <a:lstStyle/>
          <a:p>
            <a:pPr marL="0" indent="0" eaLnBrk="1" hangingPunct="1">
              <a:buFont typeface="Wingdings" pitchFamily="2" charset="2"/>
              <a:buNone/>
            </a:pPr>
            <a:r>
              <a:rPr lang="en-US" sz="1800" dirty="0" smtClean="0"/>
              <a:t>Dell AIM lets you:</a:t>
            </a:r>
          </a:p>
          <a:p>
            <a:pPr lvl="1" eaLnBrk="1" hangingPunct="1"/>
            <a:r>
              <a:rPr lang="en-US" dirty="0" smtClean="0"/>
              <a:t>Create a dynamic IT infrastructure that quickly adjusts to the changing needs of your business.</a:t>
            </a:r>
            <a:r>
              <a:rPr lang="en-US" sz="2000" dirty="0" smtClean="0"/>
              <a:t> </a:t>
            </a:r>
          </a:p>
          <a:p>
            <a:pPr lvl="1" eaLnBrk="1" hangingPunct="1">
              <a:spcAft>
                <a:spcPct val="20000"/>
              </a:spcAft>
            </a:pPr>
            <a:r>
              <a:rPr lang="en-US" dirty="0" smtClean="0"/>
              <a:t>Run your data center more simply and efficiently.</a:t>
            </a:r>
          </a:p>
          <a:p>
            <a:pPr lvl="1" eaLnBrk="1" hangingPunct="1">
              <a:spcAft>
                <a:spcPct val="20000"/>
              </a:spcAft>
            </a:pPr>
            <a:endParaRPr lang="en-US" dirty="0" smtClean="0"/>
          </a:p>
          <a:p>
            <a:pPr marL="0" indent="0" eaLnBrk="1" hangingPunct="1">
              <a:buFont typeface="Wingdings" pitchFamily="2" charset="2"/>
              <a:buNone/>
            </a:pPr>
            <a:r>
              <a:rPr lang="en-US" sz="1800" dirty="0" smtClean="0"/>
              <a:t>With Dell AIM you achieve:</a:t>
            </a:r>
          </a:p>
          <a:p>
            <a:pPr lvl="1" eaLnBrk="1" hangingPunct="1"/>
            <a:r>
              <a:rPr lang="en-US" dirty="0" smtClean="0"/>
              <a:t>Increased IT productivity</a:t>
            </a:r>
          </a:p>
          <a:p>
            <a:pPr lvl="1" eaLnBrk="1" hangingPunct="1"/>
            <a:r>
              <a:rPr lang="en-US" dirty="0" smtClean="0"/>
              <a:t>Reduced operational costs</a:t>
            </a:r>
          </a:p>
          <a:p>
            <a:pPr lvl="1" eaLnBrk="1" hangingPunct="1"/>
            <a:r>
              <a:rPr lang="en-US" dirty="0" smtClean="0"/>
              <a:t>Higher responsiveness</a:t>
            </a:r>
          </a:p>
          <a:p>
            <a:pPr lvl="1" eaLnBrk="1" hangingPunct="1"/>
            <a:r>
              <a:rPr lang="en-US" dirty="0" smtClean="0"/>
              <a:t>Lower capital expenditure</a:t>
            </a:r>
          </a:p>
          <a:p>
            <a:pPr lvl="1" eaLnBrk="1" hangingPunct="1"/>
            <a:endParaRPr lang="en-US" dirty="0" smtClean="0"/>
          </a:p>
          <a:p>
            <a:pPr marL="0" indent="0" eaLnBrk="1" hangingPunct="1">
              <a:buFont typeface="Wingdings" pitchFamily="2" charset="2"/>
              <a:buNone/>
            </a:pPr>
            <a:r>
              <a:rPr lang="en-US" sz="1800" dirty="0" smtClean="0"/>
              <a:t>Customers use Dell AIM to :</a:t>
            </a:r>
          </a:p>
          <a:p>
            <a:pPr lvl="1" eaLnBrk="1" hangingPunct="1"/>
            <a:r>
              <a:rPr lang="en-US" dirty="0" smtClean="0"/>
              <a:t>Rapidly rollout servers &amp; services</a:t>
            </a:r>
          </a:p>
          <a:p>
            <a:pPr lvl="1" eaLnBrk="1" hangingPunct="1"/>
            <a:r>
              <a:rPr lang="en-US" dirty="0" smtClean="0"/>
              <a:t>Improve availability of servers &amp; services</a:t>
            </a:r>
          </a:p>
          <a:p>
            <a:pPr lvl="1" eaLnBrk="1" hangingPunct="1"/>
            <a:r>
              <a:rPr lang="en-US" dirty="0" smtClean="0"/>
              <a:t>Create an enterprise cloud or shared IT infrastructure</a:t>
            </a:r>
          </a:p>
        </p:txBody>
      </p:sp>
      <p:sp>
        <p:nvSpPr>
          <p:cNvPr id="2" name="Date Placeholder 1"/>
          <p:cNvSpPr>
            <a:spLocks noGrp="1"/>
          </p:cNvSpPr>
          <p:nvPr>
            <p:ph type="dt" sz="half" idx="2"/>
          </p:nvPr>
        </p:nvSpPr>
        <p:spPr/>
        <p:txBody>
          <a:bodyPr/>
          <a:lstStyle/>
          <a:p>
            <a:fld id="{CBE902D4-FCFA-4C83-87D0-2B1FF315678E}" type="datetime1">
              <a:rPr lang="en-US" smtClean="0"/>
              <a:t>11/12/2023</a:t>
            </a:fld>
            <a:endParaRPr lang="en-US" dirty="0"/>
          </a:p>
        </p:txBody>
      </p:sp>
      <p:sp>
        <p:nvSpPr>
          <p:cNvPr id="3" name="Footer Placeholder 2"/>
          <p:cNvSpPr>
            <a:spLocks noGrp="1"/>
          </p:cNvSpPr>
          <p:nvPr>
            <p:ph type="ftr" sz="quarter" idx="3"/>
          </p:nvPr>
        </p:nvSpPr>
        <p:spPr/>
        <p:txBody>
          <a:bodyPr/>
          <a:lstStyle/>
          <a:p>
            <a:r>
              <a:rPr lang="en-US" smtClean="0"/>
              <a:t>Confidential</a:t>
            </a:r>
            <a:endParaRPr lang="en-US" dirty="0"/>
          </a:p>
        </p:txBody>
      </p:sp>
      <p:sp>
        <p:nvSpPr>
          <p:cNvPr id="4" name="Slide Number Placeholder 3"/>
          <p:cNvSpPr>
            <a:spLocks noGrp="1"/>
          </p:cNvSpPr>
          <p:nvPr>
            <p:ph type="sldNum" sz="quarter" idx="4"/>
          </p:nvPr>
        </p:nvSpPr>
        <p:spPr/>
        <p:txBody>
          <a:bodyPr/>
          <a:lstStyle/>
          <a:p>
            <a:fld id="{DBD5246C-868F-410A-AE52-FE248EDADC46}" type="slidenum">
              <a:rPr lang="en-US" smtClean="0"/>
              <a:pPr/>
              <a:t>13</a:t>
            </a:fld>
            <a:endParaRPr lang="en-US" dirty="0"/>
          </a:p>
        </p:txBody>
      </p:sp>
    </p:spTree>
    <p:extLst>
      <p:ext uri="{BB962C8B-B14F-4D97-AF65-F5344CB8AC3E}">
        <p14:creationId xmlns:p14="http://schemas.microsoft.com/office/powerpoint/2010/main" val="955832767"/>
      </p:ext>
    </p:extLst>
  </p:cSld>
  <p:clrMapOvr>
    <a:masterClrMapping/>
  </p:clrMapOvr>
  <p:transition spd="med">
    <p:wipe dir="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Essentials vs. Virtual Connect Manager</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130</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Content Placeholder 6"/>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25522" y="1279525"/>
            <a:ext cx="6035806" cy="4756150"/>
          </a:xfrm>
          <a:prstGeom prst="rect">
            <a:avLst/>
          </a:prstGeom>
          <a:noFill/>
        </p:spPr>
      </p:pic>
    </p:spTree>
    <p:extLst>
      <p:ext uri="{BB962C8B-B14F-4D97-AF65-F5344CB8AC3E}">
        <p14:creationId xmlns:p14="http://schemas.microsoft.com/office/powerpoint/2010/main" val="1497463381"/>
      </p:ext>
    </p:extLst>
  </p:cSld>
  <p:clrMapOvr>
    <a:masterClrMapping/>
  </p:clrMapOvr>
  <p:transition spd="med">
    <p:wipe dir="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Essentials Support Matric</a:t>
            </a:r>
            <a:endParaRPr lang="en-US" dirty="0"/>
          </a:p>
        </p:txBody>
      </p:sp>
      <p:sp>
        <p:nvSpPr>
          <p:cNvPr id="3" name="Content Placeholder 2"/>
          <p:cNvSpPr>
            <a:spLocks noGrp="1"/>
          </p:cNvSpPr>
          <p:nvPr>
            <p:ph sz="half" idx="1"/>
          </p:nvPr>
        </p:nvSpPr>
        <p:spPr/>
        <p:txBody>
          <a:bodyPr/>
          <a:lstStyle/>
          <a:p>
            <a:pPr lvl="0"/>
            <a:r>
              <a:rPr lang="en-US" dirty="0"/>
              <a:t>Which Hardware Platforms are supported?</a:t>
            </a:r>
          </a:p>
          <a:p>
            <a:pPr lvl="0"/>
            <a:r>
              <a:rPr lang="en-US" dirty="0"/>
              <a:t>Which Operating Systems Platforms are supported?</a:t>
            </a:r>
          </a:p>
          <a:p>
            <a:pPr lvl="1"/>
            <a:r>
              <a:rPr lang="en-US" dirty="0"/>
              <a:t>Supported Windows Operating Systems</a:t>
            </a:r>
          </a:p>
          <a:p>
            <a:pPr lvl="1"/>
            <a:r>
              <a:rPr lang="en-US" dirty="0"/>
              <a:t>Supported Red Hat Operating Systems</a:t>
            </a:r>
          </a:p>
          <a:p>
            <a:pPr lvl="1"/>
            <a:r>
              <a:rPr lang="en-US" dirty="0"/>
              <a:t>Supported Novel Operating Systems </a:t>
            </a:r>
          </a:p>
          <a:p>
            <a:pPr lvl="0"/>
            <a:r>
              <a:rPr lang="en-US" dirty="0"/>
              <a:t>Which Hypervisors are supported?</a:t>
            </a:r>
          </a:p>
          <a:p>
            <a:pPr lvl="0"/>
            <a:r>
              <a:rPr lang="en-US" dirty="0"/>
              <a:t>Supported VMware Hypervisors </a:t>
            </a:r>
          </a:p>
          <a:p>
            <a:pPr lvl="0"/>
            <a:r>
              <a:rPr lang="en-US" dirty="0"/>
              <a:t>Supported Microsoft Hyper-V Hypervisors</a:t>
            </a:r>
          </a:p>
          <a:p>
            <a:pPr lvl="0"/>
            <a:r>
              <a:rPr lang="en-US" dirty="0"/>
              <a:t>What types of Activation will there be?</a:t>
            </a:r>
          </a:p>
          <a:p>
            <a:pPr lvl="0"/>
            <a:r>
              <a:rPr lang="en-US" dirty="0"/>
              <a:t>45 Day Customer Evaluation</a:t>
            </a:r>
          </a:p>
          <a:p>
            <a:pPr lvl="0"/>
            <a:r>
              <a:rPr lang="en-US" dirty="0"/>
              <a:t>The AIM Launcher </a:t>
            </a:r>
            <a:r>
              <a:rPr lang="en-US" dirty="0" smtClean="0"/>
              <a:t>Kit</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131</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4158021303"/>
      </p:ext>
    </p:extLst>
  </p:cSld>
  <p:clrMapOvr>
    <a:masterClrMapping/>
  </p:clrMapOvr>
  <p:transition spd="med">
    <p:wipe dir="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Hardware Platforms are Supported?</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132</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988887602"/>
              </p:ext>
            </p:extLst>
          </p:nvPr>
        </p:nvGraphicFramePr>
        <p:xfrm>
          <a:off x="396240" y="1296253"/>
          <a:ext cx="8442960" cy="4584591"/>
        </p:xfrm>
        <a:graphic>
          <a:graphicData uri="http://schemas.openxmlformats.org/drawingml/2006/table">
            <a:tbl>
              <a:tblPr firstRow="1" firstCol="1" bandRow="1"/>
              <a:tblGrid>
                <a:gridCol w="3093720"/>
                <a:gridCol w="5349240"/>
              </a:tblGrid>
              <a:tr h="402663">
                <a:tc gridSpan="2">
                  <a:txBody>
                    <a:bodyPr/>
                    <a:lstStyle/>
                    <a:p>
                      <a:pPr marL="0" marR="0" algn="ctr">
                        <a:lnSpc>
                          <a:spcPct val="115000"/>
                        </a:lnSpc>
                        <a:spcBef>
                          <a:spcPts val="0"/>
                        </a:spcBef>
                        <a:spcAft>
                          <a:spcPts val="0"/>
                        </a:spcAft>
                      </a:pPr>
                      <a:r>
                        <a:rPr lang="en-US" sz="2000" b="1" dirty="0">
                          <a:solidFill>
                            <a:srgbClr val="FFFFFF"/>
                          </a:solidFill>
                          <a:effectLst/>
                          <a:latin typeface="+mn-lt"/>
                          <a:ea typeface="SimSun"/>
                          <a:cs typeface="Times New Roman"/>
                        </a:rPr>
                        <a:t>Hardware Platforms Supported by AIM Essentials</a:t>
                      </a:r>
                      <a:endParaRPr lang="en-US" sz="1400" b="1" dirty="0">
                        <a:effectLst/>
                        <a:latin typeface="+mn-lt"/>
                        <a:ea typeface="SimSun"/>
                        <a:cs typeface="Times New Roman"/>
                      </a:endParaRPr>
                    </a:p>
                  </a:txBody>
                  <a:tcPr marL="67214" marR="6721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US"/>
                    </a:p>
                  </a:txBody>
                  <a:tcPr/>
                </a:tc>
              </a:tr>
              <a:tr h="0">
                <a:tc gridSpan="2">
                  <a:txBody>
                    <a:bodyPr/>
                    <a:lstStyle/>
                    <a:p>
                      <a:pPr marL="0" marR="0">
                        <a:lnSpc>
                          <a:spcPct val="115000"/>
                        </a:lnSpc>
                        <a:spcBef>
                          <a:spcPts val="0"/>
                        </a:spcBef>
                        <a:spcAft>
                          <a:spcPts val="0"/>
                        </a:spcAft>
                      </a:pPr>
                      <a:r>
                        <a:rPr lang="en-US" sz="100" b="1">
                          <a:effectLst/>
                          <a:latin typeface="Calibri"/>
                          <a:ea typeface="SimSun"/>
                          <a:cs typeface="Times New Roman"/>
                        </a:rPr>
                        <a:t> </a:t>
                      </a:r>
                      <a:endParaRPr lang="en-US" sz="1100">
                        <a:effectLst/>
                        <a:latin typeface="Calibri"/>
                        <a:ea typeface="SimSun"/>
                        <a:cs typeface="Times New Roman"/>
                      </a:endParaRPr>
                    </a:p>
                  </a:txBody>
                  <a:tcPr marL="67214" marR="6721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n-US"/>
                    </a:p>
                  </a:txBody>
                  <a:tcPr/>
                </a:tc>
              </a:tr>
              <a:tr h="945732">
                <a:tc>
                  <a:txBody>
                    <a:bodyPr/>
                    <a:lstStyle/>
                    <a:p>
                      <a:pPr marL="0" marR="0">
                        <a:lnSpc>
                          <a:spcPct val="115000"/>
                        </a:lnSpc>
                        <a:spcBef>
                          <a:spcPts val="0"/>
                        </a:spcBef>
                        <a:spcAft>
                          <a:spcPts val="0"/>
                        </a:spcAft>
                      </a:pPr>
                      <a:r>
                        <a:rPr lang="en-US" sz="1400" b="1" dirty="0">
                          <a:solidFill>
                            <a:schemeClr val="bg2"/>
                          </a:solidFill>
                          <a:effectLst/>
                          <a:latin typeface="+mn-lt"/>
                          <a:ea typeface="SimSun"/>
                          <a:cs typeface="Times New Roman"/>
                        </a:rPr>
                        <a:t>Dell Rack Mount Servers</a:t>
                      </a:r>
                      <a:endParaRPr lang="en-US" sz="1400" dirty="0">
                        <a:solidFill>
                          <a:schemeClr val="bg2"/>
                        </a:solidFill>
                        <a:effectLst/>
                        <a:latin typeface="+mn-lt"/>
                        <a:ea typeface="SimSun"/>
                        <a:cs typeface="Times New Roman"/>
                      </a:endParaRPr>
                    </a:p>
                  </a:txBody>
                  <a:tcPr marL="67214" marR="6721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pt-BR" sz="1400" dirty="0">
                          <a:solidFill>
                            <a:srgbClr val="000000"/>
                          </a:solidFill>
                          <a:effectLst/>
                          <a:latin typeface="+mn-lt"/>
                          <a:ea typeface="PMingLiU"/>
                          <a:cs typeface="Times New Roman"/>
                        </a:rPr>
                        <a:t>PowerEdge R610, R710, R715, R810, R815, R910</a:t>
                      </a:r>
                      <a:endParaRPr lang="en-US" sz="1400" dirty="0">
                        <a:effectLst/>
                        <a:latin typeface="+mn-lt"/>
                        <a:ea typeface="SimSun"/>
                        <a:cs typeface="Times New Roman"/>
                      </a:endParaRPr>
                    </a:p>
                    <a:p>
                      <a:pPr marL="0" marR="0">
                        <a:lnSpc>
                          <a:spcPct val="115000"/>
                        </a:lnSpc>
                        <a:spcBef>
                          <a:spcPts val="0"/>
                        </a:spcBef>
                        <a:spcAft>
                          <a:spcPts val="0"/>
                        </a:spcAft>
                      </a:pPr>
                      <a:r>
                        <a:rPr lang="en-US" sz="1400" dirty="0">
                          <a:solidFill>
                            <a:srgbClr val="000000"/>
                          </a:solidFill>
                          <a:effectLst/>
                          <a:latin typeface="+mn-lt"/>
                          <a:ea typeface="SimSun"/>
                          <a:cs typeface="Times New Roman"/>
                        </a:rPr>
                        <a:t> </a:t>
                      </a:r>
                      <a:endParaRPr lang="en-US" sz="1400" dirty="0">
                        <a:effectLst/>
                        <a:latin typeface="+mn-lt"/>
                        <a:ea typeface="SimSun"/>
                        <a:cs typeface="Times New Roman"/>
                      </a:endParaRPr>
                    </a:p>
                    <a:p>
                      <a:pPr marL="0" marR="0">
                        <a:lnSpc>
                          <a:spcPct val="115000"/>
                        </a:lnSpc>
                        <a:spcBef>
                          <a:spcPts val="0"/>
                        </a:spcBef>
                        <a:spcAft>
                          <a:spcPts val="0"/>
                        </a:spcAft>
                      </a:pPr>
                      <a:r>
                        <a:rPr lang="en-US" sz="1400" dirty="0">
                          <a:solidFill>
                            <a:srgbClr val="000000"/>
                          </a:solidFill>
                          <a:effectLst/>
                          <a:latin typeface="+mn-lt"/>
                          <a:ea typeface="PMingLiU"/>
                          <a:cs typeface="Times New Roman"/>
                        </a:rPr>
                        <a:t>PowerEdge C1100, C2100, C6100</a:t>
                      </a:r>
                      <a:endParaRPr lang="en-US" sz="1400" dirty="0">
                        <a:effectLst/>
                        <a:latin typeface="+mn-lt"/>
                        <a:ea typeface="SimSun"/>
                        <a:cs typeface="Times New Roman"/>
                      </a:endParaRPr>
                    </a:p>
                    <a:p>
                      <a:pPr marL="0" marR="0">
                        <a:lnSpc>
                          <a:spcPct val="115000"/>
                        </a:lnSpc>
                        <a:spcBef>
                          <a:spcPts val="0"/>
                        </a:spcBef>
                        <a:spcAft>
                          <a:spcPts val="0"/>
                        </a:spcAft>
                      </a:pPr>
                      <a:r>
                        <a:rPr lang="en-US" sz="1400" dirty="0">
                          <a:solidFill>
                            <a:srgbClr val="000000"/>
                          </a:solidFill>
                          <a:effectLst/>
                          <a:latin typeface="+mn-lt"/>
                          <a:ea typeface="PMingLiU"/>
                          <a:cs typeface="Times New Roman"/>
                        </a:rPr>
                        <a:t> </a:t>
                      </a:r>
                      <a:endParaRPr lang="en-US" sz="1400" dirty="0">
                        <a:effectLst/>
                        <a:latin typeface="+mn-lt"/>
                        <a:ea typeface="SimSun"/>
                        <a:cs typeface="Times New Roman"/>
                      </a:endParaRPr>
                    </a:p>
                  </a:txBody>
                  <a:tcPr marL="67214" marR="6721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721432">
                <a:tc>
                  <a:txBody>
                    <a:bodyPr/>
                    <a:lstStyle/>
                    <a:p>
                      <a:pPr marL="0" marR="0">
                        <a:lnSpc>
                          <a:spcPct val="115000"/>
                        </a:lnSpc>
                        <a:spcBef>
                          <a:spcPts val="0"/>
                        </a:spcBef>
                        <a:spcAft>
                          <a:spcPts val="0"/>
                        </a:spcAft>
                      </a:pPr>
                      <a:r>
                        <a:rPr lang="en-US" sz="1400" b="1" dirty="0">
                          <a:solidFill>
                            <a:schemeClr val="bg2"/>
                          </a:solidFill>
                          <a:effectLst/>
                          <a:latin typeface="+mn-lt"/>
                          <a:ea typeface="SimSun"/>
                          <a:cs typeface="Times New Roman"/>
                        </a:rPr>
                        <a:t>Dell Blade Servers</a:t>
                      </a:r>
                      <a:endParaRPr lang="en-US" sz="1400" dirty="0">
                        <a:solidFill>
                          <a:schemeClr val="bg2"/>
                        </a:solidFill>
                        <a:effectLst/>
                        <a:latin typeface="+mn-lt"/>
                        <a:ea typeface="SimSun"/>
                        <a:cs typeface="Times New Roman"/>
                      </a:endParaRPr>
                    </a:p>
                  </a:txBody>
                  <a:tcPr marL="67214" marR="6721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000000"/>
                          </a:solidFill>
                          <a:effectLst/>
                          <a:latin typeface="+mn-lt"/>
                          <a:ea typeface="PMingLiU"/>
                          <a:cs typeface="Times New Roman"/>
                        </a:rPr>
                        <a:t>PowerEdge M610, M610x, M710, M710HD, M805,</a:t>
                      </a:r>
                      <a:r>
                        <a:rPr lang="en-US" sz="1400" dirty="0">
                          <a:solidFill>
                            <a:srgbClr val="000000"/>
                          </a:solidFill>
                          <a:effectLst/>
                          <a:latin typeface="+mn-lt"/>
                          <a:ea typeface="SimSun"/>
                          <a:cs typeface="Times New Roman"/>
                        </a:rPr>
                        <a:t> </a:t>
                      </a:r>
                      <a:r>
                        <a:rPr lang="en-US" sz="1400" dirty="0">
                          <a:solidFill>
                            <a:srgbClr val="000000"/>
                          </a:solidFill>
                          <a:effectLst/>
                          <a:latin typeface="+mn-lt"/>
                          <a:ea typeface="PMingLiU"/>
                          <a:cs typeface="Times New Roman"/>
                        </a:rPr>
                        <a:t>M905, M910</a:t>
                      </a:r>
                      <a:endParaRPr lang="en-US" sz="1400" dirty="0">
                        <a:effectLst/>
                        <a:latin typeface="+mn-lt"/>
                        <a:ea typeface="SimSun"/>
                        <a:cs typeface="Times New Roman"/>
                      </a:endParaRPr>
                    </a:p>
                    <a:p>
                      <a:pPr marL="0" marR="0">
                        <a:lnSpc>
                          <a:spcPct val="115000"/>
                        </a:lnSpc>
                        <a:spcBef>
                          <a:spcPts val="0"/>
                        </a:spcBef>
                        <a:spcAft>
                          <a:spcPts val="0"/>
                        </a:spcAft>
                      </a:pPr>
                      <a:r>
                        <a:rPr lang="en-US" sz="1400" dirty="0">
                          <a:solidFill>
                            <a:srgbClr val="000000"/>
                          </a:solidFill>
                          <a:effectLst/>
                          <a:latin typeface="+mn-lt"/>
                          <a:ea typeface="PMingLiU"/>
                          <a:cs typeface="Times New Roman"/>
                        </a:rPr>
                        <a:t> </a:t>
                      </a:r>
                      <a:endParaRPr lang="en-US" sz="1400" dirty="0">
                        <a:effectLst/>
                        <a:latin typeface="+mn-lt"/>
                        <a:ea typeface="SimSun"/>
                        <a:cs typeface="Times New Roman"/>
                      </a:endParaRPr>
                    </a:p>
                  </a:txBody>
                  <a:tcPr marL="67214" marR="6721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721432">
                <a:tc>
                  <a:txBody>
                    <a:bodyPr/>
                    <a:lstStyle/>
                    <a:p>
                      <a:pPr marL="0" marR="0">
                        <a:lnSpc>
                          <a:spcPct val="115000"/>
                        </a:lnSpc>
                        <a:spcBef>
                          <a:spcPts val="0"/>
                        </a:spcBef>
                        <a:spcAft>
                          <a:spcPts val="0"/>
                        </a:spcAft>
                      </a:pPr>
                      <a:r>
                        <a:rPr lang="en-US" sz="1400" b="1" dirty="0">
                          <a:solidFill>
                            <a:schemeClr val="bg2"/>
                          </a:solidFill>
                          <a:effectLst/>
                          <a:latin typeface="+mn-lt"/>
                          <a:ea typeface="SimSun"/>
                          <a:cs typeface="Times New Roman"/>
                        </a:rPr>
                        <a:t>Dell </a:t>
                      </a:r>
                      <a:r>
                        <a:rPr lang="en-US" sz="1400" b="1" dirty="0" err="1">
                          <a:solidFill>
                            <a:schemeClr val="bg2"/>
                          </a:solidFill>
                          <a:effectLst/>
                          <a:latin typeface="+mn-lt"/>
                          <a:ea typeface="SimSun"/>
                          <a:cs typeface="Times New Roman"/>
                        </a:rPr>
                        <a:t>PowerConnect</a:t>
                      </a:r>
                      <a:r>
                        <a:rPr lang="en-US" sz="1400" b="1" dirty="0">
                          <a:solidFill>
                            <a:schemeClr val="bg2"/>
                          </a:solidFill>
                          <a:effectLst/>
                          <a:latin typeface="+mn-lt"/>
                          <a:ea typeface="SimSun"/>
                          <a:cs typeface="Times New Roman"/>
                        </a:rPr>
                        <a:t> Switches </a:t>
                      </a:r>
                      <a:endParaRPr lang="en-US" sz="1400" dirty="0">
                        <a:solidFill>
                          <a:schemeClr val="bg2"/>
                        </a:solidFill>
                        <a:effectLst/>
                        <a:latin typeface="+mn-lt"/>
                        <a:ea typeface="SimSun"/>
                        <a:cs typeface="Times New Roman"/>
                      </a:endParaRPr>
                    </a:p>
                    <a:p>
                      <a:pPr marL="0" marR="0">
                        <a:lnSpc>
                          <a:spcPct val="115000"/>
                        </a:lnSpc>
                        <a:spcBef>
                          <a:spcPts val="0"/>
                        </a:spcBef>
                        <a:spcAft>
                          <a:spcPts val="0"/>
                        </a:spcAft>
                      </a:pPr>
                      <a:r>
                        <a:rPr lang="en-US" sz="1400" b="1" dirty="0">
                          <a:solidFill>
                            <a:schemeClr val="bg2"/>
                          </a:solidFill>
                          <a:effectLst/>
                          <a:latin typeface="+mn-lt"/>
                          <a:ea typeface="SimSun"/>
                          <a:cs typeface="Times New Roman"/>
                        </a:rPr>
                        <a:t>(for Read-only mode)</a:t>
                      </a:r>
                      <a:endParaRPr lang="en-US" sz="1400" dirty="0">
                        <a:solidFill>
                          <a:schemeClr val="bg2"/>
                        </a:solidFill>
                        <a:effectLst/>
                        <a:latin typeface="+mn-lt"/>
                        <a:ea typeface="SimSun"/>
                        <a:cs typeface="Times New Roman"/>
                      </a:endParaRPr>
                    </a:p>
                    <a:p>
                      <a:pPr marL="0" marR="0">
                        <a:lnSpc>
                          <a:spcPct val="115000"/>
                        </a:lnSpc>
                        <a:spcBef>
                          <a:spcPts val="0"/>
                        </a:spcBef>
                        <a:spcAft>
                          <a:spcPts val="0"/>
                        </a:spcAft>
                      </a:pPr>
                      <a:r>
                        <a:rPr lang="en-US" sz="1400" b="1" dirty="0">
                          <a:solidFill>
                            <a:schemeClr val="bg2"/>
                          </a:solidFill>
                          <a:effectLst/>
                          <a:latin typeface="+mn-lt"/>
                          <a:ea typeface="SimSun"/>
                          <a:cs typeface="Times New Roman"/>
                        </a:rPr>
                        <a:t> </a:t>
                      </a:r>
                      <a:endParaRPr lang="en-US" sz="1400" dirty="0">
                        <a:solidFill>
                          <a:schemeClr val="bg2"/>
                        </a:solidFill>
                        <a:effectLst/>
                        <a:latin typeface="+mn-lt"/>
                        <a:ea typeface="SimSun"/>
                        <a:cs typeface="Times New Roman"/>
                      </a:endParaRPr>
                    </a:p>
                  </a:txBody>
                  <a:tcPr marL="67214" marR="6721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err="1">
                          <a:effectLst/>
                          <a:latin typeface="+mn-lt"/>
                          <a:ea typeface="PMingLiU"/>
                          <a:cs typeface="Times New Roman"/>
                        </a:rPr>
                        <a:t>PowerConnect</a:t>
                      </a:r>
                      <a:r>
                        <a:rPr lang="en-US" sz="1400" dirty="0">
                          <a:effectLst/>
                          <a:latin typeface="+mn-lt"/>
                          <a:ea typeface="PMingLiU"/>
                          <a:cs typeface="Times New Roman"/>
                        </a:rPr>
                        <a:t> 6224, 6248, 8024/8024F, M6220, M6348, M8024</a:t>
                      </a:r>
                      <a:endParaRPr lang="en-US" sz="1400" dirty="0">
                        <a:effectLst/>
                        <a:latin typeface="+mn-lt"/>
                        <a:ea typeface="SimSun"/>
                        <a:cs typeface="Times New Roman"/>
                      </a:endParaRPr>
                    </a:p>
                    <a:p>
                      <a:pPr marL="0" marR="0">
                        <a:lnSpc>
                          <a:spcPct val="115000"/>
                        </a:lnSpc>
                        <a:spcBef>
                          <a:spcPts val="0"/>
                        </a:spcBef>
                        <a:spcAft>
                          <a:spcPts val="0"/>
                        </a:spcAft>
                      </a:pPr>
                      <a:r>
                        <a:rPr lang="en-US" sz="1400" dirty="0">
                          <a:effectLst/>
                          <a:latin typeface="+mn-lt"/>
                          <a:ea typeface="PMingLiU"/>
                          <a:cs typeface="Times New Roman"/>
                        </a:rPr>
                        <a:t> </a:t>
                      </a:r>
                      <a:endParaRPr lang="en-US" sz="1400" dirty="0">
                        <a:effectLst/>
                        <a:latin typeface="+mn-lt"/>
                        <a:ea typeface="SimSun"/>
                        <a:cs typeface="Times New Roman"/>
                      </a:endParaRPr>
                    </a:p>
                  </a:txBody>
                  <a:tcPr marL="67214" marR="6721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683342">
                <a:tc>
                  <a:txBody>
                    <a:bodyPr/>
                    <a:lstStyle/>
                    <a:p>
                      <a:pPr marL="0" marR="0">
                        <a:lnSpc>
                          <a:spcPct val="115000"/>
                        </a:lnSpc>
                        <a:spcBef>
                          <a:spcPts val="0"/>
                        </a:spcBef>
                        <a:spcAft>
                          <a:spcPts val="0"/>
                        </a:spcAft>
                      </a:pPr>
                      <a:r>
                        <a:rPr lang="en-US" sz="1400" b="1" dirty="0">
                          <a:solidFill>
                            <a:schemeClr val="bg2"/>
                          </a:solidFill>
                          <a:effectLst/>
                          <a:latin typeface="+mn-lt"/>
                          <a:ea typeface="SimSun"/>
                          <a:cs typeface="Times New Roman"/>
                        </a:rPr>
                        <a:t>Add-on Interface Cards</a:t>
                      </a:r>
                      <a:endParaRPr lang="en-US" sz="1400" dirty="0">
                        <a:solidFill>
                          <a:schemeClr val="bg2"/>
                        </a:solidFill>
                        <a:effectLst/>
                        <a:latin typeface="+mn-lt"/>
                        <a:ea typeface="SimSun"/>
                        <a:cs typeface="Times New Roman"/>
                      </a:endParaRPr>
                    </a:p>
                  </a:txBody>
                  <a:tcPr marL="67214" marR="6721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mn-lt"/>
                          <a:ea typeface="PMingLiU"/>
                          <a:cs typeface="Times New Roman"/>
                        </a:rPr>
                        <a:t>Broadcom </a:t>
                      </a:r>
                      <a:r>
                        <a:rPr lang="en-US" sz="1400" dirty="0" err="1">
                          <a:effectLst/>
                          <a:latin typeface="+mn-lt"/>
                          <a:ea typeface="PMingLiU"/>
                          <a:cs typeface="Times New Roman"/>
                        </a:rPr>
                        <a:t>NetXtreme</a:t>
                      </a:r>
                      <a:r>
                        <a:rPr lang="en-US" sz="1400" dirty="0">
                          <a:effectLst/>
                          <a:latin typeface="+mn-lt"/>
                          <a:ea typeface="PMingLiU"/>
                          <a:cs typeface="Times New Roman"/>
                        </a:rPr>
                        <a:t> II </a:t>
                      </a:r>
                      <a:r>
                        <a:rPr lang="en-US" sz="1400" dirty="0">
                          <a:solidFill>
                            <a:srgbClr val="000000"/>
                          </a:solidFill>
                          <a:effectLst/>
                          <a:latin typeface="+mn-lt"/>
                          <a:ea typeface="PMingLiU"/>
                          <a:cs typeface="Times New Roman"/>
                        </a:rPr>
                        <a:t>57711 Dual Port SFP+/Direct Attach 10Gb Card</a:t>
                      </a:r>
                      <a:endParaRPr lang="en-US" sz="1400" dirty="0">
                        <a:effectLst/>
                        <a:latin typeface="+mn-lt"/>
                        <a:ea typeface="SimSun"/>
                        <a:cs typeface="Times New Roman"/>
                      </a:endParaRPr>
                    </a:p>
                    <a:p>
                      <a:pPr marL="0" marR="0">
                        <a:lnSpc>
                          <a:spcPct val="115000"/>
                        </a:lnSpc>
                        <a:spcBef>
                          <a:spcPts val="0"/>
                        </a:spcBef>
                        <a:spcAft>
                          <a:spcPts val="0"/>
                        </a:spcAft>
                      </a:pPr>
                      <a:r>
                        <a:rPr lang="en-US" sz="1400" dirty="0">
                          <a:solidFill>
                            <a:srgbClr val="000000"/>
                          </a:solidFill>
                          <a:effectLst/>
                          <a:latin typeface="+mn-lt"/>
                          <a:ea typeface="SimSun"/>
                          <a:cs typeface="Times New Roman"/>
                        </a:rPr>
                        <a:t> </a:t>
                      </a:r>
                      <a:endParaRPr lang="en-US" sz="1400" dirty="0">
                        <a:effectLst/>
                        <a:latin typeface="+mn-lt"/>
                        <a:ea typeface="SimSun"/>
                        <a:cs typeface="Times New Roman"/>
                      </a:endParaRPr>
                    </a:p>
                    <a:p>
                      <a:pPr marL="0" marR="0">
                        <a:lnSpc>
                          <a:spcPct val="115000"/>
                        </a:lnSpc>
                        <a:spcBef>
                          <a:spcPts val="0"/>
                        </a:spcBef>
                        <a:spcAft>
                          <a:spcPts val="0"/>
                        </a:spcAft>
                      </a:pPr>
                      <a:r>
                        <a:rPr lang="en-US" sz="1400" dirty="0">
                          <a:solidFill>
                            <a:srgbClr val="000000"/>
                          </a:solidFill>
                          <a:effectLst/>
                          <a:latin typeface="+mn-lt"/>
                          <a:ea typeface="PMingLiU"/>
                          <a:cs typeface="Times New Roman"/>
                        </a:rPr>
                        <a:t>Broadcom </a:t>
                      </a:r>
                      <a:r>
                        <a:rPr lang="en-US" sz="1400" dirty="0" err="1">
                          <a:solidFill>
                            <a:srgbClr val="000000"/>
                          </a:solidFill>
                          <a:effectLst/>
                          <a:latin typeface="+mn-lt"/>
                          <a:ea typeface="PMingLiU"/>
                          <a:cs typeface="Times New Roman"/>
                        </a:rPr>
                        <a:t>NetXtreme</a:t>
                      </a:r>
                      <a:r>
                        <a:rPr lang="en-US" sz="1400" dirty="0">
                          <a:solidFill>
                            <a:srgbClr val="000000"/>
                          </a:solidFill>
                          <a:effectLst/>
                          <a:latin typeface="+mn-lt"/>
                          <a:ea typeface="PMingLiU"/>
                          <a:cs typeface="Times New Roman"/>
                        </a:rPr>
                        <a:t> II 57711 Dual Port 10Gb Ethernet Mezzanine Card</a:t>
                      </a:r>
                      <a:endParaRPr lang="en-US" sz="1400" dirty="0">
                        <a:effectLst/>
                        <a:latin typeface="+mn-lt"/>
                        <a:ea typeface="SimSun"/>
                        <a:cs typeface="Times New Roman"/>
                      </a:endParaRPr>
                    </a:p>
                    <a:p>
                      <a:pPr marL="0" marR="0">
                        <a:lnSpc>
                          <a:spcPct val="115000"/>
                        </a:lnSpc>
                        <a:spcBef>
                          <a:spcPts val="0"/>
                        </a:spcBef>
                        <a:spcAft>
                          <a:spcPts val="0"/>
                        </a:spcAft>
                      </a:pPr>
                      <a:r>
                        <a:rPr lang="en-US" sz="1400" dirty="0">
                          <a:solidFill>
                            <a:srgbClr val="000000"/>
                          </a:solidFill>
                          <a:effectLst/>
                          <a:latin typeface="+mn-lt"/>
                          <a:ea typeface="SimSun"/>
                          <a:cs typeface="Times New Roman"/>
                        </a:rPr>
                        <a:t> </a:t>
                      </a:r>
                      <a:endParaRPr lang="en-US" sz="1400" dirty="0">
                        <a:effectLst/>
                        <a:latin typeface="+mn-lt"/>
                        <a:ea typeface="SimSun"/>
                        <a:cs typeface="Times New Roman"/>
                      </a:endParaRPr>
                    </a:p>
                    <a:p>
                      <a:pPr marL="0" marR="0">
                        <a:lnSpc>
                          <a:spcPct val="115000"/>
                        </a:lnSpc>
                        <a:spcBef>
                          <a:spcPts val="0"/>
                        </a:spcBef>
                        <a:spcAft>
                          <a:spcPts val="0"/>
                        </a:spcAft>
                      </a:pPr>
                      <a:r>
                        <a:rPr lang="en-US" sz="1400" dirty="0">
                          <a:solidFill>
                            <a:srgbClr val="000000"/>
                          </a:solidFill>
                          <a:effectLst/>
                          <a:latin typeface="+mn-lt"/>
                          <a:ea typeface="PMingLiU"/>
                          <a:cs typeface="Times New Roman"/>
                        </a:rPr>
                        <a:t>Broadcom 57712-K  (for HW </a:t>
                      </a:r>
                      <a:r>
                        <a:rPr lang="en-US" sz="1400" dirty="0" err="1">
                          <a:solidFill>
                            <a:srgbClr val="000000"/>
                          </a:solidFill>
                          <a:effectLst/>
                          <a:latin typeface="+mn-lt"/>
                          <a:ea typeface="PMingLiU"/>
                          <a:cs typeface="Times New Roman"/>
                        </a:rPr>
                        <a:t>iSCSI</a:t>
                      </a:r>
                      <a:r>
                        <a:rPr lang="en-US" sz="1400" dirty="0">
                          <a:solidFill>
                            <a:srgbClr val="000000"/>
                          </a:solidFill>
                          <a:effectLst/>
                          <a:latin typeface="+mn-lt"/>
                          <a:ea typeface="PMingLiU"/>
                          <a:cs typeface="Times New Roman"/>
                        </a:rPr>
                        <a:t> only)</a:t>
                      </a:r>
                      <a:endParaRPr lang="en-US" sz="1400" dirty="0">
                        <a:effectLst/>
                        <a:latin typeface="+mn-lt"/>
                        <a:ea typeface="SimSun"/>
                        <a:cs typeface="Times New Roman"/>
                      </a:endParaRPr>
                    </a:p>
                  </a:txBody>
                  <a:tcPr marL="67214" marR="6721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94665482"/>
      </p:ext>
    </p:extLst>
  </p:cSld>
  <p:clrMapOvr>
    <a:masterClrMapping/>
  </p:clrMapOvr>
  <p:transition spd="med">
    <p:wipe dir="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Supported </a:t>
            </a:r>
            <a:r>
              <a:rPr lang="en-US" dirty="0" smtClean="0"/>
              <a:t>Windows Operating </a:t>
            </a:r>
            <a:r>
              <a:rPr lang="en-US" dirty="0"/>
              <a:t>Systems</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133</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827636607"/>
              </p:ext>
            </p:extLst>
          </p:nvPr>
        </p:nvGraphicFramePr>
        <p:xfrm>
          <a:off x="373167" y="1306830"/>
          <a:ext cx="8450793" cy="3049524"/>
        </p:xfrm>
        <a:graphic>
          <a:graphicData uri="http://schemas.openxmlformats.org/drawingml/2006/table">
            <a:tbl>
              <a:tblPr firstRow="1" firstCol="1" bandRow="1"/>
              <a:tblGrid>
                <a:gridCol w="2751033"/>
                <a:gridCol w="2499360"/>
                <a:gridCol w="1645920"/>
                <a:gridCol w="1554480"/>
              </a:tblGrid>
              <a:tr h="339090">
                <a:tc gridSpan="4">
                  <a:txBody>
                    <a:bodyPr/>
                    <a:lstStyle/>
                    <a:p>
                      <a:pPr marL="0" marR="0" algn="ctr">
                        <a:lnSpc>
                          <a:spcPct val="115000"/>
                        </a:lnSpc>
                        <a:spcBef>
                          <a:spcPts val="0"/>
                        </a:spcBef>
                        <a:spcAft>
                          <a:spcPts val="0"/>
                        </a:spcAft>
                      </a:pPr>
                      <a:r>
                        <a:rPr lang="en-US" sz="2000" b="1" dirty="0">
                          <a:solidFill>
                            <a:srgbClr val="FFFFFF"/>
                          </a:solidFill>
                          <a:effectLst/>
                          <a:latin typeface="+mn-lt"/>
                          <a:ea typeface="SimSun"/>
                          <a:cs typeface="Times New Roman"/>
                        </a:rPr>
                        <a:t>Microsoft Windows</a:t>
                      </a:r>
                      <a:endParaRPr lang="en-US" sz="2000" dirty="0">
                        <a:effectLst/>
                        <a:latin typeface="+mn-lt"/>
                        <a:ea typeface="SimSu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algn="ctr">
                        <a:lnSpc>
                          <a:spcPct val="115000"/>
                        </a:lnSpc>
                        <a:spcBef>
                          <a:spcPts val="0"/>
                        </a:spcBef>
                        <a:spcAft>
                          <a:spcPts val="0"/>
                        </a:spcAft>
                      </a:pPr>
                      <a:r>
                        <a:rPr lang="en-US" sz="1400" b="1" dirty="0">
                          <a:effectLst/>
                          <a:latin typeface="+mn-lt"/>
                          <a:ea typeface="SimSun"/>
                          <a:cs typeface="Times New Roman"/>
                        </a:rPr>
                        <a:t>Versions</a:t>
                      </a:r>
                      <a:endParaRPr lang="en-US" sz="1400" dirty="0">
                        <a:effectLst/>
                        <a:latin typeface="+mn-lt"/>
                        <a:ea typeface="SimSu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effectLst/>
                          <a:latin typeface="+mn-lt"/>
                          <a:ea typeface="SimSun"/>
                          <a:cs typeface="Times New Roman"/>
                        </a:rPr>
                        <a:t>AIM Boot Types</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effectLst/>
                          <a:latin typeface="+mn-lt"/>
                          <a:ea typeface="SimSun"/>
                          <a:cs typeface="Times New Roman"/>
                        </a:rPr>
                        <a:t>Server/VM Boot BIOS</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effectLst/>
                          <a:latin typeface="+mn-lt"/>
                          <a:ea typeface="SimSun"/>
                          <a:cs typeface="Times New Roman"/>
                        </a:rPr>
                        <a:t>iSCSI Offload</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99390">
                <a:tc rowSpan="4">
                  <a:txBody>
                    <a:bodyPr/>
                    <a:lstStyle/>
                    <a:p>
                      <a:pPr marL="0" marR="0">
                        <a:lnSpc>
                          <a:spcPct val="115000"/>
                        </a:lnSpc>
                        <a:spcBef>
                          <a:spcPts val="0"/>
                        </a:spcBef>
                        <a:spcAft>
                          <a:spcPts val="0"/>
                        </a:spcAft>
                      </a:pPr>
                      <a:r>
                        <a:rPr lang="en-US" sz="1400" b="1" dirty="0">
                          <a:solidFill>
                            <a:schemeClr val="bg2"/>
                          </a:solidFill>
                          <a:effectLst/>
                          <a:latin typeface="+mn-lt"/>
                          <a:ea typeface="SimSun"/>
                          <a:cs typeface="Times New Roman"/>
                        </a:rPr>
                        <a:t>2003 Server </a:t>
                      </a:r>
                      <a:endParaRPr lang="en-US" sz="1400" dirty="0">
                        <a:solidFill>
                          <a:schemeClr val="bg2"/>
                        </a:solidFill>
                        <a:effectLst/>
                        <a:latin typeface="+mn-lt"/>
                        <a:ea typeface="SimSun"/>
                        <a:cs typeface="Times New Roman"/>
                      </a:endParaRPr>
                    </a:p>
                    <a:p>
                      <a:pPr marL="457200" marR="0" lvl="1" algn="l">
                        <a:lnSpc>
                          <a:spcPct val="115000"/>
                        </a:lnSpc>
                        <a:spcBef>
                          <a:spcPts val="0"/>
                        </a:spcBef>
                        <a:spcAft>
                          <a:spcPts val="0"/>
                        </a:spcAft>
                      </a:pPr>
                      <a:r>
                        <a:rPr lang="en-US" sz="1400" b="1" dirty="0">
                          <a:solidFill>
                            <a:schemeClr val="bg2"/>
                          </a:solidFill>
                          <a:effectLst/>
                          <a:latin typeface="+mn-lt"/>
                          <a:ea typeface="SimSun"/>
                          <a:cs typeface="Times New Roman"/>
                        </a:rPr>
                        <a:t>Standard and Enterprise</a:t>
                      </a:r>
                      <a:endParaRPr lang="en-US" sz="1400" dirty="0">
                        <a:solidFill>
                          <a:schemeClr val="bg2"/>
                        </a:solidFill>
                        <a:effectLst/>
                        <a:latin typeface="+mn-lt"/>
                        <a:ea typeface="SimSun"/>
                        <a:cs typeface="Times New Roman"/>
                      </a:endParaRPr>
                    </a:p>
                    <a:p>
                      <a:pPr marL="457200" marR="0" lvl="1" algn="l">
                        <a:lnSpc>
                          <a:spcPct val="115000"/>
                        </a:lnSpc>
                        <a:spcBef>
                          <a:spcPts val="0"/>
                        </a:spcBef>
                        <a:spcAft>
                          <a:spcPts val="0"/>
                        </a:spcAft>
                      </a:pPr>
                      <a:r>
                        <a:rPr lang="en-US" sz="1400" b="1" dirty="0">
                          <a:solidFill>
                            <a:schemeClr val="bg2"/>
                          </a:solidFill>
                          <a:effectLst/>
                          <a:latin typeface="+mn-lt"/>
                          <a:ea typeface="SimSun"/>
                          <a:cs typeface="Times New Roman"/>
                        </a:rPr>
                        <a:t>SP1 R2 – 32/64 Bit</a:t>
                      </a:r>
                      <a:endParaRPr lang="en-US" sz="1400" dirty="0">
                        <a:solidFill>
                          <a:schemeClr val="bg2"/>
                        </a:solidFill>
                        <a:effectLst/>
                        <a:latin typeface="+mn-lt"/>
                        <a:ea typeface="SimSun"/>
                        <a:cs typeface="Times New Roman"/>
                      </a:endParaRPr>
                    </a:p>
                    <a:p>
                      <a:pPr marL="457200" marR="0" lvl="1" algn="l">
                        <a:lnSpc>
                          <a:spcPct val="115000"/>
                        </a:lnSpc>
                        <a:spcBef>
                          <a:spcPts val="0"/>
                        </a:spcBef>
                        <a:spcAft>
                          <a:spcPts val="0"/>
                        </a:spcAft>
                      </a:pPr>
                      <a:r>
                        <a:rPr lang="en-US" sz="1400" b="1" dirty="0">
                          <a:solidFill>
                            <a:schemeClr val="bg2"/>
                          </a:solidFill>
                          <a:effectLst/>
                          <a:latin typeface="+mn-lt"/>
                          <a:ea typeface="SimSun"/>
                          <a:cs typeface="Times New Roman"/>
                        </a:rPr>
                        <a:t>SP2 R2 – 32/64 Bit</a:t>
                      </a:r>
                      <a:endParaRPr lang="en-US" sz="1400" dirty="0">
                        <a:solidFill>
                          <a:schemeClr val="bg2"/>
                        </a:solidFill>
                        <a:effectLst/>
                        <a:latin typeface="+mn-lt"/>
                        <a:ea typeface="SimSun"/>
                        <a:cs typeface="Times New Roman"/>
                      </a:endParaRPr>
                    </a:p>
                    <a:p>
                      <a:pPr marL="0" marR="0" algn="ctr">
                        <a:lnSpc>
                          <a:spcPct val="115000"/>
                        </a:lnSpc>
                        <a:spcBef>
                          <a:spcPts val="0"/>
                        </a:spcBef>
                        <a:spcAft>
                          <a:spcPts val="0"/>
                        </a:spcAft>
                      </a:pPr>
                      <a:r>
                        <a:rPr lang="en-US" sz="1400" b="1" dirty="0">
                          <a:solidFill>
                            <a:schemeClr val="bg2"/>
                          </a:solidFill>
                          <a:effectLst/>
                          <a:latin typeface="+mn-lt"/>
                          <a:ea typeface="SimSun"/>
                          <a:cs typeface="Times New Roman"/>
                        </a:rPr>
                        <a:t> </a:t>
                      </a:r>
                      <a:endParaRPr lang="en-US" sz="1400" dirty="0">
                        <a:solidFill>
                          <a:schemeClr val="bg2"/>
                        </a:solidFill>
                        <a:effectLst/>
                        <a:latin typeface="+mn-lt"/>
                        <a:ea typeface="SimSun"/>
                        <a:cs typeface="Times New Roman"/>
                      </a:endParaRPr>
                    </a:p>
                    <a:p>
                      <a:pPr marL="0" marR="0">
                        <a:lnSpc>
                          <a:spcPct val="115000"/>
                        </a:lnSpc>
                        <a:spcBef>
                          <a:spcPts val="0"/>
                        </a:spcBef>
                        <a:spcAft>
                          <a:spcPts val="0"/>
                        </a:spcAft>
                      </a:pPr>
                      <a:r>
                        <a:rPr lang="en-US" sz="1400" b="1" dirty="0">
                          <a:solidFill>
                            <a:schemeClr val="bg2"/>
                          </a:solidFill>
                          <a:effectLst/>
                          <a:latin typeface="+mn-lt"/>
                          <a:ea typeface="SimSun"/>
                          <a:cs typeface="Times New Roman"/>
                        </a:rPr>
                        <a:t>2008</a:t>
                      </a:r>
                      <a:r>
                        <a:rPr lang="en-US" sz="1400" b="1" baseline="30000" dirty="0">
                          <a:solidFill>
                            <a:schemeClr val="bg2"/>
                          </a:solidFill>
                          <a:effectLst/>
                          <a:latin typeface="+mn-lt"/>
                          <a:ea typeface="SimSun"/>
                          <a:cs typeface="Times New Roman"/>
                        </a:rPr>
                        <a:t> </a:t>
                      </a:r>
                      <a:r>
                        <a:rPr lang="en-US" sz="1400" b="1" dirty="0">
                          <a:solidFill>
                            <a:schemeClr val="bg2"/>
                          </a:solidFill>
                          <a:effectLst/>
                          <a:latin typeface="+mn-lt"/>
                          <a:ea typeface="SimSun"/>
                          <a:cs typeface="Times New Roman"/>
                        </a:rPr>
                        <a:t>Server</a:t>
                      </a:r>
                      <a:endParaRPr lang="en-US" sz="1400" dirty="0">
                        <a:solidFill>
                          <a:schemeClr val="bg2"/>
                        </a:solidFill>
                        <a:effectLst/>
                        <a:latin typeface="+mn-lt"/>
                        <a:ea typeface="SimSun"/>
                        <a:cs typeface="Times New Roman"/>
                      </a:endParaRPr>
                    </a:p>
                    <a:p>
                      <a:pPr marL="457200" marR="0" lvl="1" algn="l">
                        <a:lnSpc>
                          <a:spcPct val="115000"/>
                        </a:lnSpc>
                        <a:spcBef>
                          <a:spcPts val="0"/>
                        </a:spcBef>
                        <a:spcAft>
                          <a:spcPts val="0"/>
                        </a:spcAft>
                      </a:pPr>
                      <a:r>
                        <a:rPr lang="en-US" sz="1400" b="1" dirty="0">
                          <a:solidFill>
                            <a:schemeClr val="bg2"/>
                          </a:solidFill>
                          <a:effectLst/>
                          <a:latin typeface="+mn-lt"/>
                          <a:ea typeface="SimSun"/>
                          <a:cs typeface="Times New Roman"/>
                        </a:rPr>
                        <a:t>Standard, Enterprise and Data Center</a:t>
                      </a:r>
                      <a:endParaRPr lang="en-US" sz="1400" dirty="0">
                        <a:solidFill>
                          <a:schemeClr val="bg2"/>
                        </a:solidFill>
                        <a:effectLst/>
                        <a:latin typeface="+mn-lt"/>
                        <a:ea typeface="SimSun"/>
                        <a:cs typeface="Times New Roman"/>
                      </a:endParaRPr>
                    </a:p>
                    <a:p>
                      <a:pPr marL="457200" marR="0" lvl="1" algn="l">
                        <a:lnSpc>
                          <a:spcPct val="115000"/>
                        </a:lnSpc>
                        <a:spcBef>
                          <a:spcPts val="0"/>
                        </a:spcBef>
                        <a:spcAft>
                          <a:spcPts val="0"/>
                        </a:spcAft>
                      </a:pPr>
                      <a:r>
                        <a:rPr lang="en-US" sz="1400" b="1" dirty="0">
                          <a:solidFill>
                            <a:schemeClr val="bg2"/>
                          </a:solidFill>
                          <a:effectLst/>
                          <a:latin typeface="+mn-lt"/>
                          <a:ea typeface="SimSun"/>
                          <a:cs typeface="Times New Roman"/>
                        </a:rPr>
                        <a:t>SP2 - 32/64 bit, R2</a:t>
                      </a:r>
                      <a:endParaRPr lang="en-US" sz="1400" dirty="0">
                        <a:solidFill>
                          <a:schemeClr val="bg2"/>
                        </a:solidFill>
                        <a:effectLst/>
                        <a:latin typeface="+mn-lt"/>
                        <a:ea typeface="SimSu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mn-lt"/>
                          <a:ea typeface="SimSun"/>
                          <a:cs typeface="Calibri"/>
                        </a:rPr>
                        <a:t>Disk-Booted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mn-lt"/>
                          <a:ea typeface="SimSun"/>
                          <a:cs typeface="Calibri"/>
                        </a:rPr>
                        <a:t>Disk</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mn-lt"/>
                          <a:ea typeface="SimSun"/>
                          <a:cs typeface="Calibri"/>
                        </a:rPr>
                        <a:t>N/A</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59385">
                <a:tc vMerge="1">
                  <a:txBody>
                    <a:bodyPr/>
                    <a:lstStyle/>
                    <a:p>
                      <a:endParaRPr lang="en-US"/>
                    </a:p>
                  </a:txBody>
                  <a:tcPr/>
                </a:tc>
                <a:tc>
                  <a:txBody>
                    <a:bodyPr/>
                    <a:lstStyle/>
                    <a:p>
                      <a:pPr marL="0" marR="0" algn="ctr">
                        <a:lnSpc>
                          <a:spcPct val="115000"/>
                        </a:lnSpc>
                        <a:spcBef>
                          <a:spcPts val="0"/>
                        </a:spcBef>
                        <a:spcAft>
                          <a:spcPts val="0"/>
                        </a:spcAft>
                      </a:pPr>
                      <a:r>
                        <a:rPr lang="en-US" sz="1400" dirty="0" err="1">
                          <a:effectLst/>
                          <a:latin typeface="+mn-lt"/>
                          <a:ea typeface="SimSun"/>
                          <a:cs typeface="Calibri"/>
                        </a:rPr>
                        <a:t>iSCSI</a:t>
                      </a:r>
                      <a:r>
                        <a:rPr lang="en-US" sz="1400" dirty="0">
                          <a:effectLst/>
                          <a:latin typeface="+mn-lt"/>
                          <a:ea typeface="SimSun"/>
                          <a:cs typeface="Calibri"/>
                        </a:rPr>
                        <a:t>-Booted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mn-lt"/>
                          <a:ea typeface="SimSun"/>
                          <a:cs typeface="Calibri"/>
                        </a:rPr>
                        <a:t>PXE</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mn-lt"/>
                          <a:ea typeface="SimSun"/>
                          <a:cs typeface="Calibri"/>
                        </a:rPr>
                        <a:t>N/A</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76530">
                <a:tc vMerge="1">
                  <a:txBody>
                    <a:bodyPr/>
                    <a:lstStyle/>
                    <a:p>
                      <a:endParaRPr lang="en-US"/>
                    </a:p>
                  </a:txBody>
                  <a:tcPr/>
                </a:tc>
                <a:tc>
                  <a:txBody>
                    <a:bodyPr/>
                    <a:lstStyle/>
                    <a:p>
                      <a:pPr marL="0" marR="0" algn="ctr">
                        <a:lnSpc>
                          <a:spcPct val="115000"/>
                        </a:lnSpc>
                        <a:spcBef>
                          <a:spcPts val="0"/>
                        </a:spcBef>
                        <a:spcAft>
                          <a:spcPts val="0"/>
                        </a:spcAft>
                      </a:pPr>
                      <a:r>
                        <a:rPr lang="en-US" sz="1400" dirty="0">
                          <a:effectLst/>
                          <a:latin typeface="+mn-lt"/>
                          <a:ea typeface="SimSun"/>
                          <a:cs typeface="Calibri"/>
                        </a:rPr>
                        <a:t>Hardware </a:t>
                      </a:r>
                      <a:r>
                        <a:rPr lang="en-US" sz="1400" dirty="0" err="1" smtClean="0">
                          <a:effectLst/>
                          <a:latin typeface="+mn-lt"/>
                          <a:ea typeface="SimSun"/>
                          <a:cs typeface="Calibri"/>
                        </a:rPr>
                        <a:t>iSCSI</a:t>
                      </a:r>
                      <a:r>
                        <a:rPr lang="en-US" sz="1400" dirty="0" smtClean="0">
                          <a:effectLst/>
                          <a:latin typeface="+mn-lt"/>
                          <a:ea typeface="SimSun"/>
                          <a:cs typeface="Calibri"/>
                        </a:rPr>
                        <a:t>-Booted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mn-lt"/>
                          <a:ea typeface="SimSun"/>
                          <a:cs typeface="Calibri"/>
                        </a:rPr>
                        <a:t>iSCSI</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mn-lt"/>
                          <a:ea typeface="SimSun"/>
                          <a:cs typeface="Calibri"/>
                        </a:rPr>
                        <a:t>No</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93675">
                <a:tc vMerge="1">
                  <a:txBody>
                    <a:bodyPr/>
                    <a:lstStyle/>
                    <a:p>
                      <a:endParaRPr lang="en-US"/>
                    </a:p>
                  </a:txBody>
                  <a:tcPr/>
                </a:tc>
                <a:tc>
                  <a:txBody>
                    <a:bodyPr/>
                    <a:lstStyle/>
                    <a:p>
                      <a:pPr marL="0" marR="0" algn="ctr">
                        <a:lnSpc>
                          <a:spcPct val="115000"/>
                        </a:lnSpc>
                        <a:spcBef>
                          <a:spcPts val="0"/>
                        </a:spcBef>
                        <a:spcAft>
                          <a:spcPts val="0"/>
                        </a:spcAft>
                      </a:pPr>
                      <a:r>
                        <a:rPr lang="en-US" sz="1400" dirty="0">
                          <a:effectLst/>
                          <a:latin typeface="+mn-lt"/>
                          <a:ea typeface="SimSun"/>
                          <a:cs typeface="Calibri"/>
                        </a:rPr>
                        <a:t>Hardware </a:t>
                      </a:r>
                      <a:r>
                        <a:rPr lang="en-US" sz="1400" dirty="0" err="1" smtClean="0">
                          <a:effectLst/>
                          <a:latin typeface="+mn-lt"/>
                          <a:ea typeface="SimSun"/>
                          <a:cs typeface="Calibri"/>
                        </a:rPr>
                        <a:t>iSCSI</a:t>
                      </a:r>
                      <a:r>
                        <a:rPr lang="en-US" sz="1400" dirty="0" smtClean="0">
                          <a:effectLst/>
                          <a:latin typeface="+mn-lt"/>
                          <a:ea typeface="SimSun"/>
                          <a:cs typeface="Calibri"/>
                        </a:rPr>
                        <a:t>-Booted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err="1">
                          <a:effectLst/>
                          <a:latin typeface="+mn-lt"/>
                          <a:ea typeface="SimSun"/>
                          <a:cs typeface="Calibri"/>
                        </a:rPr>
                        <a:t>iSCSI</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mn-lt"/>
                          <a:ea typeface="SimSun"/>
                          <a:cs typeface="Calibri"/>
                        </a:rPr>
                        <a:t>Yes</a:t>
                      </a:r>
                      <a:endParaRPr lang="en-US" sz="1400" dirty="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4832106"/>
      </p:ext>
    </p:extLst>
  </p:cSld>
  <p:clrMapOvr>
    <a:masterClrMapping/>
  </p:clrMapOvr>
  <p:transition spd="med">
    <p:wipe dir="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Supported </a:t>
            </a:r>
            <a:r>
              <a:rPr lang="en-US" dirty="0" smtClean="0"/>
              <a:t>Red Hat </a:t>
            </a:r>
            <a:r>
              <a:rPr lang="en-US" dirty="0"/>
              <a:t>Operating </a:t>
            </a:r>
            <a:r>
              <a:rPr lang="en-US" dirty="0" smtClean="0"/>
              <a:t>Systems</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134</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841907431"/>
              </p:ext>
            </p:extLst>
          </p:nvPr>
        </p:nvGraphicFramePr>
        <p:xfrm>
          <a:off x="379095" y="1297686"/>
          <a:ext cx="8429625" cy="3540252"/>
        </p:xfrm>
        <a:graphic>
          <a:graphicData uri="http://schemas.openxmlformats.org/drawingml/2006/table">
            <a:tbl>
              <a:tblPr firstRow="1" firstCol="1" bandRow="1"/>
              <a:tblGrid>
                <a:gridCol w="2638425"/>
                <a:gridCol w="2316480"/>
                <a:gridCol w="1737360"/>
                <a:gridCol w="1737360"/>
              </a:tblGrid>
              <a:tr h="348234">
                <a:tc gridSpan="4">
                  <a:txBody>
                    <a:bodyPr/>
                    <a:lstStyle/>
                    <a:p>
                      <a:pPr marL="0" marR="0" algn="ctr">
                        <a:lnSpc>
                          <a:spcPct val="115000"/>
                        </a:lnSpc>
                        <a:spcBef>
                          <a:spcPts val="0"/>
                        </a:spcBef>
                        <a:spcAft>
                          <a:spcPts val="0"/>
                        </a:spcAft>
                      </a:pPr>
                      <a:r>
                        <a:rPr lang="en-US" sz="2000" b="1" dirty="0">
                          <a:solidFill>
                            <a:srgbClr val="FFFFFF"/>
                          </a:solidFill>
                          <a:effectLst/>
                          <a:latin typeface="+mn-lt"/>
                          <a:ea typeface="PMingLiU"/>
                          <a:cs typeface="Times New Roman"/>
                        </a:rPr>
                        <a:t>Red Hat Linux</a:t>
                      </a:r>
                      <a:endParaRPr lang="en-US" sz="1400" b="1" dirty="0">
                        <a:effectLst/>
                        <a:latin typeface="+mn-lt"/>
                        <a:ea typeface="SimSu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algn="ctr">
                        <a:lnSpc>
                          <a:spcPct val="115000"/>
                        </a:lnSpc>
                        <a:spcBef>
                          <a:spcPts val="0"/>
                        </a:spcBef>
                        <a:spcAft>
                          <a:spcPts val="0"/>
                        </a:spcAft>
                      </a:pPr>
                      <a:r>
                        <a:rPr lang="en-US" sz="1400" b="1">
                          <a:solidFill>
                            <a:srgbClr val="000000"/>
                          </a:solidFill>
                          <a:effectLst/>
                          <a:latin typeface="+mn-lt"/>
                          <a:ea typeface="PMingLiU"/>
                          <a:cs typeface="Times New Roman"/>
                        </a:rPr>
                        <a:t>Versions</a:t>
                      </a:r>
                      <a:endParaRPr lang="en-US" sz="1800">
                        <a:effectLst/>
                        <a:latin typeface="+mn-lt"/>
                        <a:ea typeface="SimSu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b="1" dirty="0">
                          <a:solidFill>
                            <a:srgbClr val="000000"/>
                          </a:solidFill>
                          <a:effectLst/>
                          <a:latin typeface="+mn-lt"/>
                          <a:ea typeface="PMingLiU"/>
                          <a:cs typeface="Times New Roman"/>
                        </a:rPr>
                        <a:t>AIM Boot Types</a:t>
                      </a:r>
                      <a:endParaRPr lang="en-US" sz="18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rgbClr val="000000"/>
                          </a:solidFill>
                          <a:effectLst/>
                          <a:latin typeface="+mn-lt"/>
                          <a:ea typeface="PMingLiU"/>
                          <a:cs typeface="Times New Roman"/>
                        </a:rPr>
                        <a:t>Server/VM Boot </a:t>
                      </a:r>
                      <a:endParaRPr lang="en-US" sz="1400" b="1" dirty="0" smtClean="0">
                        <a:solidFill>
                          <a:srgbClr val="000000"/>
                        </a:solidFill>
                        <a:effectLst/>
                        <a:latin typeface="+mn-lt"/>
                        <a:ea typeface="PMingLiU"/>
                        <a:cs typeface="Times New Roman"/>
                      </a:endParaRPr>
                    </a:p>
                    <a:p>
                      <a:pPr marL="0" marR="0" algn="ctr">
                        <a:lnSpc>
                          <a:spcPct val="115000"/>
                        </a:lnSpc>
                        <a:spcBef>
                          <a:spcPts val="0"/>
                        </a:spcBef>
                        <a:spcAft>
                          <a:spcPts val="0"/>
                        </a:spcAft>
                      </a:pPr>
                      <a:r>
                        <a:rPr lang="en-US" sz="1400" b="1" dirty="0" smtClean="0">
                          <a:solidFill>
                            <a:srgbClr val="000000"/>
                          </a:solidFill>
                          <a:effectLst/>
                          <a:latin typeface="+mn-lt"/>
                          <a:ea typeface="PMingLiU"/>
                          <a:cs typeface="Times New Roman"/>
                        </a:rPr>
                        <a:t>BIOS</a:t>
                      </a:r>
                      <a:endParaRPr lang="en-US" sz="18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solidFill>
                            <a:srgbClr val="000000"/>
                          </a:solidFill>
                          <a:effectLst/>
                          <a:latin typeface="+mn-lt"/>
                          <a:ea typeface="PMingLiU"/>
                          <a:cs typeface="Times New Roman"/>
                        </a:rPr>
                        <a:t>iSCSI Offload</a:t>
                      </a:r>
                      <a:endParaRPr lang="en-US" sz="18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99390">
                <a:tc rowSpan="5">
                  <a:txBody>
                    <a:bodyPr/>
                    <a:lstStyle/>
                    <a:p>
                      <a:pPr marL="0" marR="0">
                        <a:lnSpc>
                          <a:spcPct val="115000"/>
                        </a:lnSpc>
                        <a:spcBef>
                          <a:spcPts val="0"/>
                        </a:spcBef>
                        <a:spcAft>
                          <a:spcPts val="0"/>
                        </a:spcAft>
                      </a:pPr>
                      <a:r>
                        <a:rPr lang="en-US" sz="1400" b="1" dirty="0">
                          <a:solidFill>
                            <a:srgbClr val="000000"/>
                          </a:solidFill>
                          <a:effectLst/>
                          <a:latin typeface="+mn-lt"/>
                          <a:ea typeface="PMingLiU"/>
                          <a:cs typeface="Times New Roman"/>
                        </a:rPr>
                        <a:t>AS/EL 4 Update 4 - 32/64 bit</a:t>
                      </a:r>
                      <a:endParaRPr lang="en-US" sz="1400" dirty="0">
                        <a:effectLst/>
                        <a:latin typeface="+mn-lt"/>
                        <a:ea typeface="SimSun"/>
                        <a:cs typeface="Times New Roman"/>
                      </a:endParaRPr>
                    </a:p>
                    <a:p>
                      <a:pPr marL="0" marR="0">
                        <a:lnSpc>
                          <a:spcPct val="115000"/>
                        </a:lnSpc>
                        <a:spcBef>
                          <a:spcPts val="0"/>
                        </a:spcBef>
                        <a:spcAft>
                          <a:spcPts val="0"/>
                        </a:spcAft>
                      </a:pPr>
                      <a:r>
                        <a:rPr lang="en-US" sz="1400" b="1" dirty="0">
                          <a:solidFill>
                            <a:srgbClr val="000000"/>
                          </a:solidFill>
                          <a:effectLst/>
                          <a:latin typeface="+mn-lt"/>
                          <a:ea typeface="PMingLiU"/>
                          <a:cs typeface="Times New Roman"/>
                        </a:rPr>
                        <a:t>AS/EL 4 Update 5 – 32/64 bit</a:t>
                      </a:r>
                      <a:endParaRPr lang="en-US" sz="1400" dirty="0">
                        <a:effectLst/>
                        <a:latin typeface="+mn-lt"/>
                        <a:ea typeface="SimSun"/>
                        <a:cs typeface="Times New Roman"/>
                      </a:endParaRPr>
                    </a:p>
                    <a:p>
                      <a:pPr marL="0" marR="0">
                        <a:lnSpc>
                          <a:spcPct val="115000"/>
                        </a:lnSpc>
                        <a:spcBef>
                          <a:spcPts val="0"/>
                        </a:spcBef>
                        <a:spcAft>
                          <a:spcPts val="0"/>
                        </a:spcAft>
                      </a:pPr>
                      <a:r>
                        <a:rPr lang="en-US" sz="1400" b="1" dirty="0">
                          <a:solidFill>
                            <a:srgbClr val="000000"/>
                          </a:solidFill>
                          <a:effectLst/>
                          <a:latin typeface="+mn-lt"/>
                          <a:ea typeface="PMingLiU"/>
                          <a:cs typeface="Times New Roman"/>
                        </a:rPr>
                        <a:t>AS/EL 4 Update 6 – 32/64 bit</a:t>
                      </a:r>
                      <a:endParaRPr lang="en-US" sz="1400" dirty="0">
                        <a:effectLst/>
                        <a:latin typeface="+mn-lt"/>
                        <a:ea typeface="SimSun"/>
                        <a:cs typeface="Times New Roman"/>
                      </a:endParaRPr>
                    </a:p>
                    <a:p>
                      <a:pPr marL="0" marR="0">
                        <a:lnSpc>
                          <a:spcPct val="115000"/>
                        </a:lnSpc>
                        <a:spcBef>
                          <a:spcPts val="0"/>
                        </a:spcBef>
                        <a:spcAft>
                          <a:spcPts val="0"/>
                        </a:spcAft>
                      </a:pPr>
                      <a:r>
                        <a:rPr lang="en-US" sz="1400" b="1" dirty="0">
                          <a:solidFill>
                            <a:srgbClr val="000000"/>
                          </a:solidFill>
                          <a:effectLst/>
                          <a:latin typeface="+mn-lt"/>
                          <a:ea typeface="PMingLiU"/>
                          <a:cs typeface="Times New Roman"/>
                        </a:rPr>
                        <a:t>AS/EL 4 Update 7 – 32/64 bit</a:t>
                      </a:r>
                      <a:endParaRPr lang="en-US" sz="1400" dirty="0">
                        <a:effectLst/>
                        <a:latin typeface="+mn-lt"/>
                        <a:ea typeface="SimSun"/>
                        <a:cs typeface="Times New Roman"/>
                      </a:endParaRPr>
                    </a:p>
                    <a:p>
                      <a:pPr marL="0" marR="0">
                        <a:lnSpc>
                          <a:spcPct val="115000"/>
                        </a:lnSpc>
                        <a:spcBef>
                          <a:spcPts val="0"/>
                        </a:spcBef>
                        <a:spcAft>
                          <a:spcPts val="0"/>
                        </a:spcAft>
                      </a:pPr>
                      <a:r>
                        <a:rPr lang="en-US" sz="1400" b="1" dirty="0">
                          <a:solidFill>
                            <a:srgbClr val="000000"/>
                          </a:solidFill>
                          <a:effectLst/>
                          <a:latin typeface="+mn-lt"/>
                          <a:ea typeface="PMingLiU"/>
                          <a:cs typeface="Times New Roman"/>
                        </a:rPr>
                        <a:t>AS/EL 4 Update 8 – 32/64 bit</a:t>
                      </a:r>
                      <a:endParaRPr lang="en-US" sz="1400" dirty="0">
                        <a:effectLst/>
                        <a:latin typeface="+mn-lt"/>
                        <a:ea typeface="SimSun"/>
                        <a:cs typeface="Times New Roman"/>
                      </a:endParaRPr>
                    </a:p>
                    <a:p>
                      <a:pPr marL="0" marR="0">
                        <a:lnSpc>
                          <a:spcPct val="115000"/>
                        </a:lnSpc>
                        <a:spcBef>
                          <a:spcPts val="0"/>
                        </a:spcBef>
                        <a:spcAft>
                          <a:spcPts val="0"/>
                        </a:spcAft>
                      </a:pPr>
                      <a:r>
                        <a:rPr lang="en-US" sz="1400" b="1" dirty="0">
                          <a:solidFill>
                            <a:srgbClr val="000000"/>
                          </a:solidFill>
                          <a:effectLst/>
                          <a:latin typeface="+mn-lt"/>
                          <a:ea typeface="PMingLiU"/>
                          <a:cs typeface="Times New Roman"/>
                        </a:rPr>
                        <a:t> </a:t>
                      </a:r>
                      <a:endParaRPr lang="en-US" sz="1400" dirty="0">
                        <a:effectLst/>
                        <a:latin typeface="+mn-lt"/>
                        <a:ea typeface="SimSun"/>
                        <a:cs typeface="Times New Roman"/>
                      </a:endParaRPr>
                    </a:p>
                    <a:p>
                      <a:pPr marL="0" marR="0">
                        <a:lnSpc>
                          <a:spcPct val="115000"/>
                        </a:lnSpc>
                        <a:spcBef>
                          <a:spcPts val="0"/>
                        </a:spcBef>
                        <a:spcAft>
                          <a:spcPts val="0"/>
                        </a:spcAft>
                      </a:pPr>
                      <a:r>
                        <a:rPr lang="en-US" sz="1400" b="1" dirty="0">
                          <a:solidFill>
                            <a:srgbClr val="000000"/>
                          </a:solidFill>
                          <a:effectLst/>
                          <a:latin typeface="+mn-lt"/>
                          <a:ea typeface="PMingLiU"/>
                          <a:cs typeface="Times New Roman"/>
                        </a:rPr>
                        <a:t>EL 5 Update 1 – 32/64 bit</a:t>
                      </a:r>
                      <a:endParaRPr lang="en-US" sz="1400" dirty="0">
                        <a:effectLst/>
                        <a:latin typeface="+mn-lt"/>
                        <a:ea typeface="SimSun"/>
                        <a:cs typeface="Times New Roman"/>
                      </a:endParaRPr>
                    </a:p>
                    <a:p>
                      <a:pPr marL="0" marR="0">
                        <a:lnSpc>
                          <a:spcPct val="115000"/>
                        </a:lnSpc>
                        <a:spcBef>
                          <a:spcPts val="0"/>
                        </a:spcBef>
                        <a:spcAft>
                          <a:spcPts val="0"/>
                        </a:spcAft>
                      </a:pPr>
                      <a:r>
                        <a:rPr lang="en-US" sz="1400" b="1" dirty="0">
                          <a:solidFill>
                            <a:srgbClr val="000000"/>
                          </a:solidFill>
                          <a:effectLst/>
                          <a:latin typeface="+mn-lt"/>
                          <a:ea typeface="PMingLiU"/>
                          <a:cs typeface="Times New Roman"/>
                        </a:rPr>
                        <a:t>EL 5 Update 2 – 32/64 bit</a:t>
                      </a:r>
                      <a:endParaRPr lang="en-US" sz="1400" dirty="0">
                        <a:effectLst/>
                        <a:latin typeface="+mn-lt"/>
                        <a:ea typeface="SimSun"/>
                        <a:cs typeface="Times New Roman"/>
                      </a:endParaRPr>
                    </a:p>
                    <a:p>
                      <a:pPr marL="0" marR="0">
                        <a:lnSpc>
                          <a:spcPct val="115000"/>
                        </a:lnSpc>
                        <a:spcBef>
                          <a:spcPts val="0"/>
                        </a:spcBef>
                        <a:spcAft>
                          <a:spcPts val="0"/>
                        </a:spcAft>
                      </a:pPr>
                      <a:r>
                        <a:rPr lang="nb-NO" sz="1400" b="1" dirty="0">
                          <a:solidFill>
                            <a:srgbClr val="000000"/>
                          </a:solidFill>
                          <a:effectLst/>
                          <a:latin typeface="+mn-lt"/>
                          <a:ea typeface="PMingLiU"/>
                          <a:cs typeface="Times New Roman"/>
                        </a:rPr>
                        <a:t>EL 5 Update 3 – 32/64 bit</a:t>
                      </a:r>
                      <a:endParaRPr lang="en-US" sz="1400" dirty="0">
                        <a:effectLst/>
                        <a:latin typeface="+mn-lt"/>
                        <a:ea typeface="SimSun"/>
                        <a:cs typeface="Times New Roman"/>
                      </a:endParaRPr>
                    </a:p>
                    <a:p>
                      <a:pPr marL="0" marR="0">
                        <a:lnSpc>
                          <a:spcPct val="115000"/>
                        </a:lnSpc>
                        <a:spcBef>
                          <a:spcPts val="0"/>
                        </a:spcBef>
                        <a:spcAft>
                          <a:spcPts val="0"/>
                        </a:spcAft>
                      </a:pPr>
                      <a:r>
                        <a:rPr lang="nb-NO" sz="1400" b="1" dirty="0">
                          <a:solidFill>
                            <a:srgbClr val="000000"/>
                          </a:solidFill>
                          <a:effectLst/>
                          <a:latin typeface="+mn-lt"/>
                          <a:ea typeface="PMingLiU"/>
                          <a:cs typeface="Times New Roman"/>
                        </a:rPr>
                        <a:t>EL 5 Update 4 – 32/64 bit</a:t>
                      </a:r>
                      <a:endParaRPr lang="en-US" sz="1400" dirty="0">
                        <a:effectLst/>
                        <a:latin typeface="+mn-lt"/>
                        <a:ea typeface="SimSun"/>
                        <a:cs typeface="Times New Roman"/>
                      </a:endParaRPr>
                    </a:p>
                    <a:p>
                      <a:pPr marL="0" marR="0">
                        <a:lnSpc>
                          <a:spcPct val="115000"/>
                        </a:lnSpc>
                        <a:spcBef>
                          <a:spcPts val="0"/>
                        </a:spcBef>
                        <a:spcAft>
                          <a:spcPts val="0"/>
                        </a:spcAft>
                      </a:pPr>
                      <a:r>
                        <a:rPr lang="en-US" sz="1400" b="1" dirty="0">
                          <a:solidFill>
                            <a:srgbClr val="000000"/>
                          </a:solidFill>
                          <a:effectLst/>
                          <a:latin typeface="+mn-lt"/>
                          <a:ea typeface="PMingLiU"/>
                          <a:cs typeface="Times New Roman"/>
                        </a:rPr>
                        <a:t>EL 5 Update 5 – 32/64 bit</a:t>
                      </a:r>
                      <a:endParaRPr lang="en-US" sz="1400" dirty="0">
                        <a:effectLst/>
                        <a:latin typeface="+mn-lt"/>
                        <a:ea typeface="SimSu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Disk-Booted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Disk</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N/A</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16535">
                <a:tc vMerge="1">
                  <a:txBody>
                    <a:bodyPr/>
                    <a:lstStyle/>
                    <a:p>
                      <a:endParaRPr lang="en-US"/>
                    </a:p>
                  </a:txBody>
                  <a:tcPr/>
                </a:tc>
                <a:tc>
                  <a:txBody>
                    <a:bodyPr/>
                    <a:lstStyle/>
                    <a:p>
                      <a:pPr marL="3810" marR="0" indent="-3810">
                        <a:lnSpc>
                          <a:spcPct val="115000"/>
                        </a:lnSpc>
                        <a:spcBef>
                          <a:spcPts val="600"/>
                        </a:spcBef>
                        <a:spcAft>
                          <a:spcPts val="0"/>
                        </a:spcAft>
                        <a:tabLst>
                          <a:tab pos="3810" algn="l"/>
                        </a:tabLst>
                      </a:pPr>
                      <a:r>
                        <a:rPr lang="en-US" sz="1400" dirty="0" err="1">
                          <a:solidFill>
                            <a:srgbClr val="000000"/>
                          </a:solidFill>
                          <a:effectLst/>
                          <a:latin typeface="+mn-lt"/>
                          <a:ea typeface="PMingLiU"/>
                          <a:cs typeface="Times New Roman"/>
                        </a:rPr>
                        <a:t>iSCSI</a:t>
                      </a:r>
                      <a:r>
                        <a:rPr lang="en-US" sz="1400" dirty="0">
                          <a:solidFill>
                            <a:srgbClr val="000000"/>
                          </a:solidFill>
                          <a:effectLst/>
                          <a:latin typeface="+mn-lt"/>
                          <a:ea typeface="PMingLiU"/>
                          <a:cs typeface="Times New Roman"/>
                        </a:rPr>
                        <a:t>-Booted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PXE</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N/A</a:t>
                      </a:r>
                      <a:endParaRPr lang="en-US" sz="1400" dirty="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76530">
                <a:tc vMerge="1">
                  <a:txBody>
                    <a:bodyPr/>
                    <a:lstStyle/>
                    <a:p>
                      <a:endParaRPr lang="en-US"/>
                    </a:p>
                  </a:txBody>
                  <a:tcPr/>
                </a:tc>
                <a:tc>
                  <a:txBody>
                    <a:bodyPr/>
                    <a:lstStyle/>
                    <a:p>
                      <a:pPr marL="3810" marR="0" indent="-3810">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Hardware </a:t>
                      </a:r>
                      <a:r>
                        <a:rPr lang="en-US" sz="1400" dirty="0" err="1">
                          <a:solidFill>
                            <a:srgbClr val="000000"/>
                          </a:solidFill>
                          <a:effectLst/>
                          <a:latin typeface="+mn-lt"/>
                          <a:ea typeface="PMingLiU"/>
                          <a:cs typeface="Times New Roman"/>
                        </a:rPr>
                        <a:t>iSCSI</a:t>
                      </a:r>
                      <a:r>
                        <a:rPr lang="en-US" sz="1400" dirty="0">
                          <a:solidFill>
                            <a:srgbClr val="000000"/>
                          </a:solidFill>
                          <a:effectLst/>
                          <a:latin typeface="+mn-lt"/>
                          <a:ea typeface="PMingLiU"/>
                          <a:cs typeface="Times New Roman"/>
                        </a:rPr>
                        <a:t>-Booted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iSCSI</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No</a:t>
                      </a:r>
                      <a:endParaRPr lang="en-US" sz="1400" dirty="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93675">
                <a:tc vMerge="1">
                  <a:txBody>
                    <a:bodyPr/>
                    <a:lstStyle/>
                    <a:p>
                      <a:endParaRPr lang="en-US"/>
                    </a:p>
                  </a:txBody>
                  <a:tcPr/>
                </a:tc>
                <a:tc>
                  <a:txBody>
                    <a:bodyPr/>
                    <a:lstStyle/>
                    <a:p>
                      <a:pPr marL="3810" marR="0" indent="-3810">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Hardware </a:t>
                      </a:r>
                      <a:r>
                        <a:rPr lang="en-US" sz="1400" dirty="0" err="1">
                          <a:solidFill>
                            <a:srgbClr val="000000"/>
                          </a:solidFill>
                          <a:effectLst/>
                          <a:latin typeface="+mn-lt"/>
                          <a:ea typeface="PMingLiU"/>
                          <a:cs typeface="Times New Roman"/>
                        </a:rPr>
                        <a:t>iSCSI</a:t>
                      </a:r>
                      <a:r>
                        <a:rPr lang="en-US" sz="1400" dirty="0">
                          <a:solidFill>
                            <a:srgbClr val="000000"/>
                          </a:solidFill>
                          <a:effectLst/>
                          <a:latin typeface="+mn-lt"/>
                          <a:ea typeface="PMingLiU"/>
                          <a:cs typeface="Times New Roman"/>
                        </a:rPr>
                        <a:t>-Booted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dirty="0" err="1">
                          <a:solidFill>
                            <a:srgbClr val="000000"/>
                          </a:solidFill>
                          <a:effectLst/>
                          <a:latin typeface="+mn-lt"/>
                          <a:ea typeface="PMingLiU"/>
                          <a:cs typeface="Times New Roman"/>
                        </a:rPr>
                        <a:t>iSCSI</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Yes</a:t>
                      </a:r>
                      <a:endParaRPr lang="en-US" sz="1400" dirty="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766445">
                <a:tc vMerge="1">
                  <a:txBody>
                    <a:bodyPr/>
                    <a:lstStyle/>
                    <a:p>
                      <a:endParaRPr lang="en-US"/>
                    </a:p>
                  </a:txBody>
                  <a:tcPr/>
                </a:tc>
                <a:tc gridSpan="3">
                  <a:txBody>
                    <a:bodyPr/>
                    <a:lstStyle/>
                    <a:p>
                      <a:pPr marL="0" marR="0" algn="ctr">
                        <a:lnSpc>
                          <a:spcPct val="115000"/>
                        </a:lnSpc>
                        <a:spcBef>
                          <a:spcPts val="0"/>
                        </a:spcBef>
                        <a:spcAft>
                          <a:spcPts val="0"/>
                        </a:spcAft>
                      </a:pPr>
                      <a:r>
                        <a:rPr lang="en-US" sz="1400" dirty="0">
                          <a:solidFill>
                            <a:srgbClr val="000000"/>
                          </a:solidFill>
                          <a:effectLst/>
                          <a:latin typeface="+mn-lt"/>
                          <a:ea typeface="PMingLiU"/>
                          <a:cs typeface="Times New Roman"/>
                        </a:rPr>
                        <a:t> </a:t>
                      </a:r>
                      <a:endParaRPr lang="en-US" sz="1400" dirty="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4180691106"/>
      </p:ext>
    </p:extLst>
  </p:cSld>
  <p:clrMapOvr>
    <a:masterClrMapping/>
  </p:clrMapOvr>
  <p:transition spd="med">
    <p:wipe dir="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Supported </a:t>
            </a:r>
            <a:r>
              <a:rPr lang="en-US" dirty="0" smtClean="0"/>
              <a:t>Novell Operating Systems</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135</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505402644"/>
              </p:ext>
            </p:extLst>
          </p:nvPr>
        </p:nvGraphicFramePr>
        <p:xfrm>
          <a:off x="381000" y="1297686"/>
          <a:ext cx="8442960" cy="2441448"/>
        </p:xfrm>
        <a:graphic>
          <a:graphicData uri="http://schemas.openxmlformats.org/drawingml/2006/table">
            <a:tbl>
              <a:tblPr firstRow="1" firstCol="1" bandRow="1"/>
              <a:tblGrid>
                <a:gridCol w="2636520"/>
                <a:gridCol w="2255520"/>
                <a:gridCol w="1815167"/>
                <a:gridCol w="1735753"/>
              </a:tblGrid>
              <a:tr h="0">
                <a:tc gridSpan="4">
                  <a:txBody>
                    <a:bodyPr/>
                    <a:lstStyle/>
                    <a:p>
                      <a:pPr marL="3810" marR="0" indent="-3810" algn="ctr">
                        <a:lnSpc>
                          <a:spcPct val="115000"/>
                        </a:lnSpc>
                        <a:spcBef>
                          <a:spcPts val="600"/>
                        </a:spcBef>
                        <a:spcAft>
                          <a:spcPts val="0"/>
                        </a:spcAft>
                        <a:tabLst>
                          <a:tab pos="3810" algn="l"/>
                        </a:tabLst>
                      </a:pPr>
                      <a:r>
                        <a:rPr lang="en-US" sz="2000" b="1" dirty="0">
                          <a:solidFill>
                            <a:srgbClr val="FFFFFF"/>
                          </a:solidFill>
                          <a:effectLst/>
                          <a:latin typeface="Arial"/>
                          <a:ea typeface="PMingLiU"/>
                          <a:cs typeface="Times New Roman"/>
                        </a:rPr>
                        <a:t>Novell (SUSE) Linux</a:t>
                      </a:r>
                      <a:endParaRPr lang="en-US" sz="1400" b="1" dirty="0">
                        <a:effectLst/>
                        <a:latin typeface="Calibri"/>
                        <a:ea typeface="SimSu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algn="ctr">
                        <a:lnSpc>
                          <a:spcPct val="115000"/>
                        </a:lnSpc>
                        <a:spcBef>
                          <a:spcPts val="0"/>
                        </a:spcBef>
                        <a:spcAft>
                          <a:spcPts val="0"/>
                        </a:spcAft>
                      </a:pPr>
                      <a:r>
                        <a:rPr lang="en-US" sz="1400" b="1" dirty="0">
                          <a:solidFill>
                            <a:srgbClr val="000000"/>
                          </a:solidFill>
                          <a:effectLst/>
                          <a:latin typeface="+mn-lt"/>
                          <a:ea typeface="PMingLiU"/>
                          <a:cs typeface="Times New Roman"/>
                        </a:rPr>
                        <a:t>Versions</a:t>
                      </a:r>
                      <a:endParaRPr lang="en-US" sz="1400" dirty="0">
                        <a:effectLst/>
                        <a:latin typeface="+mn-lt"/>
                        <a:ea typeface="SimSu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b="1" dirty="0">
                          <a:solidFill>
                            <a:srgbClr val="000000"/>
                          </a:solidFill>
                          <a:effectLst/>
                          <a:latin typeface="+mn-lt"/>
                          <a:ea typeface="PMingLiU"/>
                          <a:cs typeface="Times New Roman"/>
                        </a:rPr>
                        <a:t>AIM Boot Types</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b="1">
                          <a:solidFill>
                            <a:srgbClr val="000000"/>
                          </a:solidFill>
                          <a:effectLst/>
                          <a:latin typeface="+mn-lt"/>
                          <a:ea typeface="PMingLiU"/>
                          <a:cs typeface="Times New Roman"/>
                        </a:rPr>
                        <a:t>Server/VM Boot BIOS</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b="1">
                          <a:solidFill>
                            <a:srgbClr val="000000"/>
                          </a:solidFill>
                          <a:effectLst/>
                          <a:latin typeface="+mn-lt"/>
                          <a:ea typeface="PMingLiU"/>
                          <a:cs typeface="Times New Roman"/>
                        </a:rPr>
                        <a:t>iSCSI Offload</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99390">
                <a:tc rowSpan="5">
                  <a:txBody>
                    <a:bodyPr/>
                    <a:lstStyle/>
                    <a:p>
                      <a:pPr marL="0" marR="0">
                        <a:lnSpc>
                          <a:spcPct val="150000"/>
                        </a:lnSpc>
                        <a:spcBef>
                          <a:spcPts val="0"/>
                        </a:spcBef>
                        <a:spcAft>
                          <a:spcPts val="0"/>
                        </a:spcAft>
                      </a:pPr>
                      <a:r>
                        <a:rPr lang="en-US" sz="1400" b="1" dirty="0">
                          <a:solidFill>
                            <a:srgbClr val="000000"/>
                          </a:solidFill>
                          <a:effectLst/>
                          <a:latin typeface="+mn-lt"/>
                          <a:ea typeface="PMingLiU"/>
                          <a:cs typeface="Times New Roman"/>
                        </a:rPr>
                        <a:t>SLES 10 Update 1 – 32/64 bit</a:t>
                      </a:r>
                      <a:endParaRPr lang="en-US" sz="1400" dirty="0">
                        <a:effectLst/>
                        <a:latin typeface="+mn-lt"/>
                        <a:ea typeface="SimSun"/>
                        <a:cs typeface="Times New Roman"/>
                      </a:endParaRPr>
                    </a:p>
                    <a:p>
                      <a:pPr marL="0" marR="0">
                        <a:lnSpc>
                          <a:spcPct val="150000"/>
                        </a:lnSpc>
                        <a:spcBef>
                          <a:spcPts val="0"/>
                        </a:spcBef>
                        <a:spcAft>
                          <a:spcPts val="0"/>
                        </a:spcAft>
                      </a:pPr>
                      <a:r>
                        <a:rPr lang="en-US" sz="1400" b="1" dirty="0">
                          <a:solidFill>
                            <a:srgbClr val="000000"/>
                          </a:solidFill>
                          <a:effectLst/>
                          <a:latin typeface="+mn-lt"/>
                          <a:ea typeface="PMingLiU"/>
                          <a:cs typeface="Times New Roman"/>
                        </a:rPr>
                        <a:t>SLES 10 Update 2 – 32/64 bit</a:t>
                      </a:r>
                      <a:endParaRPr lang="en-US" sz="1400" dirty="0">
                        <a:effectLst/>
                        <a:latin typeface="+mn-lt"/>
                        <a:ea typeface="SimSun"/>
                        <a:cs typeface="Times New Roman"/>
                      </a:endParaRPr>
                    </a:p>
                    <a:p>
                      <a:pPr marL="0" marR="0">
                        <a:lnSpc>
                          <a:spcPct val="150000"/>
                        </a:lnSpc>
                        <a:spcBef>
                          <a:spcPts val="0"/>
                        </a:spcBef>
                        <a:spcAft>
                          <a:spcPts val="0"/>
                        </a:spcAft>
                      </a:pPr>
                      <a:r>
                        <a:rPr lang="en-US" sz="1400" b="1" dirty="0">
                          <a:solidFill>
                            <a:srgbClr val="000000"/>
                          </a:solidFill>
                          <a:effectLst/>
                          <a:latin typeface="+mn-lt"/>
                          <a:ea typeface="PMingLiU"/>
                          <a:cs typeface="Times New Roman"/>
                        </a:rPr>
                        <a:t>SLES 10 Update 3 – 32/64 bit</a:t>
                      </a:r>
                      <a:endParaRPr lang="en-US" sz="1400" dirty="0">
                        <a:effectLst/>
                        <a:latin typeface="+mn-lt"/>
                        <a:ea typeface="SimSun"/>
                        <a:cs typeface="Times New Roman"/>
                      </a:endParaRPr>
                    </a:p>
                    <a:p>
                      <a:pPr marL="0" marR="0">
                        <a:lnSpc>
                          <a:spcPct val="150000"/>
                        </a:lnSpc>
                        <a:spcBef>
                          <a:spcPts val="0"/>
                        </a:spcBef>
                        <a:spcAft>
                          <a:spcPts val="0"/>
                        </a:spcAft>
                      </a:pPr>
                      <a:r>
                        <a:rPr lang="en-US" sz="1400" b="1" dirty="0">
                          <a:solidFill>
                            <a:srgbClr val="000000"/>
                          </a:solidFill>
                          <a:effectLst/>
                          <a:latin typeface="+mn-lt"/>
                          <a:ea typeface="PMingLiU"/>
                          <a:cs typeface="Times New Roman"/>
                        </a:rPr>
                        <a:t>SLES 11 – 32/64 bit</a:t>
                      </a:r>
                      <a:endParaRPr lang="en-US" sz="1400" dirty="0">
                        <a:effectLst/>
                        <a:latin typeface="+mn-lt"/>
                        <a:ea typeface="SimSun"/>
                        <a:cs typeface="Times New Roman"/>
                      </a:endParaRPr>
                    </a:p>
                    <a:p>
                      <a:pPr marL="0" marR="0">
                        <a:lnSpc>
                          <a:spcPct val="150000"/>
                        </a:lnSpc>
                        <a:spcBef>
                          <a:spcPts val="0"/>
                        </a:spcBef>
                        <a:spcAft>
                          <a:spcPts val="0"/>
                        </a:spcAft>
                      </a:pPr>
                      <a:r>
                        <a:rPr lang="en-US" sz="1400" b="1" dirty="0">
                          <a:solidFill>
                            <a:srgbClr val="000000"/>
                          </a:solidFill>
                          <a:effectLst/>
                          <a:latin typeface="+mn-lt"/>
                          <a:ea typeface="PMingLiU"/>
                          <a:cs typeface="Times New Roman"/>
                        </a:rPr>
                        <a:t>SLES 11 SP1 – 32/64 bit</a:t>
                      </a:r>
                      <a:endParaRPr lang="en-US" sz="1400" dirty="0">
                        <a:effectLst/>
                        <a:latin typeface="+mn-lt"/>
                        <a:ea typeface="SimSu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Disk-Booted</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Disk</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N/A</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47955">
                <a:tc vMerge="1">
                  <a:txBody>
                    <a:bodyPr/>
                    <a:lstStyle/>
                    <a:p>
                      <a:endParaRPr lang="en-US"/>
                    </a:p>
                  </a:txBody>
                  <a:tcPr/>
                </a:tc>
                <a:tc>
                  <a:txBody>
                    <a:bodyPr/>
                    <a:lstStyle/>
                    <a:p>
                      <a:pPr marL="3810" marR="0" indent="-3810">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iSCSI-Booted</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PXE</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N/A</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76530">
                <a:tc vMerge="1">
                  <a:txBody>
                    <a:bodyPr/>
                    <a:lstStyle/>
                    <a:p>
                      <a:endParaRPr lang="en-US"/>
                    </a:p>
                  </a:txBody>
                  <a:tcPr/>
                </a:tc>
                <a:tc>
                  <a:txBody>
                    <a:bodyPr/>
                    <a:lstStyle/>
                    <a:p>
                      <a:pPr marL="3810" marR="0" indent="-3810">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Hardware </a:t>
                      </a:r>
                      <a:r>
                        <a:rPr lang="en-US" sz="1400" dirty="0" err="1">
                          <a:solidFill>
                            <a:srgbClr val="000000"/>
                          </a:solidFill>
                          <a:effectLst/>
                          <a:latin typeface="+mn-lt"/>
                          <a:ea typeface="PMingLiU"/>
                          <a:cs typeface="Times New Roman"/>
                        </a:rPr>
                        <a:t>iSCSI</a:t>
                      </a:r>
                      <a:r>
                        <a:rPr lang="en-US" sz="1400" dirty="0">
                          <a:solidFill>
                            <a:srgbClr val="000000"/>
                          </a:solidFill>
                          <a:effectLst/>
                          <a:latin typeface="+mn-lt"/>
                          <a:ea typeface="PMingLiU"/>
                          <a:cs typeface="Times New Roman"/>
                        </a:rPr>
                        <a:t>-Booted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iSCSI</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No</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93675">
                <a:tc vMerge="1">
                  <a:txBody>
                    <a:bodyPr/>
                    <a:lstStyle/>
                    <a:p>
                      <a:endParaRPr lang="en-US"/>
                    </a:p>
                  </a:txBody>
                  <a:tcPr/>
                </a:tc>
                <a:tc>
                  <a:txBody>
                    <a:bodyPr/>
                    <a:lstStyle/>
                    <a:p>
                      <a:pPr marL="3810" marR="0" indent="-3810">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Hardware </a:t>
                      </a:r>
                      <a:r>
                        <a:rPr lang="en-US" sz="1400" dirty="0" err="1">
                          <a:solidFill>
                            <a:srgbClr val="000000"/>
                          </a:solidFill>
                          <a:effectLst/>
                          <a:latin typeface="+mn-lt"/>
                          <a:ea typeface="PMingLiU"/>
                          <a:cs typeface="Times New Roman"/>
                        </a:rPr>
                        <a:t>iSCSI</a:t>
                      </a:r>
                      <a:r>
                        <a:rPr lang="en-US" sz="1400" dirty="0">
                          <a:solidFill>
                            <a:srgbClr val="000000"/>
                          </a:solidFill>
                          <a:effectLst/>
                          <a:latin typeface="+mn-lt"/>
                          <a:ea typeface="PMingLiU"/>
                          <a:cs typeface="Times New Roman"/>
                        </a:rPr>
                        <a:t>-Booted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iSCSI</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Yes</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53035">
                <a:tc vMerge="1">
                  <a:txBody>
                    <a:bodyPr/>
                    <a:lstStyle/>
                    <a:p>
                      <a:endParaRPr lang="en-US"/>
                    </a:p>
                  </a:txBody>
                  <a:tcPr/>
                </a:tc>
                <a:tc gridSpan="3">
                  <a:txBody>
                    <a:bodyPr/>
                    <a:lstStyle/>
                    <a:p>
                      <a:pPr marL="0" marR="0">
                        <a:lnSpc>
                          <a:spcPct val="115000"/>
                        </a:lnSpc>
                        <a:spcBef>
                          <a:spcPts val="0"/>
                        </a:spcBef>
                        <a:spcAft>
                          <a:spcPts val="0"/>
                        </a:spcAft>
                      </a:pPr>
                      <a:r>
                        <a:rPr lang="en-US" sz="1400" dirty="0">
                          <a:solidFill>
                            <a:srgbClr val="000000"/>
                          </a:solidFill>
                          <a:effectLst/>
                          <a:latin typeface="+mn-lt"/>
                          <a:ea typeface="PMingLiU"/>
                          <a:cs typeface="Times New Roman"/>
                        </a:rPr>
                        <a:t> </a:t>
                      </a:r>
                      <a:endParaRPr lang="en-US" sz="1400" dirty="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741736571"/>
      </p:ext>
    </p:extLst>
  </p:cSld>
  <p:clrMapOvr>
    <a:masterClrMapping/>
  </p:clrMapOvr>
  <p:transition spd="med">
    <p:wipe dir="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Supported Hypervisor: ESX and </a:t>
            </a:r>
            <a:r>
              <a:rPr lang="en-US" dirty="0" err="1" smtClean="0"/>
              <a:t>ESXi</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136</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268925465"/>
              </p:ext>
            </p:extLst>
          </p:nvPr>
        </p:nvGraphicFramePr>
        <p:xfrm>
          <a:off x="379382" y="1298283"/>
          <a:ext cx="8444906" cy="1371600"/>
        </p:xfrm>
        <a:graphic>
          <a:graphicData uri="http://schemas.openxmlformats.org/drawingml/2006/table">
            <a:tbl>
              <a:tblPr firstRow="1" firstCol="1" bandRow="1"/>
              <a:tblGrid>
                <a:gridCol w="1540858"/>
                <a:gridCol w="1706880"/>
                <a:gridCol w="3209237"/>
                <a:gridCol w="1987931"/>
              </a:tblGrid>
              <a:tr h="0">
                <a:tc gridSpan="4">
                  <a:txBody>
                    <a:bodyPr/>
                    <a:lstStyle/>
                    <a:p>
                      <a:pPr marL="0" marR="0" algn="ctr">
                        <a:spcBef>
                          <a:spcPts val="0"/>
                        </a:spcBef>
                        <a:spcAft>
                          <a:spcPts val="0"/>
                        </a:spcAft>
                      </a:pPr>
                      <a:r>
                        <a:rPr lang="en-US" sz="2000" b="1" dirty="0">
                          <a:solidFill>
                            <a:schemeClr val="tx2"/>
                          </a:solidFill>
                          <a:effectLst/>
                          <a:latin typeface="Arial"/>
                          <a:ea typeface="PMingLiU"/>
                          <a:cs typeface="Times New Roman"/>
                        </a:rPr>
                        <a:t>VMware </a:t>
                      </a:r>
                      <a:r>
                        <a:rPr lang="en-US" sz="2000" b="1" dirty="0" smtClean="0">
                          <a:solidFill>
                            <a:schemeClr val="tx2"/>
                          </a:solidFill>
                          <a:effectLst/>
                          <a:latin typeface="Arial"/>
                          <a:ea typeface="PMingLiU"/>
                          <a:cs typeface="Times New Roman"/>
                        </a:rPr>
                        <a:t>ESX</a:t>
                      </a:r>
                      <a:endParaRPr lang="en-US" sz="2000" dirty="0">
                        <a:solidFill>
                          <a:schemeClr val="tx2"/>
                        </a:solidFill>
                        <a:effectLst/>
                        <a:latin typeface="Arial"/>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algn="ctr">
                        <a:spcBef>
                          <a:spcPts val="0"/>
                        </a:spcBef>
                        <a:spcAft>
                          <a:spcPts val="0"/>
                        </a:spcAft>
                      </a:pPr>
                      <a:r>
                        <a:rPr lang="en-US" sz="1400" b="1" dirty="0">
                          <a:solidFill>
                            <a:srgbClr val="000000"/>
                          </a:solidFill>
                          <a:effectLst/>
                          <a:latin typeface="+mn-lt"/>
                          <a:ea typeface="PMingLiU"/>
                          <a:cs typeface="Arial"/>
                        </a:rPr>
                        <a:t>Versions</a:t>
                      </a:r>
                      <a:endParaRPr lang="en-US" sz="1400" dirty="0">
                        <a:solidFill>
                          <a:srgbClr val="000000"/>
                        </a:solidFill>
                        <a:effectLst/>
                        <a:latin typeface="+mn-lt"/>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l">
                        <a:spcBef>
                          <a:spcPts val="0"/>
                        </a:spcBef>
                        <a:spcAft>
                          <a:spcPts val="0"/>
                        </a:spcAft>
                      </a:pPr>
                      <a:r>
                        <a:rPr lang="en-US" sz="1400" b="1" dirty="0">
                          <a:solidFill>
                            <a:srgbClr val="000000"/>
                          </a:solidFill>
                          <a:effectLst/>
                          <a:latin typeface="+mn-lt"/>
                          <a:ea typeface="PMingLiU"/>
                          <a:cs typeface="Arial"/>
                        </a:rPr>
                        <a:t>AIM Boot Types</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PMingLiU"/>
                          <a:cs typeface="Arial"/>
                        </a:rPr>
                        <a:t>Server Boot BIOS</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PMingLiU"/>
                          <a:cs typeface="Arial"/>
                        </a:rPr>
                        <a:t>Guest </a:t>
                      </a:r>
                      <a:r>
                        <a:rPr lang="en-US" sz="1400" b="1" dirty="0" smtClean="0">
                          <a:solidFill>
                            <a:srgbClr val="000000"/>
                          </a:solidFill>
                          <a:effectLst/>
                          <a:latin typeface="+mn-lt"/>
                          <a:ea typeface="PMingLiU"/>
                          <a:cs typeface="Arial"/>
                        </a:rPr>
                        <a:t>OS</a:t>
                      </a:r>
                      <a:endParaRPr lang="en-US" sz="1400" dirty="0">
                        <a:solidFill>
                          <a:srgbClr val="000000"/>
                        </a:solidFill>
                        <a:effectLst/>
                        <a:latin typeface="+mn-lt"/>
                        <a:ea typeface="PMingLiU"/>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6540">
                <a:tc rowSpan="2">
                  <a:txBody>
                    <a:bodyPr/>
                    <a:lstStyle/>
                    <a:p>
                      <a:pPr marL="0" marR="0">
                        <a:spcBef>
                          <a:spcPts val="0"/>
                        </a:spcBef>
                        <a:spcAft>
                          <a:spcPts val="0"/>
                        </a:spcAft>
                      </a:pPr>
                      <a:r>
                        <a:rPr lang="en-US" sz="1400" b="1" dirty="0">
                          <a:solidFill>
                            <a:srgbClr val="000000"/>
                          </a:solidFill>
                          <a:effectLst/>
                          <a:latin typeface="+mn-lt"/>
                          <a:ea typeface="PMingLiU"/>
                          <a:cs typeface="Times New Roman"/>
                        </a:rPr>
                        <a:t>3.5 Update 5</a:t>
                      </a:r>
                      <a:endParaRPr lang="en-US" sz="1400" dirty="0">
                        <a:solidFill>
                          <a:srgbClr val="000000"/>
                        </a:solidFill>
                        <a:effectLst/>
                        <a:latin typeface="+mn-lt"/>
                        <a:ea typeface="PMingLiU"/>
                        <a:cs typeface="Times New Roman"/>
                      </a:endParaRPr>
                    </a:p>
                    <a:p>
                      <a:pPr marL="0" marR="0">
                        <a:spcBef>
                          <a:spcPts val="0"/>
                        </a:spcBef>
                        <a:spcAft>
                          <a:spcPts val="0"/>
                        </a:spcAft>
                      </a:pPr>
                      <a:r>
                        <a:rPr lang="en-US" sz="1400" b="1" dirty="0">
                          <a:solidFill>
                            <a:srgbClr val="000000"/>
                          </a:solidFill>
                          <a:effectLst/>
                          <a:latin typeface="+mn-lt"/>
                          <a:ea typeface="PMingLiU"/>
                          <a:cs typeface="Times New Roman"/>
                        </a:rPr>
                        <a:t>4.0 Update 1</a:t>
                      </a:r>
                      <a:endParaRPr lang="en-US" sz="1400" dirty="0">
                        <a:solidFill>
                          <a:srgbClr val="000000"/>
                        </a:solidFill>
                        <a:effectLst/>
                        <a:latin typeface="+mn-lt"/>
                        <a:ea typeface="PMingLiU"/>
                        <a:cs typeface="Times New Roman"/>
                      </a:endParaRPr>
                    </a:p>
                    <a:p>
                      <a:pPr marL="0" marR="0">
                        <a:spcBef>
                          <a:spcPts val="0"/>
                        </a:spcBef>
                        <a:spcAft>
                          <a:spcPts val="0"/>
                        </a:spcAft>
                      </a:pPr>
                      <a:r>
                        <a:rPr lang="en-US" sz="1400" b="1" dirty="0">
                          <a:solidFill>
                            <a:srgbClr val="000000"/>
                          </a:solidFill>
                          <a:effectLst/>
                          <a:latin typeface="+mn-lt"/>
                          <a:ea typeface="PMingLiU"/>
                          <a:cs typeface="Times New Roman"/>
                        </a:rPr>
                        <a:t>4.1 Update 1</a:t>
                      </a:r>
                      <a:endParaRPr lang="en-US" sz="1400" dirty="0">
                        <a:solidFill>
                          <a:srgbClr val="000000"/>
                        </a:solidFill>
                        <a:effectLst/>
                        <a:latin typeface="+mn-lt"/>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l">
                        <a:spcBef>
                          <a:spcPts val="0"/>
                        </a:spcBef>
                        <a:spcAft>
                          <a:spcPts val="0"/>
                        </a:spcAft>
                      </a:pPr>
                      <a:r>
                        <a:rPr lang="en-US" sz="1400" dirty="0">
                          <a:solidFill>
                            <a:srgbClr val="000000"/>
                          </a:solidFill>
                          <a:effectLst/>
                          <a:latin typeface="+mn-lt"/>
                          <a:ea typeface="PMingLiU"/>
                          <a:cs typeface="Times New Roman"/>
                        </a:rPr>
                        <a:t>Disk-Booted</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PMingLiU"/>
                          <a:cs typeface="Times New Roman"/>
                        </a:rPr>
                        <a:t>Disk</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rowSpan="2">
                  <a:txBody>
                    <a:bodyPr/>
                    <a:lstStyle/>
                    <a:p>
                      <a:pPr marL="0" marR="0" algn="ctr">
                        <a:spcBef>
                          <a:spcPts val="0"/>
                        </a:spcBef>
                        <a:spcAft>
                          <a:spcPts val="0"/>
                        </a:spcAft>
                      </a:pPr>
                      <a:r>
                        <a:rPr lang="en-US" sz="1400" dirty="0">
                          <a:solidFill>
                            <a:srgbClr val="000000"/>
                          </a:solidFill>
                          <a:effectLst/>
                          <a:latin typeface="+mn-lt"/>
                          <a:ea typeface="PMingLiU"/>
                          <a:cs typeface="Times New Roman"/>
                        </a:rPr>
                        <a:t>Windows 2003/2008</a:t>
                      </a:r>
                    </a:p>
                    <a:p>
                      <a:pPr marL="0" marR="0" algn="ctr">
                        <a:spcBef>
                          <a:spcPts val="0"/>
                        </a:spcBef>
                        <a:spcAft>
                          <a:spcPts val="0"/>
                        </a:spcAft>
                      </a:pPr>
                      <a:r>
                        <a:rPr lang="en-US" sz="1400" dirty="0">
                          <a:solidFill>
                            <a:srgbClr val="000000"/>
                          </a:solidFill>
                          <a:effectLst/>
                          <a:latin typeface="+mn-lt"/>
                          <a:ea typeface="PMingLiU"/>
                          <a:cs typeface="Times New Roman"/>
                        </a:rPr>
                        <a:t>Red Hat Linux </a:t>
                      </a:r>
                    </a:p>
                    <a:p>
                      <a:pPr marL="0" marR="0" algn="ctr">
                        <a:spcBef>
                          <a:spcPts val="0"/>
                        </a:spcBef>
                        <a:spcAft>
                          <a:spcPts val="0"/>
                        </a:spcAft>
                      </a:pPr>
                      <a:r>
                        <a:rPr lang="en-US" sz="1400" dirty="0">
                          <a:solidFill>
                            <a:srgbClr val="000000"/>
                          </a:solidFill>
                          <a:effectLst/>
                          <a:latin typeface="+mn-lt"/>
                          <a:ea typeface="PMingLiU"/>
                          <a:cs typeface="Times New Roman"/>
                        </a:rPr>
                        <a:t>4/5/6.1</a:t>
                      </a:r>
                    </a:p>
                    <a:p>
                      <a:pPr marL="0" marR="0" algn="ctr">
                        <a:spcBef>
                          <a:spcPts val="0"/>
                        </a:spcBef>
                        <a:spcAft>
                          <a:spcPts val="0"/>
                        </a:spcAft>
                      </a:pPr>
                      <a:r>
                        <a:rPr lang="en-US" sz="1400" dirty="0">
                          <a:solidFill>
                            <a:srgbClr val="000000"/>
                          </a:solidFill>
                          <a:effectLst/>
                          <a:latin typeface="+mn-lt"/>
                          <a:ea typeface="PMingLiU"/>
                          <a:cs typeface="Times New Roman"/>
                        </a:rPr>
                        <a:t>SUSE Linux 10/11</a:t>
                      </a: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82245">
                <a:tc vMerge="1">
                  <a:txBody>
                    <a:bodyPr/>
                    <a:lstStyle/>
                    <a:p>
                      <a:endParaRPr lang="en-US"/>
                    </a:p>
                  </a:txBody>
                  <a:tcPr/>
                </a:tc>
                <a:tc gridSpan="2">
                  <a:txBody>
                    <a:bodyPr/>
                    <a:lstStyle/>
                    <a:p>
                      <a:pPr marL="0" marR="0" algn="ctr">
                        <a:spcBef>
                          <a:spcPts val="0"/>
                        </a:spcBef>
                        <a:spcAft>
                          <a:spcPts val="0"/>
                        </a:spcAft>
                      </a:pPr>
                      <a:r>
                        <a:rPr lang="en-US" sz="1400" dirty="0">
                          <a:solidFill>
                            <a:srgbClr val="000000"/>
                          </a:solidFill>
                          <a:effectLst/>
                          <a:latin typeface="+mn-lt"/>
                          <a:ea typeface="PMingLiU"/>
                          <a:cs typeface="Arial"/>
                        </a:rPr>
                        <a:t> </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n-US"/>
                    </a:p>
                  </a:txBody>
                  <a:tcPr/>
                </a:tc>
                <a:tc vMerge="1">
                  <a:txBody>
                    <a:bodyPr/>
                    <a:lstStyle/>
                    <a:p>
                      <a:endParaRPr lang="en-US"/>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843554802"/>
              </p:ext>
            </p:extLst>
          </p:nvPr>
        </p:nvGraphicFramePr>
        <p:xfrm>
          <a:off x="379384" y="3530282"/>
          <a:ext cx="8459816" cy="1798320"/>
        </p:xfrm>
        <a:graphic>
          <a:graphicData uri="http://schemas.openxmlformats.org/drawingml/2006/table">
            <a:tbl>
              <a:tblPr firstRow="1" firstCol="1" bandRow="1"/>
              <a:tblGrid>
                <a:gridCol w="1540856"/>
                <a:gridCol w="2255520"/>
                <a:gridCol w="1798320"/>
                <a:gridCol w="1463040"/>
                <a:gridCol w="1402080"/>
              </a:tblGrid>
              <a:tr h="0">
                <a:tc gridSpan="5">
                  <a:txBody>
                    <a:bodyPr/>
                    <a:lstStyle/>
                    <a:p>
                      <a:pPr marL="0" marR="0" algn="ctr">
                        <a:spcBef>
                          <a:spcPts val="0"/>
                        </a:spcBef>
                        <a:spcAft>
                          <a:spcPts val="0"/>
                        </a:spcAft>
                      </a:pPr>
                      <a:r>
                        <a:rPr lang="en-US" sz="2000" b="1" dirty="0">
                          <a:solidFill>
                            <a:schemeClr val="tx2"/>
                          </a:solidFill>
                          <a:effectLst/>
                          <a:latin typeface="+mn-lt"/>
                          <a:ea typeface="PMingLiU"/>
                          <a:cs typeface="Times New Roman"/>
                        </a:rPr>
                        <a:t>VMware </a:t>
                      </a:r>
                      <a:r>
                        <a:rPr lang="en-US" sz="2000" b="1" dirty="0" err="1" smtClean="0">
                          <a:solidFill>
                            <a:schemeClr val="tx2"/>
                          </a:solidFill>
                          <a:effectLst/>
                          <a:latin typeface="+mn-lt"/>
                          <a:ea typeface="PMingLiU"/>
                          <a:cs typeface="Times New Roman"/>
                        </a:rPr>
                        <a:t>ESXi</a:t>
                      </a:r>
                      <a:endParaRPr lang="en-US" sz="2000" dirty="0">
                        <a:solidFill>
                          <a:schemeClr val="tx2"/>
                        </a:solidFill>
                        <a:effectLst/>
                        <a:latin typeface="+mn-lt"/>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algn="ctr">
                        <a:spcBef>
                          <a:spcPts val="0"/>
                        </a:spcBef>
                        <a:spcAft>
                          <a:spcPts val="0"/>
                        </a:spcAft>
                      </a:pPr>
                      <a:r>
                        <a:rPr lang="en-US" sz="1400" b="1">
                          <a:solidFill>
                            <a:srgbClr val="000000"/>
                          </a:solidFill>
                          <a:effectLst/>
                          <a:latin typeface="+mn-lt"/>
                          <a:ea typeface="PMingLiU"/>
                          <a:cs typeface="Times New Roman"/>
                        </a:rPr>
                        <a:t>Versions</a:t>
                      </a:r>
                      <a:endParaRPr lang="en-US" sz="1400">
                        <a:solidFill>
                          <a:srgbClr val="000000"/>
                        </a:solidFill>
                        <a:effectLst/>
                        <a:latin typeface="+mn-lt"/>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l">
                        <a:spcBef>
                          <a:spcPts val="0"/>
                        </a:spcBef>
                        <a:spcAft>
                          <a:spcPts val="0"/>
                        </a:spcAft>
                      </a:pPr>
                      <a:r>
                        <a:rPr lang="en-US" sz="1400" b="1" dirty="0">
                          <a:solidFill>
                            <a:srgbClr val="000000"/>
                          </a:solidFill>
                          <a:effectLst/>
                          <a:latin typeface="+mn-lt"/>
                          <a:ea typeface="PMingLiU"/>
                          <a:cs typeface="Times New Roman"/>
                        </a:rPr>
                        <a:t>AIM Boot Types</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PMingLiU"/>
                          <a:cs typeface="Times New Roman"/>
                        </a:rPr>
                        <a:t>Server Boot BIOS</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b="1">
                          <a:solidFill>
                            <a:srgbClr val="000000"/>
                          </a:solidFill>
                          <a:effectLst/>
                          <a:latin typeface="+mn-lt"/>
                          <a:ea typeface="PMingLiU"/>
                          <a:cs typeface="Times New Roman"/>
                        </a:rPr>
                        <a:t>iSCSI Offload</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PMingLiU"/>
                          <a:cs typeface="Times New Roman"/>
                        </a:rPr>
                        <a:t>Guest </a:t>
                      </a:r>
                      <a:r>
                        <a:rPr lang="en-US" sz="1400" b="1" dirty="0" smtClean="0">
                          <a:solidFill>
                            <a:srgbClr val="000000"/>
                          </a:solidFill>
                          <a:effectLst/>
                          <a:latin typeface="+mn-lt"/>
                          <a:ea typeface="PMingLiU"/>
                          <a:cs typeface="Times New Roman"/>
                        </a:rPr>
                        <a:t>OS</a:t>
                      </a:r>
                      <a:endParaRPr lang="en-US" sz="1400" dirty="0">
                        <a:solidFill>
                          <a:srgbClr val="000000"/>
                        </a:solidFill>
                        <a:effectLst/>
                        <a:latin typeface="+mn-lt"/>
                        <a:ea typeface="PMingLiU"/>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6540">
                <a:tc rowSpan="2">
                  <a:txBody>
                    <a:bodyPr/>
                    <a:lstStyle/>
                    <a:p>
                      <a:pPr marL="0" marR="0">
                        <a:spcBef>
                          <a:spcPts val="0"/>
                        </a:spcBef>
                        <a:spcAft>
                          <a:spcPts val="0"/>
                        </a:spcAft>
                      </a:pPr>
                      <a:r>
                        <a:rPr lang="en-US" sz="1400" b="1">
                          <a:solidFill>
                            <a:srgbClr val="000000"/>
                          </a:solidFill>
                          <a:effectLst/>
                          <a:latin typeface="+mn-lt"/>
                          <a:ea typeface="PMingLiU"/>
                          <a:cs typeface="Times New Roman"/>
                        </a:rPr>
                        <a:t>4.0 Update 1</a:t>
                      </a:r>
                      <a:endParaRPr lang="en-US" sz="1400">
                        <a:solidFill>
                          <a:srgbClr val="000000"/>
                        </a:solidFill>
                        <a:effectLst/>
                        <a:latin typeface="+mn-lt"/>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spcBef>
                          <a:spcPts val="0"/>
                        </a:spcBef>
                        <a:spcAft>
                          <a:spcPts val="0"/>
                        </a:spcAft>
                      </a:pPr>
                      <a:r>
                        <a:rPr lang="en-US" sz="1400" dirty="0" smtClean="0">
                          <a:solidFill>
                            <a:srgbClr val="000000"/>
                          </a:solidFill>
                          <a:effectLst/>
                          <a:latin typeface="+mn-lt"/>
                          <a:ea typeface="PMingLiU"/>
                          <a:cs typeface="Calibri"/>
                        </a:rPr>
                        <a:t>Disk-Booted</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Calibri"/>
                        </a:rPr>
                        <a:t>Disk</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Calibri"/>
                        </a:rPr>
                        <a:t>N/A</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rowSpan="5">
                  <a:txBody>
                    <a:bodyPr/>
                    <a:lstStyle/>
                    <a:p>
                      <a:pPr marL="0" marR="0" algn="ctr">
                        <a:spcBef>
                          <a:spcPts val="0"/>
                        </a:spcBef>
                        <a:spcAft>
                          <a:spcPts val="0"/>
                        </a:spcAft>
                      </a:pPr>
                      <a:r>
                        <a:rPr lang="en-US" sz="1400">
                          <a:solidFill>
                            <a:srgbClr val="000000"/>
                          </a:solidFill>
                          <a:effectLst/>
                          <a:latin typeface="+mn-lt"/>
                          <a:ea typeface="PMingLiU"/>
                          <a:cs typeface="Calibri"/>
                        </a:rPr>
                        <a:t>Windows 2003/2008</a:t>
                      </a:r>
                      <a:endParaRPr lang="en-US" sz="1400">
                        <a:solidFill>
                          <a:srgbClr val="000000"/>
                        </a:solidFill>
                        <a:effectLst/>
                        <a:latin typeface="+mn-lt"/>
                        <a:ea typeface="PMingLiU"/>
                        <a:cs typeface="Times New Roman"/>
                      </a:endParaRPr>
                    </a:p>
                    <a:p>
                      <a:pPr marL="0" marR="0" algn="ctr">
                        <a:spcBef>
                          <a:spcPts val="0"/>
                        </a:spcBef>
                        <a:spcAft>
                          <a:spcPts val="0"/>
                        </a:spcAft>
                      </a:pPr>
                      <a:r>
                        <a:rPr lang="en-US" sz="1400">
                          <a:solidFill>
                            <a:srgbClr val="000000"/>
                          </a:solidFill>
                          <a:effectLst/>
                          <a:latin typeface="+mn-lt"/>
                          <a:ea typeface="PMingLiU"/>
                          <a:cs typeface="Calibri"/>
                        </a:rPr>
                        <a:t>Red Hat Linux 4/5/6.1</a:t>
                      </a:r>
                      <a:endParaRPr lang="en-US" sz="1400">
                        <a:solidFill>
                          <a:srgbClr val="000000"/>
                        </a:solidFill>
                        <a:effectLst/>
                        <a:latin typeface="+mn-lt"/>
                        <a:ea typeface="PMingLiU"/>
                        <a:cs typeface="Times New Roman"/>
                      </a:endParaRPr>
                    </a:p>
                    <a:p>
                      <a:pPr marL="0" marR="0" algn="ctr">
                        <a:spcBef>
                          <a:spcPts val="0"/>
                        </a:spcBef>
                        <a:spcAft>
                          <a:spcPts val="0"/>
                        </a:spcAft>
                      </a:pPr>
                      <a:r>
                        <a:rPr lang="en-US" sz="1400">
                          <a:solidFill>
                            <a:srgbClr val="000000"/>
                          </a:solidFill>
                          <a:effectLst/>
                          <a:latin typeface="+mn-lt"/>
                          <a:ea typeface="PMingLiU"/>
                          <a:cs typeface="Calibri"/>
                        </a:rPr>
                        <a:t>SUSE Linux 10/11</a:t>
                      </a:r>
                      <a:endParaRPr lang="en-US" sz="1400">
                        <a:solidFill>
                          <a:srgbClr val="000000"/>
                        </a:solidFill>
                        <a:effectLst/>
                        <a:latin typeface="+mn-lt"/>
                        <a:ea typeface="PMingLiU"/>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82245">
                <a:tc vMerge="1">
                  <a:txBody>
                    <a:bodyPr/>
                    <a:lstStyle/>
                    <a:p>
                      <a:endParaRPr lang="en-US"/>
                    </a:p>
                  </a:txBody>
                  <a:tcPr/>
                </a:tc>
                <a:tc>
                  <a:txBody>
                    <a:bodyPr/>
                    <a:lstStyle/>
                    <a:p>
                      <a:pPr marL="0" marR="0">
                        <a:spcBef>
                          <a:spcPts val="0"/>
                        </a:spcBef>
                        <a:spcAft>
                          <a:spcPts val="0"/>
                        </a:spcAft>
                      </a:pPr>
                      <a:r>
                        <a:rPr lang="en-US" sz="1400">
                          <a:solidFill>
                            <a:srgbClr val="000000"/>
                          </a:solidFill>
                          <a:effectLst/>
                          <a:latin typeface="+mn-lt"/>
                          <a:ea typeface="PMingLiU"/>
                          <a:cs typeface="Times New Roman"/>
                        </a:rPr>
                        <a:t> </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Times New Roman"/>
                        </a:rPr>
                        <a:t> </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Times New Roman"/>
                        </a:rPr>
                        <a:t> </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vMerge="1">
                  <a:txBody>
                    <a:bodyPr/>
                    <a:lstStyle/>
                    <a:p>
                      <a:endParaRPr lang="en-US"/>
                    </a:p>
                  </a:txBody>
                  <a:tcPr/>
                </a:tc>
              </a:tr>
              <a:tr h="182245">
                <a:tc rowSpan="3">
                  <a:txBody>
                    <a:bodyPr/>
                    <a:lstStyle/>
                    <a:p>
                      <a:pPr marL="0" marR="0" algn="l">
                        <a:spcBef>
                          <a:spcPts val="0"/>
                        </a:spcBef>
                        <a:spcAft>
                          <a:spcPts val="0"/>
                        </a:spcAft>
                      </a:pPr>
                      <a:r>
                        <a:rPr lang="en-US" sz="1400" b="1" dirty="0">
                          <a:solidFill>
                            <a:srgbClr val="000000"/>
                          </a:solidFill>
                          <a:effectLst/>
                          <a:latin typeface="+mn-lt"/>
                          <a:ea typeface="PMingLiU"/>
                          <a:cs typeface="Times New Roman"/>
                        </a:rPr>
                        <a:t>4.1 Update 1</a:t>
                      </a:r>
                      <a:endParaRPr lang="en-US" sz="1400" dirty="0">
                        <a:solidFill>
                          <a:srgbClr val="000000"/>
                        </a:solidFill>
                        <a:effectLst/>
                        <a:latin typeface="+mn-lt"/>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spcBef>
                          <a:spcPts val="0"/>
                        </a:spcBef>
                        <a:spcAft>
                          <a:spcPts val="0"/>
                        </a:spcAft>
                      </a:pPr>
                      <a:r>
                        <a:rPr lang="en-US" sz="1400" dirty="0" smtClean="0">
                          <a:solidFill>
                            <a:srgbClr val="000000"/>
                          </a:solidFill>
                          <a:effectLst/>
                          <a:latin typeface="+mn-lt"/>
                          <a:ea typeface="PMingLiU"/>
                          <a:cs typeface="Calibri"/>
                        </a:rPr>
                        <a:t>Disk-Booted</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Calibri"/>
                        </a:rPr>
                        <a:t>Disk</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Times New Roman"/>
                        </a:rPr>
                        <a:t>N/A</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vMerge="1">
                  <a:txBody>
                    <a:bodyPr/>
                    <a:lstStyle/>
                    <a:p>
                      <a:endParaRPr lang="en-US"/>
                    </a:p>
                  </a:txBody>
                  <a:tcPr/>
                </a:tc>
              </a:tr>
              <a:tr h="182245">
                <a:tc vMerge="1">
                  <a:txBody>
                    <a:bodyPr/>
                    <a:lstStyle/>
                    <a:p>
                      <a:endParaRPr lang="en-US"/>
                    </a:p>
                  </a:txBody>
                  <a:tcPr/>
                </a:tc>
                <a:tc>
                  <a:txBody>
                    <a:bodyPr/>
                    <a:lstStyle/>
                    <a:p>
                      <a:pPr marL="0" marR="0">
                        <a:spcBef>
                          <a:spcPts val="0"/>
                        </a:spcBef>
                        <a:spcAft>
                          <a:spcPts val="0"/>
                        </a:spcAft>
                      </a:pPr>
                      <a:r>
                        <a:rPr lang="en-US" sz="1400">
                          <a:solidFill>
                            <a:srgbClr val="000000"/>
                          </a:solidFill>
                          <a:effectLst/>
                          <a:latin typeface="+mn-lt"/>
                          <a:ea typeface="PMingLiU"/>
                          <a:cs typeface="Times New Roman"/>
                        </a:rPr>
                        <a:t> </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Times New Roman"/>
                        </a:rPr>
                        <a:t> </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Times New Roman"/>
                        </a:rPr>
                        <a:t> </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vMerge="1">
                  <a:txBody>
                    <a:bodyPr/>
                    <a:lstStyle/>
                    <a:p>
                      <a:endParaRPr lang="en-US"/>
                    </a:p>
                  </a:txBody>
                  <a:tcPr/>
                </a:tc>
              </a:tr>
              <a:tr h="182245">
                <a:tc vMerge="1">
                  <a:txBody>
                    <a:bodyPr/>
                    <a:lstStyle/>
                    <a:p>
                      <a:endParaRPr lang="en-US"/>
                    </a:p>
                  </a:txBody>
                  <a:tcPr/>
                </a:tc>
                <a:tc>
                  <a:txBody>
                    <a:bodyPr/>
                    <a:lstStyle/>
                    <a:p>
                      <a:pPr marL="0" marR="0">
                        <a:spcBef>
                          <a:spcPts val="0"/>
                        </a:spcBef>
                        <a:spcAft>
                          <a:spcPts val="0"/>
                        </a:spcAft>
                      </a:pPr>
                      <a:r>
                        <a:rPr lang="en-US" sz="1400" dirty="0">
                          <a:solidFill>
                            <a:srgbClr val="000000"/>
                          </a:solidFill>
                          <a:effectLst/>
                          <a:latin typeface="+mn-lt"/>
                          <a:ea typeface="PMingLiU"/>
                          <a:cs typeface="Calibri"/>
                        </a:rPr>
                        <a:t>Hardware </a:t>
                      </a:r>
                      <a:r>
                        <a:rPr lang="en-US" sz="1400" dirty="0" err="1" smtClean="0">
                          <a:solidFill>
                            <a:srgbClr val="000000"/>
                          </a:solidFill>
                          <a:effectLst/>
                          <a:latin typeface="+mn-lt"/>
                          <a:ea typeface="PMingLiU"/>
                          <a:cs typeface="Calibri"/>
                        </a:rPr>
                        <a:t>iSCSI</a:t>
                      </a:r>
                      <a:r>
                        <a:rPr lang="en-US" sz="1400" dirty="0" smtClean="0">
                          <a:solidFill>
                            <a:srgbClr val="000000"/>
                          </a:solidFill>
                          <a:effectLst/>
                          <a:latin typeface="+mn-lt"/>
                          <a:ea typeface="PMingLiU"/>
                          <a:cs typeface="Calibri"/>
                        </a:rPr>
                        <a:t>-Booted</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dirty="0" err="1">
                          <a:solidFill>
                            <a:srgbClr val="000000"/>
                          </a:solidFill>
                          <a:effectLst/>
                          <a:latin typeface="+mn-lt"/>
                          <a:ea typeface="PMingLiU"/>
                          <a:cs typeface="Calibri"/>
                        </a:rPr>
                        <a:t>iSCSI</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PMingLiU"/>
                          <a:cs typeface="Times New Roman"/>
                        </a:rPr>
                        <a:t>NO</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vMerge="1">
                  <a:txBody>
                    <a:bodyPr/>
                    <a:lstStyle/>
                    <a:p>
                      <a:endParaRPr lang="en-US"/>
                    </a:p>
                  </a:txBody>
                  <a:tcPr/>
                </a:tc>
              </a:tr>
            </a:tbl>
          </a:graphicData>
        </a:graphic>
      </p:graphicFrame>
      <p:sp>
        <p:nvSpPr>
          <p:cNvPr id="12" name="Rectangle 2"/>
          <p:cNvSpPr>
            <a:spLocks noChangeArrowheads="1"/>
          </p:cNvSpPr>
          <p:nvPr/>
        </p:nvSpPr>
        <p:spPr bwMode="auto">
          <a:xfrm>
            <a:off x="836613" y="28749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52600657"/>
      </p:ext>
    </p:extLst>
  </p:cSld>
  <p:clrMapOvr>
    <a:masterClrMapping/>
  </p:clrMapOvr>
  <p:transition spd="med">
    <p:wipe dir="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Supported Hypervisor: </a:t>
            </a:r>
            <a:r>
              <a:rPr lang="en-US" dirty="0" smtClean="0"/>
              <a:t>Hyper-V</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137</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05826765"/>
              </p:ext>
            </p:extLst>
          </p:nvPr>
        </p:nvGraphicFramePr>
        <p:xfrm>
          <a:off x="364144" y="1310640"/>
          <a:ext cx="8459816" cy="2268220"/>
        </p:xfrm>
        <a:graphic>
          <a:graphicData uri="http://schemas.openxmlformats.org/drawingml/2006/table">
            <a:tbl>
              <a:tblPr firstRow="1" firstCol="1" bandRow="1"/>
              <a:tblGrid>
                <a:gridCol w="2039537"/>
                <a:gridCol w="2039537"/>
                <a:gridCol w="1404516"/>
                <a:gridCol w="1196827"/>
                <a:gridCol w="1779399"/>
              </a:tblGrid>
              <a:tr h="0">
                <a:tc gridSpan="5">
                  <a:txBody>
                    <a:bodyPr/>
                    <a:lstStyle/>
                    <a:p>
                      <a:pPr marL="0" marR="0" algn="ctr">
                        <a:spcBef>
                          <a:spcPts val="0"/>
                        </a:spcBef>
                        <a:spcAft>
                          <a:spcPts val="0"/>
                        </a:spcAft>
                      </a:pPr>
                      <a:r>
                        <a:rPr lang="en-US" sz="2000" b="1" dirty="0">
                          <a:solidFill>
                            <a:srgbClr val="FFFFFF"/>
                          </a:solidFill>
                          <a:effectLst/>
                          <a:latin typeface="Arial"/>
                          <a:ea typeface="PMingLiU"/>
                          <a:cs typeface="Times New Roman"/>
                        </a:rPr>
                        <a:t>Microsoft Hyper-V</a:t>
                      </a:r>
                      <a:endParaRPr lang="en-US" sz="1400" dirty="0">
                        <a:solidFill>
                          <a:srgbClr val="000000"/>
                        </a:solidFill>
                        <a:effectLst/>
                        <a:latin typeface="Arial"/>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algn="ctr">
                        <a:spcBef>
                          <a:spcPts val="0"/>
                        </a:spcBef>
                        <a:spcAft>
                          <a:spcPts val="0"/>
                        </a:spcAft>
                      </a:pPr>
                      <a:r>
                        <a:rPr lang="en-US" sz="1400" b="1" dirty="0">
                          <a:solidFill>
                            <a:srgbClr val="000000"/>
                          </a:solidFill>
                          <a:effectLst/>
                          <a:latin typeface="+mn-lt"/>
                          <a:ea typeface="PMingLiU"/>
                          <a:cs typeface="Times New Roman"/>
                        </a:rPr>
                        <a:t>Versions</a:t>
                      </a:r>
                      <a:endParaRPr lang="en-US" sz="1400" dirty="0">
                        <a:solidFill>
                          <a:srgbClr val="000000"/>
                        </a:solidFill>
                        <a:effectLst/>
                        <a:latin typeface="+mn-lt"/>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l">
                        <a:spcBef>
                          <a:spcPts val="0"/>
                        </a:spcBef>
                        <a:spcAft>
                          <a:spcPts val="0"/>
                        </a:spcAft>
                      </a:pPr>
                      <a:r>
                        <a:rPr lang="en-US" sz="1400" b="1" dirty="0">
                          <a:solidFill>
                            <a:srgbClr val="000000"/>
                          </a:solidFill>
                          <a:effectLst/>
                          <a:latin typeface="+mn-lt"/>
                          <a:ea typeface="PMingLiU"/>
                          <a:cs typeface="Times New Roman"/>
                        </a:rPr>
                        <a:t>AIM Boot Types</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b="1">
                          <a:solidFill>
                            <a:srgbClr val="000000"/>
                          </a:solidFill>
                          <a:effectLst/>
                          <a:latin typeface="+mn-lt"/>
                          <a:ea typeface="PMingLiU"/>
                          <a:cs typeface="Times New Roman"/>
                        </a:rPr>
                        <a:t>Server Boot BIOS</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b="1">
                          <a:solidFill>
                            <a:srgbClr val="000000"/>
                          </a:solidFill>
                          <a:effectLst/>
                          <a:latin typeface="+mn-lt"/>
                          <a:ea typeface="PMingLiU"/>
                          <a:cs typeface="Times New Roman"/>
                        </a:rPr>
                        <a:t>iSCSI Offload</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PMingLiU"/>
                          <a:cs typeface="Times New Roman"/>
                        </a:rPr>
                        <a:t>Guest </a:t>
                      </a:r>
                      <a:r>
                        <a:rPr lang="en-US" sz="1400" b="1" dirty="0" smtClean="0">
                          <a:solidFill>
                            <a:srgbClr val="000000"/>
                          </a:solidFill>
                          <a:effectLst/>
                          <a:latin typeface="+mn-lt"/>
                          <a:ea typeface="PMingLiU"/>
                          <a:cs typeface="Times New Roman"/>
                        </a:rPr>
                        <a:t>OS</a:t>
                      </a:r>
                      <a:endParaRPr lang="en-US" sz="1400" dirty="0">
                        <a:solidFill>
                          <a:srgbClr val="000000"/>
                        </a:solidFill>
                        <a:effectLst/>
                        <a:latin typeface="+mn-lt"/>
                        <a:ea typeface="PMingLiU"/>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6540">
                <a:tc rowSpan="5">
                  <a:txBody>
                    <a:bodyPr/>
                    <a:lstStyle/>
                    <a:p>
                      <a:pPr marL="0" marR="0" algn="ctr">
                        <a:spcBef>
                          <a:spcPts val="0"/>
                        </a:spcBef>
                        <a:spcAft>
                          <a:spcPts val="0"/>
                        </a:spcAft>
                      </a:pPr>
                      <a:r>
                        <a:rPr lang="en-US" sz="1400" b="1" dirty="0">
                          <a:solidFill>
                            <a:srgbClr val="000000"/>
                          </a:solidFill>
                          <a:effectLst/>
                          <a:latin typeface="+mn-lt"/>
                          <a:ea typeface="PMingLiU"/>
                          <a:cs typeface="Times New Roman"/>
                        </a:rPr>
                        <a:t>2008 </a:t>
                      </a:r>
                      <a:r>
                        <a:rPr lang="en-US" sz="1400" b="1" dirty="0" smtClean="0">
                          <a:solidFill>
                            <a:srgbClr val="000000"/>
                          </a:solidFill>
                          <a:effectLst/>
                          <a:latin typeface="+mn-lt"/>
                          <a:ea typeface="PMingLiU"/>
                          <a:cs typeface="Times New Roman"/>
                        </a:rPr>
                        <a:t>R2</a:t>
                      </a:r>
                      <a:endParaRPr lang="en-US" sz="1400" dirty="0">
                        <a:solidFill>
                          <a:srgbClr val="000000"/>
                        </a:solidFill>
                        <a:effectLst/>
                        <a:latin typeface="+mn-lt"/>
                        <a:ea typeface="PMingLiU"/>
                        <a:cs typeface="Times New Roman"/>
                      </a:endParaRPr>
                    </a:p>
                    <a:p>
                      <a:pPr marL="0" marR="0" algn="ctr">
                        <a:spcBef>
                          <a:spcPts val="0"/>
                        </a:spcBef>
                        <a:spcAft>
                          <a:spcPts val="0"/>
                        </a:spcAft>
                      </a:pPr>
                      <a:r>
                        <a:rPr lang="en-US" sz="1400" b="1" dirty="0">
                          <a:solidFill>
                            <a:srgbClr val="000000"/>
                          </a:solidFill>
                          <a:effectLst/>
                          <a:latin typeface="+mn-lt"/>
                          <a:ea typeface="PMingLiU"/>
                          <a:cs typeface="Times New Roman"/>
                        </a:rPr>
                        <a:t>Enterprise</a:t>
                      </a:r>
                      <a:endParaRPr lang="en-US" sz="1400" dirty="0">
                        <a:solidFill>
                          <a:srgbClr val="000000"/>
                        </a:solidFill>
                        <a:effectLst/>
                        <a:latin typeface="+mn-lt"/>
                        <a:ea typeface="PMingLiU"/>
                        <a:cs typeface="Times New Roman"/>
                      </a:endParaRPr>
                    </a:p>
                    <a:p>
                      <a:pPr marL="0" marR="0" algn="ctr">
                        <a:spcBef>
                          <a:spcPts val="0"/>
                        </a:spcBef>
                        <a:spcAft>
                          <a:spcPts val="0"/>
                        </a:spcAft>
                      </a:pPr>
                      <a:r>
                        <a:rPr lang="en-US" sz="1400" b="1" dirty="0">
                          <a:solidFill>
                            <a:srgbClr val="000000"/>
                          </a:solidFill>
                          <a:effectLst/>
                          <a:latin typeface="+mn-lt"/>
                          <a:ea typeface="PMingLiU"/>
                          <a:cs typeface="Times New Roman"/>
                        </a:rPr>
                        <a:t>and</a:t>
                      </a:r>
                      <a:endParaRPr lang="en-US" sz="1400" dirty="0">
                        <a:solidFill>
                          <a:srgbClr val="000000"/>
                        </a:solidFill>
                        <a:effectLst/>
                        <a:latin typeface="+mn-lt"/>
                        <a:ea typeface="PMingLiU"/>
                        <a:cs typeface="Times New Roman"/>
                      </a:endParaRPr>
                    </a:p>
                    <a:p>
                      <a:pPr marL="0" marR="0" algn="ctr">
                        <a:spcBef>
                          <a:spcPts val="0"/>
                        </a:spcBef>
                        <a:spcAft>
                          <a:spcPts val="0"/>
                        </a:spcAft>
                      </a:pPr>
                      <a:r>
                        <a:rPr lang="en-US" sz="1400" b="1" dirty="0">
                          <a:solidFill>
                            <a:srgbClr val="000000"/>
                          </a:solidFill>
                          <a:effectLst/>
                          <a:latin typeface="+mn-lt"/>
                          <a:ea typeface="PMingLiU"/>
                          <a:cs typeface="Times New Roman"/>
                        </a:rPr>
                        <a:t>Data Center</a:t>
                      </a:r>
                      <a:endParaRPr lang="en-US" sz="1400" dirty="0">
                        <a:solidFill>
                          <a:srgbClr val="000000"/>
                        </a:solidFill>
                        <a:effectLst/>
                        <a:latin typeface="+mn-lt"/>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mn-lt"/>
                          <a:ea typeface="PMingLiU"/>
                          <a:cs typeface="Calibri"/>
                        </a:rPr>
                        <a:t>Disk-Booted</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Calibri"/>
                        </a:rPr>
                        <a:t>Disk</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Calibri"/>
                        </a:rPr>
                        <a:t>N/A</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rowSpan="5">
                  <a:txBody>
                    <a:bodyPr/>
                    <a:lstStyle/>
                    <a:p>
                      <a:pPr marL="0" marR="0" algn="ctr">
                        <a:spcBef>
                          <a:spcPts val="0"/>
                        </a:spcBef>
                        <a:spcAft>
                          <a:spcPts val="0"/>
                        </a:spcAft>
                      </a:pPr>
                      <a:r>
                        <a:rPr lang="en-US" sz="1400" dirty="0">
                          <a:solidFill>
                            <a:srgbClr val="000000"/>
                          </a:solidFill>
                          <a:effectLst/>
                          <a:latin typeface="+mn-lt"/>
                          <a:ea typeface="PMingLiU"/>
                          <a:cs typeface="Calibri"/>
                        </a:rPr>
                        <a:t>Windows 2003/2008</a:t>
                      </a:r>
                      <a:endParaRPr lang="en-US" sz="1400" dirty="0">
                        <a:solidFill>
                          <a:srgbClr val="000000"/>
                        </a:solidFill>
                        <a:effectLst/>
                        <a:latin typeface="+mn-lt"/>
                        <a:ea typeface="PMingLiU"/>
                        <a:cs typeface="Times New Roman"/>
                      </a:endParaRPr>
                    </a:p>
                    <a:p>
                      <a:pPr marL="0" marR="0" algn="ctr">
                        <a:spcBef>
                          <a:spcPts val="0"/>
                        </a:spcBef>
                        <a:spcAft>
                          <a:spcPts val="0"/>
                        </a:spcAft>
                      </a:pPr>
                      <a:r>
                        <a:rPr lang="en-US" sz="1400" dirty="0">
                          <a:solidFill>
                            <a:srgbClr val="000000"/>
                          </a:solidFill>
                          <a:effectLst/>
                          <a:latin typeface="+mn-lt"/>
                          <a:ea typeface="PMingLiU"/>
                          <a:cs typeface="Calibri"/>
                        </a:rPr>
                        <a:t>Red Hat Linux 4/5/6.1</a:t>
                      </a:r>
                      <a:endParaRPr lang="en-US" sz="1400" dirty="0">
                        <a:solidFill>
                          <a:srgbClr val="000000"/>
                        </a:solidFill>
                        <a:effectLst/>
                        <a:latin typeface="+mn-lt"/>
                        <a:ea typeface="PMingLiU"/>
                        <a:cs typeface="Times New Roman"/>
                      </a:endParaRPr>
                    </a:p>
                    <a:p>
                      <a:pPr marL="0" marR="0" algn="ctr">
                        <a:spcBef>
                          <a:spcPts val="0"/>
                        </a:spcBef>
                        <a:spcAft>
                          <a:spcPts val="0"/>
                        </a:spcAft>
                      </a:pPr>
                      <a:r>
                        <a:rPr lang="en-US" sz="1400" dirty="0">
                          <a:solidFill>
                            <a:srgbClr val="000000"/>
                          </a:solidFill>
                          <a:effectLst/>
                          <a:latin typeface="+mn-lt"/>
                          <a:ea typeface="PMingLiU"/>
                          <a:cs typeface="Calibri"/>
                        </a:rPr>
                        <a:t>SUSE Linux 10/11</a:t>
                      </a:r>
                      <a:endParaRPr lang="en-US" sz="1400" dirty="0">
                        <a:solidFill>
                          <a:srgbClr val="000000"/>
                        </a:solidFill>
                        <a:effectLst/>
                        <a:latin typeface="+mn-lt"/>
                        <a:ea typeface="PMingLiU"/>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82245">
                <a:tc vMerge="1">
                  <a:txBody>
                    <a:bodyPr/>
                    <a:lstStyle/>
                    <a:p>
                      <a:endParaRPr lang="en-US"/>
                    </a:p>
                  </a:txBody>
                  <a:tcPr/>
                </a:tc>
                <a:tc>
                  <a:txBody>
                    <a:bodyPr/>
                    <a:lstStyle/>
                    <a:p>
                      <a:pPr marL="0" marR="0">
                        <a:spcBef>
                          <a:spcPts val="0"/>
                        </a:spcBef>
                        <a:spcAft>
                          <a:spcPts val="0"/>
                        </a:spcAft>
                      </a:pPr>
                      <a:r>
                        <a:rPr lang="en-US" sz="1400">
                          <a:solidFill>
                            <a:srgbClr val="000000"/>
                          </a:solidFill>
                          <a:effectLst/>
                          <a:latin typeface="+mn-lt"/>
                          <a:ea typeface="PMingLiU"/>
                          <a:cs typeface="Times New Roman"/>
                        </a:rPr>
                        <a:t> </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Times New Roman"/>
                        </a:rPr>
                        <a:t> </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PMingLiU"/>
                          <a:cs typeface="Times New Roman"/>
                        </a:rPr>
                        <a:t> </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vMerge="1">
                  <a:txBody>
                    <a:bodyPr/>
                    <a:lstStyle/>
                    <a:p>
                      <a:endParaRPr lang="en-US"/>
                    </a:p>
                  </a:txBody>
                  <a:tcPr/>
                </a:tc>
              </a:tr>
              <a:tr h="182245">
                <a:tc vMerge="1">
                  <a:txBody>
                    <a:bodyPr/>
                    <a:lstStyle/>
                    <a:p>
                      <a:endParaRPr lang="en-US"/>
                    </a:p>
                  </a:txBody>
                  <a:tcPr/>
                </a:tc>
                <a:tc>
                  <a:txBody>
                    <a:bodyPr/>
                    <a:lstStyle/>
                    <a:p>
                      <a:pPr marL="0" marR="0">
                        <a:spcBef>
                          <a:spcPts val="0"/>
                        </a:spcBef>
                        <a:spcAft>
                          <a:spcPts val="0"/>
                        </a:spcAft>
                      </a:pPr>
                      <a:r>
                        <a:rPr lang="en-US" sz="1400" dirty="0" err="1">
                          <a:solidFill>
                            <a:srgbClr val="000000"/>
                          </a:solidFill>
                          <a:effectLst/>
                          <a:latin typeface="+mn-lt"/>
                          <a:ea typeface="PMingLiU"/>
                          <a:cs typeface="Calibri"/>
                        </a:rPr>
                        <a:t>iSCSI</a:t>
                      </a:r>
                      <a:r>
                        <a:rPr lang="en-US" sz="1400" dirty="0">
                          <a:solidFill>
                            <a:srgbClr val="000000"/>
                          </a:solidFill>
                          <a:effectLst/>
                          <a:latin typeface="+mn-lt"/>
                          <a:ea typeface="PMingLiU"/>
                          <a:cs typeface="Calibri"/>
                        </a:rPr>
                        <a:t> Booted</a:t>
                      </a:r>
                      <a:r>
                        <a:rPr lang="en-US" sz="1400" baseline="30000" dirty="0">
                          <a:solidFill>
                            <a:srgbClr val="000000"/>
                          </a:solidFill>
                          <a:effectLst/>
                          <a:latin typeface="+mn-lt"/>
                          <a:ea typeface="PMingLiU"/>
                          <a:cs typeface="Calibri"/>
                        </a:rPr>
                        <a:t>3</a:t>
                      </a:r>
                      <a:r>
                        <a:rPr lang="en-US" sz="1400" dirty="0">
                          <a:solidFill>
                            <a:srgbClr val="000000"/>
                          </a:solidFill>
                          <a:effectLst/>
                          <a:latin typeface="+mn-lt"/>
                          <a:ea typeface="PMingLiU"/>
                          <a:cs typeface="Calibri"/>
                        </a:rPr>
                        <a:t>Booted</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Calibri"/>
                        </a:rPr>
                        <a:t>PXE</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Times New Roman"/>
                        </a:rPr>
                        <a:t>N/A</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vMerge="1">
                  <a:txBody>
                    <a:bodyPr/>
                    <a:lstStyle/>
                    <a:p>
                      <a:endParaRPr lang="en-US"/>
                    </a:p>
                  </a:txBody>
                  <a:tcPr/>
                </a:tc>
              </a:tr>
              <a:tr h="182245">
                <a:tc vMerge="1">
                  <a:txBody>
                    <a:bodyPr/>
                    <a:lstStyle/>
                    <a:p>
                      <a:endParaRPr lang="en-US"/>
                    </a:p>
                  </a:txBody>
                  <a:tcPr/>
                </a:tc>
                <a:tc>
                  <a:txBody>
                    <a:bodyPr/>
                    <a:lstStyle/>
                    <a:p>
                      <a:pPr marL="0" marR="0">
                        <a:spcBef>
                          <a:spcPts val="0"/>
                        </a:spcBef>
                        <a:spcAft>
                          <a:spcPts val="0"/>
                        </a:spcAft>
                      </a:pPr>
                      <a:r>
                        <a:rPr lang="en-US" sz="1400" dirty="0">
                          <a:solidFill>
                            <a:srgbClr val="000000"/>
                          </a:solidFill>
                          <a:effectLst/>
                          <a:latin typeface="+mn-lt"/>
                          <a:ea typeface="PMingLiU"/>
                          <a:cs typeface="Calibri"/>
                        </a:rPr>
                        <a:t>Hardware iSCSI-Booted</a:t>
                      </a:r>
                      <a:r>
                        <a:rPr lang="en-US" sz="1400" baseline="30000" dirty="0">
                          <a:solidFill>
                            <a:srgbClr val="000000"/>
                          </a:solidFill>
                          <a:effectLst/>
                          <a:latin typeface="+mn-lt"/>
                          <a:ea typeface="PMingLiU"/>
                          <a:cs typeface="Calibri"/>
                        </a:rPr>
                        <a:t>3</a:t>
                      </a:r>
                      <a:r>
                        <a:rPr lang="en-US" sz="1400" dirty="0">
                          <a:solidFill>
                            <a:srgbClr val="000000"/>
                          </a:solidFill>
                          <a:effectLst/>
                          <a:latin typeface="+mn-lt"/>
                          <a:ea typeface="PMingLiU"/>
                          <a:cs typeface="Calibri"/>
                        </a:rPr>
                        <a:t>Booted</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Calibri"/>
                        </a:rPr>
                        <a:t>iSCSI</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Times New Roman"/>
                        </a:rPr>
                        <a:t>NO</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vMerge="1">
                  <a:txBody>
                    <a:bodyPr/>
                    <a:lstStyle/>
                    <a:p>
                      <a:endParaRPr lang="en-US"/>
                    </a:p>
                  </a:txBody>
                  <a:tcPr/>
                </a:tc>
              </a:tr>
              <a:tr h="182245">
                <a:tc vMerge="1">
                  <a:txBody>
                    <a:bodyPr/>
                    <a:lstStyle/>
                    <a:p>
                      <a:endParaRPr lang="en-US"/>
                    </a:p>
                  </a:txBody>
                  <a:tcPr/>
                </a:tc>
                <a:tc>
                  <a:txBody>
                    <a:bodyPr/>
                    <a:lstStyle/>
                    <a:p>
                      <a:pPr marL="0" marR="0">
                        <a:spcBef>
                          <a:spcPts val="0"/>
                        </a:spcBef>
                        <a:spcAft>
                          <a:spcPts val="0"/>
                        </a:spcAft>
                      </a:pPr>
                      <a:r>
                        <a:rPr lang="en-US" sz="1400">
                          <a:solidFill>
                            <a:srgbClr val="000000"/>
                          </a:solidFill>
                          <a:effectLst/>
                          <a:latin typeface="+mn-lt"/>
                          <a:ea typeface="PMingLiU"/>
                          <a:cs typeface="Calibri"/>
                        </a:rPr>
                        <a:t>Hardware iSCSI-Booted</a:t>
                      </a:r>
                      <a:r>
                        <a:rPr lang="en-US" sz="1400" baseline="30000">
                          <a:solidFill>
                            <a:srgbClr val="000000"/>
                          </a:solidFill>
                          <a:effectLst/>
                          <a:latin typeface="+mn-lt"/>
                          <a:ea typeface="PMingLiU"/>
                          <a:cs typeface="Calibri"/>
                        </a:rPr>
                        <a:t>2</a:t>
                      </a:r>
                      <a:r>
                        <a:rPr lang="en-US" sz="1400">
                          <a:solidFill>
                            <a:srgbClr val="000000"/>
                          </a:solidFill>
                          <a:effectLst/>
                          <a:latin typeface="+mn-lt"/>
                          <a:ea typeface="PMingLiU"/>
                          <a:cs typeface="Calibri"/>
                        </a:rPr>
                        <a:t>Booted</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dirty="0" err="1">
                          <a:solidFill>
                            <a:srgbClr val="000000"/>
                          </a:solidFill>
                          <a:effectLst/>
                          <a:latin typeface="+mn-lt"/>
                          <a:ea typeface="PMingLiU"/>
                          <a:cs typeface="Calibri"/>
                        </a:rPr>
                        <a:t>iSCSI</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PMingLiU"/>
                          <a:cs typeface="Times New Roman"/>
                        </a:rPr>
                        <a:t>YES</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vMerge="1">
                  <a:txBody>
                    <a:bodyPr/>
                    <a:lstStyle/>
                    <a:p>
                      <a:endParaRPr lang="en-US"/>
                    </a:p>
                  </a:txBody>
                  <a:tcPr/>
                </a:tc>
              </a:tr>
            </a:tbl>
          </a:graphicData>
        </a:graphic>
      </p:graphicFrame>
    </p:spTree>
    <p:extLst>
      <p:ext uri="{BB962C8B-B14F-4D97-AF65-F5344CB8AC3E}">
        <p14:creationId xmlns:p14="http://schemas.microsoft.com/office/powerpoint/2010/main" val="829815812"/>
      </p:ext>
    </p:extLst>
  </p:cSld>
  <p:clrMapOvr>
    <a:masterClrMapping/>
  </p:clrMapOvr>
  <p:transition spd="med">
    <p:wipe dir="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useo For Dell" charset="0"/>
                <a:ea typeface="Museo For Dell" charset="0"/>
              </a:rPr>
              <a:t>What types of Activation will there be?</a:t>
            </a:r>
            <a:r>
              <a:rPr lang="en-US" dirty="0">
                <a:latin typeface="Museo Sans For Dell" charset="0"/>
                <a:ea typeface="Museo Sans For Dell" charset="0"/>
              </a:rPr>
              <a:t/>
            </a:r>
            <a:br>
              <a:rPr lang="en-US" dirty="0">
                <a:latin typeface="Museo Sans For Dell" charset="0"/>
                <a:ea typeface="Museo Sans For Dell" charset="0"/>
              </a:rPr>
            </a:br>
            <a:endParaRPr lang="en-US" dirty="0"/>
          </a:p>
        </p:txBody>
      </p:sp>
      <p:sp>
        <p:nvSpPr>
          <p:cNvPr id="3" name="Content Placeholder 2"/>
          <p:cNvSpPr>
            <a:spLocks noGrp="1"/>
          </p:cNvSpPr>
          <p:nvPr>
            <p:ph sz="half" idx="1"/>
          </p:nvPr>
        </p:nvSpPr>
        <p:spPr/>
        <p:txBody>
          <a:bodyPr>
            <a:noAutofit/>
          </a:bodyPr>
          <a:lstStyle/>
          <a:p>
            <a:pPr>
              <a:lnSpc>
                <a:spcPct val="120000"/>
              </a:lnSpc>
            </a:pPr>
            <a:r>
              <a:rPr lang="en-US" dirty="0" smtClean="0"/>
              <a:t>Additional License information:</a:t>
            </a:r>
            <a:endParaRPr lang="en-US" dirty="0"/>
          </a:p>
          <a:p>
            <a:pPr lvl="1">
              <a:lnSpc>
                <a:spcPct val="120000"/>
              </a:lnSpc>
            </a:pPr>
            <a:r>
              <a:rPr lang="en-US" dirty="0"/>
              <a:t>The ‘License Validator’ (encode and decode functions) has been enhanced to support the licenses needed for ‘AIM Essentials</a:t>
            </a:r>
            <a:r>
              <a:rPr lang="en-US" dirty="0" smtClean="0"/>
              <a:t>’.</a:t>
            </a:r>
            <a:endParaRPr lang="en-US" dirty="0"/>
          </a:p>
          <a:p>
            <a:pPr lvl="1">
              <a:lnSpc>
                <a:spcPct val="120000"/>
              </a:lnSpc>
            </a:pPr>
            <a:r>
              <a:rPr lang="en-US" dirty="0" smtClean="0"/>
              <a:t>Maximum </a:t>
            </a:r>
            <a:r>
              <a:rPr lang="en-US" dirty="0"/>
              <a:t>number of managed sockets </a:t>
            </a:r>
            <a:r>
              <a:rPr lang="en-US" dirty="0" smtClean="0"/>
              <a:t>should not exceed 64 </a:t>
            </a:r>
            <a:br>
              <a:rPr lang="en-US" dirty="0" smtClean="0"/>
            </a:br>
            <a:r>
              <a:rPr lang="en-US" dirty="0" smtClean="0"/>
              <a:t>(</a:t>
            </a:r>
            <a:r>
              <a:rPr lang="en-US" dirty="0"/>
              <a:t>max of 32 hosts assuming that most deployment will be 2 socket servers which also equates to 2 fully populated Dell Blade Chassis) </a:t>
            </a:r>
            <a:endParaRPr lang="en-US" dirty="0" smtClean="0"/>
          </a:p>
          <a:p>
            <a:pPr lvl="1">
              <a:lnSpc>
                <a:spcPct val="120000"/>
              </a:lnSpc>
            </a:pPr>
            <a:r>
              <a:rPr lang="en-US" dirty="0" smtClean="0"/>
              <a:t>The </a:t>
            </a:r>
            <a:r>
              <a:rPr lang="en-US" dirty="0"/>
              <a:t>‘Activation Code </a:t>
            </a:r>
            <a:r>
              <a:rPr lang="en-US" dirty="0" smtClean="0"/>
              <a:t>Generator has been updated </a:t>
            </a:r>
            <a:r>
              <a:rPr lang="en-US" dirty="0"/>
              <a:t>to generate new types of Activation Codes for ‘AIM Essentials’. </a:t>
            </a:r>
            <a:r>
              <a:rPr lang="en-US" dirty="0" smtClean="0"/>
              <a:t>These </a:t>
            </a:r>
            <a:r>
              <a:rPr lang="en-US" dirty="0"/>
              <a:t>combinations </a:t>
            </a:r>
            <a:r>
              <a:rPr lang="en-US" dirty="0" smtClean="0"/>
              <a:t>are:</a:t>
            </a:r>
          </a:p>
          <a:p>
            <a:pPr lvl="1">
              <a:lnSpc>
                <a:spcPct val="120000"/>
              </a:lnSpc>
            </a:pPr>
            <a:endParaRPr lang="en-US" sz="1200" dirty="0" smtClean="0"/>
          </a:p>
          <a:p>
            <a:pPr lvl="1">
              <a:lnSpc>
                <a:spcPct val="120000"/>
              </a:lnSpc>
            </a:pPr>
            <a:endParaRPr lang="en-US" sz="1200" dirty="0"/>
          </a:p>
          <a:p>
            <a:pPr marL="688975" lvl="2" indent="0">
              <a:lnSpc>
                <a:spcPct val="120000"/>
              </a:lnSpc>
              <a:buNone/>
            </a:pPr>
            <a:endParaRPr lang="en-US" dirty="0" smtClean="0"/>
          </a:p>
          <a:p>
            <a:pPr marL="688975" lvl="2" indent="0">
              <a:lnSpc>
                <a:spcPct val="120000"/>
              </a:lnSpc>
              <a:buNone/>
            </a:pPr>
            <a:endParaRPr lang="en-US" dirty="0"/>
          </a:p>
          <a:p>
            <a:pPr marL="688975" lvl="2" indent="0">
              <a:lnSpc>
                <a:spcPct val="120000"/>
              </a:lnSpc>
              <a:buNone/>
            </a:pPr>
            <a:endParaRPr lang="en-US" dirty="0" smtClean="0"/>
          </a:p>
          <a:p>
            <a:pPr marL="688975" lvl="2" indent="0">
              <a:lnSpc>
                <a:spcPct val="120000"/>
              </a:lnSpc>
              <a:buNone/>
            </a:pPr>
            <a:endParaRPr lang="en-US" dirty="0"/>
          </a:p>
          <a:p>
            <a:pPr marL="688975" lvl="2" indent="0">
              <a:lnSpc>
                <a:spcPct val="120000"/>
              </a:lnSpc>
              <a:buNone/>
            </a:pPr>
            <a:endParaRPr lang="en-US" dirty="0" smtClean="0"/>
          </a:p>
          <a:p>
            <a:pPr marL="688975" lvl="2" indent="0">
              <a:lnSpc>
                <a:spcPct val="120000"/>
              </a:lnSpc>
              <a:buNone/>
            </a:pPr>
            <a:endParaRPr lang="en-US" dirty="0" smtClean="0"/>
          </a:p>
          <a:p>
            <a:pPr marL="688975" lvl="2" indent="0">
              <a:lnSpc>
                <a:spcPct val="120000"/>
              </a:lnSpc>
              <a:buNone/>
            </a:pP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138</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736499333"/>
              </p:ext>
            </p:extLst>
          </p:nvPr>
        </p:nvGraphicFramePr>
        <p:xfrm>
          <a:off x="1743520" y="3864602"/>
          <a:ext cx="5997922" cy="2208276"/>
        </p:xfrm>
        <a:graphic>
          <a:graphicData uri="http://schemas.openxmlformats.org/drawingml/2006/table">
            <a:tbl>
              <a:tblPr firstRow="1" firstCol="1" bandRow="1"/>
              <a:tblGrid>
                <a:gridCol w="2051921"/>
                <a:gridCol w="1803886"/>
                <a:gridCol w="2142115"/>
              </a:tblGrid>
              <a:tr h="210503">
                <a:tc gridSpan="3">
                  <a:txBody>
                    <a:bodyPr/>
                    <a:lstStyle/>
                    <a:p>
                      <a:pPr marL="0" marR="0">
                        <a:lnSpc>
                          <a:spcPct val="115000"/>
                        </a:lnSpc>
                        <a:spcBef>
                          <a:spcPts val="0"/>
                        </a:spcBef>
                        <a:spcAft>
                          <a:spcPts val="0"/>
                        </a:spcAft>
                      </a:pPr>
                      <a:r>
                        <a:rPr lang="en-US" sz="1400" b="1" dirty="0">
                          <a:solidFill>
                            <a:srgbClr val="FFFFFF"/>
                          </a:solidFill>
                          <a:effectLst/>
                          <a:latin typeface="Calibri"/>
                          <a:ea typeface="SimSun"/>
                          <a:cs typeface="Times New Roman"/>
                        </a:rPr>
                        <a:t>AIM Essentials Activation Code Combinations</a:t>
                      </a:r>
                      <a:endParaRPr lang="en-US" sz="1400" dirty="0">
                        <a:effectLst/>
                        <a:latin typeface="Calibri"/>
                        <a:ea typeface="SimSun"/>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c hMerge="1">
                  <a:txBody>
                    <a:bodyPr/>
                    <a:lstStyle/>
                    <a:p>
                      <a:endParaRPr lang="en-US"/>
                    </a:p>
                  </a:txBody>
                  <a:tcPr/>
                </a:tc>
                <a:tc hMerge="1">
                  <a:txBody>
                    <a:bodyPr/>
                    <a:lstStyle/>
                    <a:p>
                      <a:endParaRPr lang="en-US"/>
                    </a:p>
                  </a:txBody>
                  <a:tcPr/>
                </a:tc>
              </a:tr>
              <a:tr h="211610">
                <a:tc>
                  <a:txBody>
                    <a:bodyPr/>
                    <a:lstStyle/>
                    <a:p>
                      <a:pPr marL="0" marR="0">
                        <a:lnSpc>
                          <a:spcPct val="115000"/>
                        </a:lnSpc>
                        <a:spcBef>
                          <a:spcPts val="0"/>
                        </a:spcBef>
                        <a:spcAft>
                          <a:spcPts val="0"/>
                        </a:spcAft>
                      </a:pPr>
                      <a:r>
                        <a:rPr lang="en-US" sz="1400" dirty="0">
                          <a:effectLst/>
                          <a:latin typeface="Calibri"/>
                          <a:ea typeface="SimSun"/>
                          <a:cs typeface="Times New Roman"/>
                        </a:rPr>
                        <a:t>AIM Essentials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4 Socket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Calibri"/>
                          <a:ea typeface="SimSun"/>
                          <a:cs typeface="Times New Roman"/>
                        </a:rPr>
                        <a:t>1 year Support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11610">
                <a:tc>
                  <a:txBody>
                    <a:bodyPr/>
                    <a:lstStyle/>
                    <a:p>
                      <a:pPr marL="0" marR="0">
                        <a:lnSpc>
                          <a:spcPct val="115000"/>
                        </a:lnSpc>
                        <a:spcBef>
                          <a:spcPts val="0"/>
                        </a:spcBef>
                        <a:spcAft>
                          <a:spcPts val="0"/>
                        </a:spcAft>
                      </a:pPr>
                      <a:r>
                        <a:rPr lang="en-US" sz="1400">
                          <a:effectLst/>
                          <a:latin typeface="Calibri"/>
                          <a:ea typeface="SimSun"/>
                          <a:cs typeface="Times New Roman"/>
                        </a:rPr>
                        <a:t>AIM Essentials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4 Socket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3 year Support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11610">
                <a:tc>
                  <a:txBody>
                    <a:bodyPr/>
                    <a:lstStyle/>
                    <a:p>
                      <a:pPr marL="0" marR="0">
                        <a:lnSpc>
                          <a:spcPct val="115000"/>
                        </a:lnSpc>
                        <a:spcBef>
                          <a:spcPts val="0"/>
                        </a:spcBef>
                        <a:spcAft>
                          <a:spcPts val="0"/>
                        </a:spcAft>
                      </a:pPr>
                      <a:r>
                        <a:rPr lang="en-US" sz="1400">
                          <a:effectLst/>
                          <a:latin typeface="Calibri"/>
                          <a:ea typeface="SimSun"/>
                          <a:cs typeface="Times New Roman"/>
                        </a:rPr>
                        <a:t>AIM Essentials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16 Socket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Calibri"/>
                          <a:ea typeface="SimSun"/>
                          <a:cs typeface="Times New Roman"/>
                        </a:rPr>
                        <a:t>1 year Support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11610">
                <a:tc>
                  <a:txBody>
                    <a:bodyPr/>
                    <a:lstStyle/>
                    <a:p>
                      <a:pPr marL="0" marR="0">
                        <a:lnSpc>
                          <a:spcPct val="115000"/>
                        </a:lnSpc>
                        <a:spcBef>
                          <a:spcPts val="0"/>
                        </a:spcBef>
                        <a:spcAft>
                          <a:spcPts val="0"/>
                        </a:spcAft>
                      </a:pPr>
                      <a:r>
                        <a:rPr lang="en-US" sz="1400">
                          <a:effectLst/>
                          <a:latin typeface="Calibri"/>
                          <a:ea typeface="SimSun"/>
                          <a:cs typeface="Times New Roman"/>
                        </a:rPr>
                        <a:t>AIM Essentials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16 Socket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3 year Support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11610">
                <a:tc>
                  <a:txBody>
                    <a:bodyPr/>
                    <a:lstStyle/>
                    <a:p>
                      <a:pPr marL="0" marR="0">
                        <a:lnSpc>
                          <a:spcPct val="115000"/>
                        </a:lnSpc>
                        <a:spcBef>
                          <a:spcPts val="0"/>
                        </a:spcBef>
                        <a:spcAft>
                          <a:spcPts val="0"/>
                        </a:spcAft>
                      </a:pPr>
                      <a:r>
                        <a:rPr lang="en-US" sz="1400">
                          <a:effectLst/>
                          <a:latin typeface="Calibri"/>
                          <a:ea typeface="SimSun"/>
                          <a:cs typeface="Times New Roman"/>
                        </a:rPr>
                        <a:t>AIM Essentials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30 Socket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1 year Support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11610">
                <a:tc>
                  <a:txBody>
                    <a:bodyPr/>
                    <a:lstStyle/>
                    <a:p>
                      <a:pPr marL="0" marR="0">
                        <a:lnSpc>
                          <a:spcPct val="115000"/>
                        </a:lnSpc>
                        <a:spcBef>
                          <a:spcPts val="0"/>
                        </a:spcBef>
                        <a:spcAft>
                          <a:spcPts val="0"/>
                        </a:spcAft>
                      </a:pPr>
                      <a:r>
                        <a:rPr lang="en-US" sz="1400" dirty="0">
                          <a:effectLst/>
                          <a:latin typeface="Calibri"/>
                          <a:ea typeface="SimSun"/>
                          <a:cs typeface="Times New Roman"/>
                        </a:rPr>
                        <a:t>AIM Essentials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30 Socket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3 year Support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11610">
                <a:tc>
                  <a:txBody>
                    <a:bodyPr/>
                    <a:lstStyle/>
                    <a:p>
                      <a:pPr marL="0" marR="0">
                        <a:lnSpc>
                          <a:spcPct val="115000"/>
                        </a:lnSpc>
                        <a:spcBef>
                          <a:spcPts val="0"/>
                        </a:spcBef>
                        <a:spcAft>
                          <a:spcPts val="0"/>
                        </a:spcAft>
                      </a:pPr>
                      <a:r>
                        <a:rPr lang="en-US" sz="1400">
                          <a:effectLst/>
                          <a:latin typeface="Calibri"/>
                          <a:ea typeface="SimSun"/>
                          <a:cs typeface="Times New Roman"/>
                        </a:rPr>
                        <a:t>AIM Essentials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32 Socket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1 year Support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11610">
                <a:tc>
                  <a:txBody>
                    <a:bodyPr/>
                    <a:lstStyle/>
                    <a:p>
                      <a:pPr marL="0" marR="0">
                        <a:lnSpc>
                          <a:spcPct val="115000"/>
                        </a:lnSpc>
                        <a:spcBef>
                          <a:spcPts val="0"/>
                        </a:spcBef>
                        <a:spcAft>
                          <a:spcPts val="0"/>
                        </a:spcAft>
                      </a:pPr>
                      <a:r>
                        <a:rPr lang="en-US" sz="1400">
                          <a:effectLst/>
                          <a:latin typeface="Calibri"/>
                          <a:ea typeface="SimSun"/>
                          <a:cs typeface="Times New Roman"/>
                        </a:rPr>
                        <a:t>AIM Essentials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Calibri"/>
                          <a:ea typeface="SimSun"/>
                          <a:cs typeface="Times New Roman"/>
                        </a:rPr>
                        <a:t>32 Socket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Calibri"/>
                          <a:ea typeface="SimSun"/>
                          <a:cs typeface="Times New Roman"/>
                        </a:rPr>
                        <a:t>3 year Support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42056548"/>
      </p:ext>
    </p:extLst>
  </p:cSld>
  <p:clrMapOvr>
    <a:masterClrMapping/>
  </p:clrMapOvr>
  <p:transition spd="med">
    <p:wipe dir="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45 Day </a:t>
            </a:r>
            <a:r>
              <a:rPr lang="en-US" dirty="0"/>
              <a:t>Customer </a:t>
            </a:r>
            <a:r>
              <a:rPr lang="en-US" dirty="0" smtClean="0"/>
              <a:t>Evaluation</a:t>
            </a:r>
            <a:endParaRPr lang="en-US" dirty="0"/>
          </a:p>
        </p:txBody>
      </p:sp>
      <p:sp>
        <p:nvSpPr>
          <p:cNvPr id="3" name="Content Placeholder 2"/>
          <p:cNvSpPr>
            <a:spLocks noGrp="1"/>
          </p:cNvSpPr>
          <p:nvPr>
            <p:ph sz="half" idx="1"/>
          </p:nvPr>
        </p:nvSpPr>
        <p:spPr/>
        <p:txBody>
          <a:bodyPr>
            <a:noAutofit/>
          </a:bodyPr>
          <a:lstStyle/>
          <a:p>
            <a:pPr marL="0" indent="0">
              <a:lnSpc>
                <a:spcPct val="110000"/>
              </a:lnSpc>
              <a:buNone/>
            </a:pPr>
            <a:r>
              <a:rPr lang="en-US" dirty="0" smtClean="0"/>
              <a:t>Dell customers </a:t>
            </a:r>
            <a:r>
              <a:rPr lang="en-US" dirty="0"/>
              <a:t>will </a:t>
            </a:r>
            <a:r>
              <a:rPr lang="en-US" dirty="0" smtClean="0"/>
              <a:t>be able to </a:t>
            </a:r>
            <a:r>
              <a:rPr lang="en-US" dirty="0"/>
              <a:t>evaluate AIM </a:t>
            </a:r>
            <a:r>
              <a:rPr lang="en-US" dirty="0" smtClean="0"/>
              <a:t>within </a:t>
            </a:r>
            <a:r>
              <a:rPr lang="en-US" dirty="0"/>
              <a:t>their environment. </a:t>
            </a:r>
            <a:r>
              <a:rPr lang="en-US" dirty="0" smtClean="0"/>
              <a:t>The  Evaluation period is intended to:</a:t>
            </a:r>
          </a:p>
          <a:p>
            <a:pPr marL="0" indent="0">
              <a:lnSpc>
                <a:spcPct val="110000"/>
              </a:lnSpc>
              <a:buNone/>
            </a:pPr>
            <a:endParaRPr lang="en-US" dirty="0" smtClean="0"/>
          </a:p>
          <a:p>
            <a:pPr>
              <a:lnSpc>
                <a:spcPct val="110000"/>
              </a:lnSpc>
            </a:pPr>
            <a:r>
              <a:rPr lang="en-US" dirty="0" smtClean="0"/>
              <a:t>Promote and ensure sales </a:t>
            </a:r>
            <a:r>
              <a:rPr lang="en-US" dirty="0"/>
              <a:t>for ‘</a:t>
            </a:r>
            <a:r>
              <a:rPr lang="en-US" dirty="0" smtClean="0"/>
              <a:t>AIM Enterprise’ </a:t>
            </a:r>
            <a:r>
              <a:rPr lang="en-US" dirty="0"/>
              <a:t>or ‘AIM Essentials’. </a:t>
            </a:r>
            <a:endParaRPr lang="en-US" dirty="0" smtClean="0"/>
          </a:p>
          <a:p>
            <a:pPr>
              <a:lnSpc>
                <a:spcPct val="110000"/>
              </a:lnSpc>
            </a:pPr>
            <a:endParaRPr lang="en-US" dirty="0" smtClean="0"/>
          </a:p>
          <a:p>
            <a:pPr>
              <a:lnSpc>
                <a:spcPct val="110000"/>
              </a:lnSpc>
            </a:pPr>
            <a:r>
              <a:rPr lang="en-US" dirty="0" smtClean="0"/>
              <a:t>Ease of implementation of AIM by using the recommended ‘Launcher Kit’.</a:t>
            </a:r>
          </a:p>
          <a:p>
            <a:pPr>
              <a:lnSpc>
                <a:spcPct val="110000"/>
              </a:lnSpc>
            </a:pPr>
            <a:endParaRPr lang="en-US" dirty="0" smtClean="0"/>
          </a:p>
          <a:p>
            <a:pPr>
              <a:lnSpc>
                <a:spcPct val="110000"/>
              </a:lnSpc>
            </a:pPr>
            <a:r>
              <a:rPr lang="en-US" dirty="0" smtClean="0"/>
              <a:t>Involve the </a:t>
            </a:r>
            <a:r>
              <a:rPr lang="en-US" dirty="0"/>
              <a:t>Software Sales team (SEs) </a:t>
            </a:r>
            <a:r>
              <a:rPr lang="en-US" dirty="0" smtClean="0"/>
              <a:t>as the </a:t>
            </a:r>
            <a:r>
              <a:rPr lang="en-US" dirty="0"/>
              <a:t>customer’s primary contact for the tasks related to </a:t>
            </a:r>
            <a:r>
              <a:rPr lang="en-US" dirty="0" smtClean="0"/>
              <a:t>the deployment </a:t>
            </a:r>
            <a:r>
              <a:rPr lang="en-US" dirty="0"/>
              <a:t>of the AIM software and subsequent support</a:t>
            </a:r>
            <a:r>
              <a:rPr lang="en-US" dirty="0" smtClean="0"/>
              <a:t>.</a:t>
            </a:r>
          </a:p>
          <a:p>
            <a:pPr marL="0" indent="0">
              <a:lnSpc>
                <a:spcPct val="110000"/>
              </a:lnSpc>
              <a:buNone/>
            </a:pP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139</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3116283787"/>
      </p:ext>
    </p:extLst>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32"/>
          <p:cNvGrpSpPr>
            <a:grpSpLocks/>
          </p:cNvGrpSpPr>
          <p:nvPr/>
        </p:nvGrpSpPr>
        <p:grpSpPr bwMode="auto">
          <a:xfrm>
            <a:off x="2527300" y="2857500"/>
            <a:ext cx="1368425" cy="2470150"/>
            <a:chOff x="1592" y="1800"/>
            <a:chExt cx="862" cy="1556"/>
          </a:xfrm>
        </p:grpSpPr>
        <p:sp>
          <p:nvSpPr>
            <p:cNvPr id="6321" name="Rectangle 182"/>
            <p:cNvSpPr>
              <a:spLocks noChangeArrowheads="1"/>
            </p:cNvSpPr>
            <p:nvPr/>
          </p:nvSpPr>
          <p:spPr bwMode="auto">
            <a:xfrm>
              <a:off x="1592" y="1800"/>
              <a:ext cx="862" cy="1556"/>
            </a:xfrm>
            <a:prstGeom prst="rect">
              <a:avLst/>
            </a:prstGeom>
            <a:solidFill>
              <a:srgbClr val="FFFF99"/>
            </a:solidFill>
            <a:ln w="9525">
              <a:solidFill>
                <a:schemeClr val="tx1"/>
              </a:solidFill>
              <a:miter lim="800000"/>
              <a:headEnd/>
              <a:tailEnd/>
            </a:ln>
          </p:spPr>
          <p:txBody>
            <a:bodyPr wrap="none" anchor="ctr"/>
            <a:lstStyle/>
            <a:p>
              <a:endParaRPr lang="en-US"/>
            </a:p>
          </p:txBody>
        </p:sp>
        <p:grpSp>
          <p:nvGrpSpPr>
            <p:cNvPr id="6322" name="Group 147"/>
            <p:cNvGrpSpPr>
              <a:grpSpLocks/>
            </p:cNvGrpSpPr>
            <p:nvPr/>
          </p:nvGrpSpPr>
          <p:grpSpPr bwMode="auto">
            <a:xfrm>
              <a:off x="1836" y="2319"/>
              <a:ext cx="543" cy="158"/>
              <a:chOff x="3574" y="2392"/>
              <a:chExt cx="703" cy="204"/>
            </a:xfrm>
          </p:grpSpPr>
          <p:sp>
            <p:nvSpPr>
              <p:cNvPr id="6343" name="Rectangle 149"/>
              <p:cNvSpPr>
                <a:spLocks noChangeArrowheads="1"/>
              </p:cNvSpPr>
              <p:nvPr/>
            </p:nvSpPr>
            <p:spPr bwMode="auto">
              <a:xfrm>
                <a:off x="3574" y="2392"/>
                <a:ext cx="703" cy="204"/>
              </a:xfrm>
              <a:prstGeom prst="rect">
                <a:avLst/>
              </a:prstGeom>
              <a:solidFill>
                <a:srgbClr val="777777"/>
              </a:solidFill>
              <a:ln w="9525">
                <a:solidFill>
                  <a:schemeClr val="tx1"/>
                </a:solidFill>
                <a:miter lim="800000"/>
                <a:headEnd/>
                <a:tailEnd/>
              </a:ln>
            </p:spPr>
            <p:txBody>
              <a:bodyPr wrap="none" anchor="ctr"/>
              <a:lstStyle/>
              <a:p>
                <a:pPr defTabSz="914400"/>
                <a:endParaRPr lang="en-US"/>
              </a:p>
            </p:txBody>
          </p:sp>
          <p:sp>
            <p:nvSpPr>
              <p:cNvPr id="6344" name="Rectangle 150"/>
              <p:cNvSpPr>
                <a:spLocks noChangeArrowheads="1"/>
              </p:cNvSpPr>
              <p:nvPr/>
            </p:nvSpPr>
            <p:spPr bwMode="auto">
              <a:xfrm>
                <a:off x="3616" y="2410"/>
                <a:ext cx="198" cy="78"/>
              </a:xfrm>
              <a:prstGeom prst="rect">
                <a:avLst/>
              </a:prstGeom>
              <a:solidFill>
                <a:schemeClr val="bg2"/>
              </a:solidFill>
              <a:ln w="9525">
                <a:solidFill>
                  <a:srgbClr val="EAEAEA"/>
                </a:solidFill>
                <a:miter lim="800000"/>
                <a:headEnd/>
                <a:tailEnd/>
              </a:ln>
            </p:spPr>
            <p:txBody>
              <a:bodyPr wrap="none" anchor="ctr"/>
              <a:lstStyle/>
              <a:p>
                <a:pPr defTabSz="914400"/>
                <a:endParaRPr lang="en-US"/>
              </a:p>
            </p:txBody>
          </p:sp>
          <p:sp>
            <p:nvSpPr>
              <p:cNvPr id="6345" name="Rectangle 151"/>
              <p:cNvSpPr>
                <a:spLocks noChangeArrowheads="1"/>
              </p:cNvSpPr>
              <p:nvPr/>
            </p:nvSpPr>
            <p:spPr bwMode="auto">
              <a:xfrm>
                <a:off x="3616" y="2500"/>
                <a:ext cx="198" cy="78"/>
              </a:xfrm>
              <a:prstGeom prst="rect">
                <a:avLst/>
              </a:prstGeom>
              <a:solidFill>
                <a:schemeClr val="bg2"/>
              </a:solidFill>
              <a:ln w="9525">
                <a:solidFill>
                  <a:srgbClr val="EAEAEA"/>
                </a:solidFill>
                <a:miter lim="800000"/>
                <a:headEnd/>
                <a:tailEnd/>
              </a:ln>
            </p:spPr>
            <p:txBody>
              <a:bodyPr wrap="none" anchor="ctr"/>
              <a:lstStyle/>
              <a:p>
                <a:pPr defTabSz="914400"/>
                <a:endParaRPr lang="en-US"/>
              </a:p>
            </p:txBody>
          </p:sp>
          <p:sp>
            <p:nvSpPr>
              <p:cNvPr id="6346" name="Rectangle 152"/>
              <p:cNvSpPr>
                <a:spLocks noChangeArrowheads="1"/>
              </p:cNvSpPr>
              <p:nvPr/>
            </p:nvSpPr>
            <p:spPr bwMode="auto">
              <a:xfrm>
                <a:off x="3826" y="2410"/>
                <a:ext cx="198" cy="78"/>
              </a:xfrm>
              <a:prstGeom prst="rect">
                <a:avLst/>
              </a:prstGeom>
              <a:solidFill>
                <a:schemeClr val="bg2"/>
              </a:solidFill>
              <a:ln w="9525">
                <a:solidFill>
                  <a:srgbClr val="EAEAEA"/>
                </a:solidFill>
                <a:miter lim="800000"/>
                <a:headEnd/>
                <a:tailEnd/>
              </a:ln>
            </p:spPr>
            <p:txBody>
              <a:bodyPr wrap="none" anchor="ctr"/>
              <a:lstStyle/>
              <a:p>
                <a:pPr defTabSz="914400"/>
                <a:endParaRPr lang="en-US"/>
              </a:p>
            </p:txBody>
          </p:sp>
          <p:sp>
            <p:nvSpPr>
              <p:cNvPr id="6347" name="Rectangle 153"/>
              <p:cNvSpPr>
                <a:spLocks noChangeArrowheads="1"/>
              </p:cNvSpPr>
              <p:nvPr/>
            </p:nvSpPr>
            <p:spPr bwMode="auto">
              <a:xfrm>
                <a:off x="3826" y="2500"/>
                <a:ext cx="198" cy="78"/>
              </a:xfrm>
              <a:prstGeom prst="rect">
                <a:avLst/>
              </a:prstGeom>
              <a:solidFill>
                <a:schemeClr val="bg2"/>
              </a:solidFill>
              <a:ln w="9525">
                <a:solidFill>
                  <a:srgbClr val="EAEAEA"/>
                </a:solidFill>
                <a:miter lim="800000"/>
                <a:headEnd/>
                <a:tailEnd/>
              </a:ln>
            </p:spPr>
            <p:txBody>
              <a:bodyPr wrap="none" anchor="ctr"/>
              <a:lstStyle/>
              <a:p>
                <a:pPr defTabSz="914400"/>
                <a:endParaRPr lang="en-US"/>
              </a:p>
            </p:txBody>
          </p:sp>
          <p:sp>
            <p:nvSpPr>
              <p:cNvPr id="6348" name="Rectangle 154"/>
              <p:cNvSpPr>
                <a:spLocks noChangeArrowheads="1"/>
              </p:cNvSpPr>
              <p:nvPr/>
            </p:nvSpPr>
            <p:spPr bwMode="auto">
              <a:xfrm>
                <a:off x="4036" y="2410"/>
                <a:ext cx="198" cy="78"/>
              </a:xfrm>
              <a:prstGeom prst="rect">
                <a:avLst/>
              </a:prstGeom>
              <a:solidFill>
                <a:schemeClr val="bg2"/>
              </a:solidFill>
              <a:ln w="9525">
                <a:solidFill>
                  <a:srgbClr val="EAEAEA"/>
                </a:solidFill>
                <a:miter lim="800000"/>
                <a:headEnd/>
                <a:tailEnd/>
              </a:ln>
            </p:spPr>
            <p:txBody>
              <a:bodyPr wrap="none" anchor="ctr"/>
              <a:lstStyle/>
              <a:p>
                <a:pPr defTabSz="914400"/>
                <a:endParaRPr lang="en-US"/>
              </a:p>
            </p:txBody>
          </p:sp>
          <p:sp>
            <p:nvSpPr>
              <p:cNvPr id="6349" name="Rectangle 155"/>
              <p:cNvSpPr>
                <a:spLocks noChangeArrowheads="1"/>
              </p:cNvSpPr>
              <p:nvPr/>
            </p:nvSpPr>
            <p:spPr bwMode="auto">
              <a:xfrm>
                <a:off x="4036" y="2500"/>
                <a:ext cx="198" cy="78"/>
              </a:xfrm>
              <a:prstGeom prst="rect">
                <a:avLst/>
              </a:prstGeom>
              <a:solidFill>
                <a:schemeClr val="bg2"/>
              </a:solidFill>
              <a:ln w="9525">
                <a:solidFill>
                  <a:srgbClr val="EAEAEA"/>
                </a:solidFill>
                <a:miter lim="800000"/>
                <a:headEnd/>
                <a:tailEnd/>
              </a:ln>
            </p:spPr>
            <p:txBody>
              <a:bodyPr wrap="none" anchor="ctr"/>
              <a:lstStyle/>
              <a:p>
                <a:pPr defTabSz="914400"/>
                <a:endParaRPr lang="en-US"/>
              </a:p>
            </p:txBody>
          </p:sp>
        </p:grpSp>
        <p:grpSp>
          <p:nvGrpSpPr>
            <p:cNvPr id="6323" name="Group 155"/>
            <p:cNvGrpSpPr>
              <a:grpSpLocks/>
            </p:cNvGrpSpPr>
            <p:nvPr/>
          </p:nvGrpSpPr>
          <p:grpSpPr bwMode="auto">
            <a:xfrm>
              <a:off x="1836" y="2499"/>
              <a:ext cx="543" cy="158"/>
              <a:chOff x="3574" y="2392"/>
              <a:chExt cx="703" cy="204"/>
            </a:xfrm>
          </p:grpSpPr>
          <p:sp>
            <p:nvSpPr>
              <p:cNvPr id="6336" name="Rectangle 149"/>
              <p:cNvSpPr>
                <a:spLocks noChangeArrowheads="1"/>
              </p:cNvSpPr>
              <p:nvPr/>
            </p:nvSpPr>
            <p:spPr bwMode="auto">
              <a:xfrm>
                <a:off x="3574" y="2392"/>
                <a:ext cx="703" cy="204"/>
              </a:xfrm>
              <a:prstGeom prst="rect">
                <a:avLst/>
              </a:prstGeom>
              <a:solidFill>
                <a:srgbClr val="777777"/>
              </a:solidFill>
              <a:ln w="9525">
                <a:solidFill>
                  <a:schemeClr val="tx1"/>
                </a:solidFill>
                <a:miter lim="800000"/>
                <a:headEnd/>
                <a:tailEnd/>
              </a:ln>
            </p:spPr>
            <p:txBody>
              <a:bodyPr wrap="none" anchor="ctr"/>
              <a:lstStyle/>
              <a:p>
                <a:pPr defTabSz="914400"/>
                <a:endParaRPr lang="en-US"/>
              </a:p>
            </p:txBody>
          </p:sp>
          <p:sp>
            <p:nvSpPr>
              <p:cNvPr id="6337" name="Rectangle 150"/>
              <p:cNvSpPr>
                <a:spLocks noChangeArrowheads="1"/>
              </p:cNvSpPr>
              <p:nvPr/>
            </p:nvSpPr>
            <p:spPr bwMode="auto">
              <a:xfrm>
                <a:off x="3616" y="2410"/>
                <a:ext cx="198" cy="78"/>
              </a:xfrm>
              <a:prstGeom prst="rect">
                <a:avLst/>
              </a:prstGeom>
              <a:solidFill>
                <a:schemeClr val="bg2"/>
              </a:solidFill>
              <a:ln w="9525">
                <a:solidFill>
                  <a:srgbClr val="EAEAEA"/>
                </a:solidFill>
                <a:miter lim="800000"/>
                <a:headEnd/>
                <a:tailEnd/>
              </a:ln>
            </p:spPr>
            <p:txBody>
              <a:bodyPr wrap="none" anchor="ctr"/>
              <a:lstStyle/>
              <a:p>
                <a:pPr defTabSz="914400"/>
                <a:endParaRPr lang="en-US"/>
              </a:p>
            </p:txBody>
          </p:sp>
          <p:sp>
            <p:nvSpPr>
              <p:cNvPr id="6338" name="Rectangle 151"/>
              <p:cNvSpPr>
                <a:spLocks noChangeArrowheads="1"/>
              </p:cNvSpPr>
              <p:nvPr/>
            </p:nvSpPr>
            <p:spPr bwMode="auto">
              <a:xfrm>
                <a:off x="3616" y="2500"/>
                <a:ext cx="198" cy="78"/>
              </a:xfrm>
              <a:prstGeom prst="rect">
                <a:avLst/>
              </a:prstGeom>
              <a:solidFill>
                <a:schemeClr val="bg2"/>
              </a:solidFill>
              <a:ln w="9525">
                <a:solidFill>
                  <a:srgbClr val="EAEAEA"/>
                </a:solidFill>
                <a:miter lim="800000"/>
                <a:headEnd/>
                <a:tailEnd/>
              </a:ln>
            </p:spPr>
            <p:txBody>
              <a:bodyPr wrap="none" anchor="ctr"/>
              <a:lstStyle/>
              <a:p>
                <a:pPr defTabSz="914400"/>
                <a:endParaRPr lang="en-US"/>
              </a:p>
            </p:txBody>
          </p:sp>
          <p:sp>
            <p:nvSpPr>
              <p:cNvPr id="6339" name="Rectangle 152"/>
              <p:cNvSpPr>
                <a:spLocks noChangeArrowheads="1"/>
              </p:cNvSpPr>
              <p:nvPr/>
            </p:nvSpPr>
            <p:spPr bwMode="auto">
              <a:xfrm>
                <a:off x="3826" y="2410"/>
                <a:ext cx="198" cy="78"/>
              </a:xfrm>
              <a:prstGeom prst="rect">
                <a:avLst/>
              </a:prstGeom>
              <a:solidFill>
                <a:schemeClr val="bg2"/>
              </a:solidFill>
              <a:ln w="9525">
                <a:solidFill>
                  <a:srgbClr val="EAEAEA"/>
                </a:solidFill>
                <a:miter lim="800000"/>
                <a:headEnd/>
                <a:tailEnd/>
              </a:ln>
            </p:spPr>
            <p:txBody>
              <a:bodyPr wrap="none" anchor="ctr"/>
              <a:lstStyle/>
              <a:p>
                <a:pPr defTabSz="914400"/>
                <a:endParaRPr lang="en-US"/>
              </a:p>
            </p:txBody>
          </p:sp>
          <p:sp>
            <p:nvSpPr>
              <p:cNvPr id="6340" name="Rectangle 153"/>
              <p:cNvSpPr>
                <a:spLocks noChangeArrowheads="1"/>
              </p:cNvSpPr>
              <p:nvPr/>
            </p:nvSpPr>
            <p:spPr bwMode="auto">
              <a:xfrm>
                <a:off x="3826" y="2500"/>
                <a:ext cx="198" cy="78"/>
              </a:xfrm>
              <a:prstGeom prst="rect">
                <a:avLst/>
              </a:prstGeom>
              <a:solidFill>
                <a:schemeClr val="bg2"/>
              </a:solidFill>
              <a:ln w="9525">
                <a:solidFill>
                  <a:srgbClr val="EAEAEA"/>
                </a:solidFill>
                <a:miter lim="800000"/>
                <a:headEnd/>
                <a:tailEnd/>
              </a:ln>
            </p:spPr>
            <p:txBody>
              <a:bodyPr wrap="none" anchor="ctr"/>
              <a:lstStyle/>
              <a:p>
                <a:pPr defTabSz="914400"/>
                <a:endParaRPr lang="en-US"/>
              </a:p>
            </p:txBody>
          </p:sp>
          <p:sp>
            <p:nvSpPr>
              <p:cNvPr id="6341" name="Rectangle 154"/>
              <p:cNvSpPr>
                <a:spLocks noChangeArrowheads="1"/>
              </p:cNvSpPr>
              <p:nvPr/>
            </p:nvSpPr>
            <p:spPr bwMode="auto">
              <a:xfrm>
                <a:off x="4036" y="2410"/>
                <a:ext cx="198" cy="78"/>
              </a:xfrm>
              <a:prstGeom prst="rect">
                <a:avLst/>
              </a:prstGeom>
              <a:solidFill>
                <a:schemeClr val="bg2"/>
              </a:solidFill>
              <a:ln w="9525">
                <a:solidFill>
                  <a:srgbClr val="EAEAEA"/>
                </a:solidFill>
                <a:miter lim="800000"/>
                <a:headEnd/>
                <a:tailEnd/>
              </a:ln>
            </p:spPr>
            <p:txBody>
              <a:bodyPr wrap="none" anchor="ctr"/>
              <a:lstStyle/>
              <a:p>
                <a:pPr defTabSz="914400"/>
                <a:endParaRPr lang="en-US"/>
              </a:p>
            </p:txBody>
          </p:sp>
          <p:sp>
            <p:nvSpPr>
              <p:cNvPr id="6342" name="Rectangle 155"/>
              <p:cNvSpPr>
                <a:spLocks noChangeArrowheads="1"/>
              </p:cNvSpPr>
              <p:nvPr/>
            </p:nvSpPr>
            <p:spPr bwMode="auto">
              <a:xfrm>
                <a:off x="4036" y="2500"/>
                <a:ext cx="198" cy="78"/>
              </a:xfrm>
              <a:prstGeom prst="rect">
                <a:avLst/>
              </a:prstGeom>
              <a:solidFill>
                <a:schemeClr val="bg2"/>
              </a:solidFill>
              <a:ln w="9525">
                <a:solidFill>
                  <a:srgbClr val="EAEAEA"/>
                </a:solidFill>
                <a:miter lim="800000"/>
                <a:headEnd/>
                <a:tailEnd/>
              </a:ln>
            </p:spPr>
            <p:txBody>
              <a:bodyPr wrap="none" anchor="ctr"/>
              <a:lstStyle/>
              <a:p>
                <a:pPr defTabSz="914400"/>
                <a:endParaRPr lang="en-US"/>
              </a:p>
            </p:txBody>
          </p:sp>
        </p:grpSp>
        <p:grpSp>
          <p:nvGrpSpPr>
            <p:cNvPr id="6324" name="Group 163"/>
            <p:cNvGrpSpPr>
              <a:grpSpLocks/>
            </p:cNvGrpSpPr>
            <p:nvPr/>
          </p:nvGrpSpPr>
          <p:grpSpPr bwMode="auto">
            <a:xfrm>
              <a:off x="1836" y="2678"/>
              <a:ext cx="543" cy="158"/>
              <a:chOff x="3574" y="2392"/>
              <a:chExt cx="703" cy="204"/>
            </a:xfrm>
          </p:grpSpPr>
          <p:sp>
            <p:nvSpPr>
              <p:cNvPr id="6329" name="Rectangle 149"/>
              <p:cNvSpPr>
                <a:spLocks noChangeArrowheads="1"/>
              </p:cNvSpPr>
              <p:nvPr/>
            </p:nvSpPr>
            <p:spPr bwMode="auto">
              <a:xfrm>
                <a:off x="3574" y="2392"/>
                <a:ext cx="703" cy="204"/>
              </a:xfrm>
              <a:prstGeom prst="rect">
                <a:avLst/>
              </a:prstGeom>
              <a:solidFill>
                <a:srgbClr val="777777"/>
              </a:solidFill>
              <a:ln w="9525">
                <a:solidFill>
                  <a:schemeClr val="tx1"/>
                </a:solidFill>
                <a:miter lim="800000"/>
                <a:headEnd/>
                <a:tailEnd/>
              </a:ln>
            </p:spPr>
            <p:txBody>
              <a:bodyPr wrap="none" anchor="ctr"/>
              <a:lstStyle/>
              <a:p>
                <a:pPr defTabSz="914400"/>
                <a:endParaRPr lang="en-US"/>
              </a:p>
            </p:txBody>
          </p:sp>
          <p:sp>
            <p:nvSpPr>
              <p:cNvPr id="6330" name="Rectangle 150"/>
              <p:cNvSpPr>
                <a:spLocks noChangeArrowheads="1"/>
              </p:cNvSpPr>
              <p:nvPr/>
            </p:nvSpPr>
            <p:spPr bwMode="auto">
              <a:xfrm>
                <a:off x="3616" y="2410"/>
                <a:ext cx="198" cy="78"/>
              </a:xfrm>
              <a:prstGeom prst="rect">
                <a:avLst/>
              </a:prstGeom>
              <a:solidFill>
                <a:schemeClr val="bg2"/>
              </a:solidFill>
              <a:ln w="9525">
                <a:solidFill>
                  <a:srgbClr val="EAEAEA"/>
                </a:solidFill>
                <a:miter lim="800000"/>
                <a:headEnd/>
                <a:tailEnd/>
              </a:ln>
            </p:spPr>
            <p:txBody>
              <a:bodyPr wrap="none" anchor="ctr"/>
              <a:lstStyle/>
              <a:p>
                <a:pPr defTabSz="914400"/>
                <a:endParaRPr lang="en-US"/>
              </a:p>
            </p:txBody>
          </p:sp>
          <p:sp>
            <p:nvSpPr>
              <p:cNvPr id="6331" name="Rectangle 151"/>
              <p:cNvSpPr>
                <a:spLocks noChangeArrowheads="1"/>
              </p:cNvSpPr>
              <p:nvPr/>
            </p:nvSpPr>
            <p:spPr bwMode="auto">
              <a:xfrm>
                <a:off x="3616" y="2500"/>
                <a:ext cx="198" cy="78"/>
              </a:xfrm>
              <a:prstGeom prst="rect">
                <a:avLst/>
              </a:prstGeom>
              <a:solidFill>
                <a:schemeClr val="bg2"/>
              </a:solidFill>
              <a:ln w="9525">
                <a:solidFill>
                  <a:srgbClr val="EAEAEA"/>
                </a:solidFill>
                <a:miter lim="800000"/>
                <a:headEnd/>
                <a:tailEnd/>
              </a:ln>
            </p:spPr>
            <p:txBody>
              <a:bodyPr wrap="none" anchor="ctr"/>
              <a:lstStyle/>
              <a:p>
                <a:pPr defTabSz="914400"/>
                <a:endParaRPr lang="en-US"/>
              </a:p>
            </p:txBody>
          </p:sp>
          <p:sp>
            <p:nvSpPr>
              <p:cNvPr id="6332" name="Rectangle 152"/>
              <p:cNvSpPr>
                <a:spLocks noChangeArrowheads="1"/>
              </p:cNvSpPr>
              <p:nvPr/>
            </p:nvSpPr>
            <p:spPr bwMode="auto">
              <a:xfrm>
                <a:off x="3826" y="2410"/>
                <a:ext cx="198" cy="78"/>
              </a:xfrm>
              <a:prstGeom prst="rect">
                <a:avLst/>
              </a:prstGeom>
              <a:solidFill>
                <a:schemeClr val="bg2"/>
              </a:solidFill>
              <a:ln w="9525">
                <a:solidFill>
                  <a:srgbClr val="EAEAEA"/>
                </a:solidFill>
                <a:miter lim="800000"/>
                <a:headEnd/>
                <a:tailEnd/>
              </a:ln>
            </p:spPr>
            <p:txBody>
              <a:bodyPr wrap="none" anchor="ctr"/>
              <a:lstStyle/>
              <a:p>
                <a:pPr defTabSz="914400"/>
                <a:endParaRPr lang="en-US"/>
              </a:p>
            </p:txBody>
          </p:sp>
          <p:sp>
            <p:nvSpPr>
              <p:cNvPr id="6333" name="Rectangle 153"/>
              <p:cNvSpPr>
                <a:spLocks noChangeArrowheads="1"/>
              </p:cNvSpPr>
              <p:nvPr/>
            </p:nvSpPr>
            <p:spPr bwMode="auto">
              <a:xfrm>
                <a:off x="3826" y="2500"/>
                <a:ext cx="198" cy="78"/>
              </a:xfrm>
              <a:prstGeom prst="rect">
                <a:avLst/>
              </a:prstGeom>
              <a:solidFill>
                <a:schemeClr val="bg2"/>
              </a:solidFill>
              <a:ln w="9525">
                <a:solidFill>
                  <a:srgbClr val="EAEAEA"/>
                </a:solidFill>
                <a:miter lim="800000"/>
                <a:headEnd/>
                <a:tailEnd/>
              </a:ln>
            </p:spPr>
            <p:txBody>
              <a:bodyPr wrap="none" anchor="ctr"/>
              <a:lstStyle/>
              <a:p>
                <a:pPr defTabSz="914400"/>
                <a:endParaRPr lang="en-US"/>
              </a:p>
            </p:txBody>
          </p:sp>
          <p:sp>
            <p:nvSpPr>
              <p:cNvPr id="6334" name="Rectangle 154"/>
              <p:cNvSpPr>
                <a:spLocks noChangeArrowheads="1"/>
              </p:cNvSpPr>
              <p:nvPr/>
            </p:nvSpPr>
            <p:spPr bwMode="auto">
              <a:xfrm>
                <a:off x="4036" y="2410"/>
                <a:ext cx="198" cy="78"/>
              </a:xfrm>
              <a:prstGeom prst="rect">
                <a:avLst/>
              </a:prstGeom>
              <a:solidFill>
                <a:schemeClr val="bg2"/>
              </a:solidFill>
              <a:ln w="9525">
                <a:solidFill>
                  <a:srgbClr val="EAEAEA"/>
                </a:solidFill>
                <a:miter lim="800000"/>
                <a:headEnd/>
                <a:tailEnd/>
              </a:ln>
            </p:spPr>
            <p:txBody>
              <a:bodyPr wrap="none" anchor="ctr"/>
              <a:lstStyle/>
              <a:p>
                <a:pPr defTabSz="914400"/>
                <a:endParaRPr lang="en-US"/>
              </a:p>
            </p:txBody>
          </p:sp>
          <p:sp>
            <p:nvSpPr>
              <p:cNvPr id="6335" name="Rectangle 155"/>
              <p:cNvSpPr>
                <a:spLocks noChangeArrowheads="1"/>
              </p:cNvSpPr>
              <p:nvPr/>
            </p:nvSpPr>
            <p:spPr bwMode="auto">
              <a:xfrm>
                <a:off x="4036" y="2500"/>
                <a:ext cx="198" cy="78"/>
              </a:xfrm>
              <a:prstGeom prst="rect">
                <a:avLst/>
              </a:prstGeom>
              <a:solidFill>
                <a:schemeClr val="bg2"/>
              </a:solidFill>
              <a:ln w="9525">
                <a:solidFill>
                  <a:srgbClr val="EAEAEA"/>
                </a:solidFill>
                <a:miter lim="800000"/>
                <a:headEnd/>
                <a:tailEnd/>
              </a:ln>
            </p:spPr>
            <p:txBody>
              <a:bodyPr wrap="none" anchor="ctr"/>
              <a:lstStyle/>
              <a:p>
                <a:pPr defTabSz="914400"/>
                <a:endParaRPr lang="en-US"/>
              </a:p>
            </p:txBody>
          </p:sp>
        </p:grpSp>
        <p:sp>
          <p:nvSpPr>
            <p:cNvPr id="6325" name="AutoShape 171"/>
            <p:cNvSpPr>
              <a:spLocks noChangeArrowheads="1"/>
            </p:cNvSpPr>
            <p:nvPr/>
          </p:nvSpPr>
          <p:spPr bwMode="auto">
            <a:xfrm>
              <a:off x="1653" y="1964"/>
              <a:ext cx="105" cy="1207"/>
            </a:xfrm>
            <a:prstGeom prst="roundRect">
              <a:avLst>
                <a:gd name="adj" fmla="val 16667"/>
              </a:avLst>
            </a:prstGeom>
            <a:solidFill>
              <a:schemeClr val="bg1"/>
            </a:solidFill>
            <a:ln w="9525">
              <a:solidFill>
                <a:schemeClr val="tx1"/>
              </a:solidFill>
              <a:round/>
              <a:headEnd/>
              <a:tailEnd/>
            </a:ln>
          </p:spPr>
          <p:txBody>
            <a:bodyPr wrap="none" anchor="ctr"/>
            <a:lstStyle/>
            <a:p>
              <a:endParaRPr lang="en-US"/>
            </a:p>
          </p:txBody>
        </p:sp>
        <p:sp>
          <p:nvSpPr>
            <p:cNvPr id="6326" name="Line 177"/>
            <p:cNvSpPr>
              <a:spLocks noChangeShapeType="1"/>
            </p:cNvSpPr>
            <p:nvPr/>
          </p:nvSpPr>
          <p:spPr bwMode="auto">
            <a:xfrm>
              <a:off x="1762" y="2405"/>
              <a:ext cx="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27" name="Line 178"/>
            <p:cNvSpPr>
              <a:spLocks noChangeShapeType="1"/>
            </p:cNvSpPr>
            <p:nvPr/>
          </p:nvSpPr>
          <p:spPr bwMode="auto">
            <a:xfrm>
              <a:off x="1758" y="2578"/>
              <a:ext cx="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28" name="Line 179"/>
            <p:cNvSpPr>
              <a:spLocks noChangeShapeType="1"/>
            </p:cNvSpPr>
            <p:nvPr/>
          </p:nvSpPr>
          <p:spPr bwMode="auto">
            <a:xfrm>
              <a:off x="1762" y="2762"/>
              <a:ext cx="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147" name="Line 5"/>
          <p:cNvSpPr>
            <a:spLocks noChangeShapeType="1"/>
          </p:cNvSpPr>
          <p:nvPr/>
        </p:nvSpPr>
        <p:spPr bwMode="auto">
          <a:xfrm>
            <a:off x="5076825" y="1174750"/>
            <a:ext cx="0" cy="5035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148" name="Group 230"/>
          <p:cNvGrpSpPr>
            <a:grpSpLocks/>
          </p:cNvGrpSpPr>
          <p:nvPr/>
        </p:nvGrpSpPr>
        <p:grpSpPr bwMode="auto">
          <a:xfrm>
            <a:off x="304800" y="2862263"/>
            <a:ext cx="1009650" cy="2471737"/>
            <a:chOff x="192" y="1803"/>
            <a:chExt cx="636" cy="1557"/>
          </a:xfrm>
        </p:grpSpPr>
        <p:sp>
          <p:nvSpPr>
            <p:cNvPr id="6269" name="Rectangle 180"/>
            <p:cNvSpPr>
              <a:spLocks noChangeArrowheads="1"/>
            </p:cNvSpPr>
            <p:nvPr/>
          </p:nvSpPr>
          <p:spPr bwMode="auto">
            <a:xfrm>
              <a:off x="192" y="1803"/>
              <a:ext cx="482" cy="1557"/>
            </a:xfrm>
            <a:prstGeom prst="rect">
              <a:avLst/>
            </a:prstGeom>
            <a:solidFill>
              <a:srgbClr val="FFFF99"/>
            </a:solidFill>
            <a:ln w="9525">
              <a:solidFill>
                <a:schemeClr val="tx1"/>
              </a:solidFill>
              <a:miter lim="800000"/>
              <a:headEnd/>
              <a:tailEnd/>
            </a:ln>
          </p:spPr>
          <p:txBody>
            <a:bodyPr wrap="none" anchor="ctr"/>
            <a:lstStyle/>
            <a:p>
              <a:endParaRPr lang="en-US"/>
            </a:p>
          </p:txBody>
        </p:sp>
        <p:grpSp>
          <p:nvGrpSpPr>
            <p:cNvPr id="6270" name="Group 74"/>
            <p:cNvGrpSpPr>
              <a:grpSpLocks/>
            </p:cNvGrpSpPr>
            <p:nvPr/>
          </p:nvGrpSpPr>
          <p:grpSpPr bwMode="auto">
            <a:xfrm rot="-5400000">
              <a:off x="205" y="2862"/>
              <a:ext cx="559" cy="65"/>
              <a:chOff x="2149" y="4010"/>
              <a:chExt cx="930" cy="129"/>
            </a:xfrm>
          </p:grpSpPr>
          <p:sp>
            <p:nvSpPr>
              <p:cNvPr id="6301" name="Rectangle 75"/>
              <p:cNvSpPr>
                <a:spLocks noChangeArrowheads="1"/>
              </p:cNvSpPr>
              <p:nvPr/>
            </p:nvSpPr>
            <p:spPr bwMode="auto">
              <a:xfrm>
                <a:off x="2149" y="4010"/>
                <a:ext cx="930" cy="129"/>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6302" name="Line 76"/>
              <p:cNvSpPr>
                <a:spLocks noChangeShapeType="1"/>
              </p:cNvSpPr>
              <p:nvPr/>
            </p:nvSpPr>
            <p:spPr bwMode="auto">
              <a:xfrm>
                <a:off x="2152" y="4115"/>
                <a:ext cx="921" cy="0"/>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3" name="Line 77"/>
              <p:cNvSpPr>
                <a:spLocks noChangeShapeType="1"/>
              </p:cNvSpPr>
              <p:nvPr/>
            </p:nvSpPr>
            <p:spPr bwMode="auto">
              <a:xfrm>
                <a:off x="2907"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4" name="Line 78"/>
              <p:cNvSpPr>
                <a:spLocks noChangeShapeType="1"/>
              </p:cNvSpPr>
              <p:nvPr/>
            </p:nvSpPr>
            <p:spPr bwMode="auto">
              <a:xfrm>
                <a:off x="2152" y="4033"/>
                <a:ext cx="921" cy="0"/>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5" name="Line 79"/>
              <p:cNvSpPr>
                <a:spLocks noChangeShapeType="1"/>
              </p:cNvSpPr>
              <p:nvPr/>
            </p:nvSpPr>
            <p:spPr bwMode="auto">
              <a:xfrm>
                <a:off x="2944"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6" name="Line 80"/>
              <p:cNvSpPr>
                <a:spLocks noChangeShapeType="1"/>
              </p:cNvSpPr>
              <p:nvPr/>
            </p:nvSpPr>
            <p:spPr bwMode="auto">
              <a:xfrm>
                <a:off x="2981"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7" name="Line 81"/>
              <p:cNvSpPr>
                <a:spLocks noChangeShapeType="1"/>
              </p:cNvSpPr>
              <p:nvPr/>
            </p:nvSpPr>
            <p:spPr bwMode="auto">
              <a:xfrm>
                <a:off x="3017"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8" name="Line 82"/>
              <p:cNvSpPr>
                <a:spLocks noChangeShapeType="1"/>
              </p:cNvSpPr>
              <p:nvPr/>
            </p:nvSpPr>
            <p:spPr bwMode="auto">
              <a:xfrm>
                <a:off x="2761"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9" name="Line 83"/>
              <p:cNvSpPr>
                <a:spLocks noChangeShapeType="1"/>
              </p:cNvSpPr>
              <p:nvPr/>
            </p:nvSpPr>
            <p:spPr bwMode="auto">
              <a:xfrm>
                <a:off x="2798"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10" name="Line 84"/>
              <p:cNvSpPr>
                <a:spLocks noChangeShapeType="1"/>
              </p:cNvSpPr>
              <p:nvPr/>
            </p:nvSpPr>
            <p:spPr bwMode="auto">
              <a:xfrm>
                <a:off x="2835"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11" name="Line 85"/>
              <p:cNvSpPr>
                <a:spLocks noChangeShapeType="1"/>
              </p:cNvSpPr>
              <p:nvPr/>
            </p:nvSpPr>
            <p:spPr bwMode="auto">
              <a:xfrm>
                <a:off x="2871"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12" name="Line 86"/>
              <p:cNvSpPr>
                <a:spLocks noChangeShapeType="1"/>
              </p:cNvSpPr>
              <p:nvPr/>
            </p:nvSpPr>
            <p:spPr bwMode="auto">
              <a:xfrm>
                <a:off x="2615"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13" name="Line 87"/>
              <p:cNvSpPr>
                <a:spLocks noChangeShapeType="1"/>
              </p:cNvSpPr>
              <p:nvPr/>
            </p:nvSpPr>
            <p:spPr bwMode="auto">
              <a:xfrm>
                <a:off x="2652"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14" name="Line 88"/>
              <p:cNvSpPr>
                <a:spLocks noChangeShapeType="1"/>
              </p:cNvSpPr>
              <p:nvPr/>
            </p:nvSpPr>
            <p:spPr bwMode="auto">
              <a:xfrm>
                <a:off x="2689"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15" name="Line 89"/>
              <p:cNvSpPr>
                <a:spLocks noChangeShapeType="1"/>
              </p:cNvSpPr>
              <p:nvPr/>
            </p:nvSpPr>
            <p:spPr bwMode="auto">
              <a:xfrm>
                <a:off x="2725"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16" name="Line 90"/>
              <p:cNvSpPr>
                <a:spLocks noChangeShapeType="1"/>
              </p:cNvSpPr>
              <p:nvPr/>
            </p:nvSpPr>
            <p:spPr bwMode="auto">
              <a:xfrm>
                <a:off x="2469"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17" name="Line 91"/>
              <p:cNvSpPr>
                <a:spLocks noChangeShapeType="1"/>
              </p:cNvSpPr>
              <p:nvPr/>
            </p:nvSpPr>
            <p:spPr bwMode="auto">
              <a:xfrm>
                <a:off x="2506"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18" name="Line 92"/>
              <p:cNvSpPr>
                <a:spLocks noChangeShapeType="1"/>
              </p:cNvSpPr>
              <p:nvPr/>
            </p:nvSpPr>
            <p:spPr bwMode="auto">
              <a:xfrm>
                <a:off x="2543"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19" name="Line 93"/>
              <p:cNvSpPr>
                <a:spLocks noChangeShapeType="1"/>
              </p:cNvSpPr>
              <p:nvPr/>
            </p:nvSpPr>
            <p:spPr bwMode="auto">
              <a:xfrm>
                <a:off x="2579"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20" name="Line 94"/>
              <p:cNvSpPr>
                <a:spLocks noChangeShapeType="1"/>
              </p:cNvSpPr>
              <p:nvPr/>
            </p:nvSpPr>
            <p:spPr bwMode="auto">
              <a:xfrm>
                <a:off x="2469" y="4075"/>
                <a:ext cx="549" cy="0"/>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271" name="Group 116"/>
            <p:cNvGrpSpPr>
              <a:grpSpLocks/>
            </p:cNvGrpSpPr>
            <p:nvPr/>
          </p:nvGrpSpPr>
          <p:grpSpPr bwMode="auto">
            <a:xfrm rot="-5400000">
              <a:off x="205" y="2211"/>
              <a:ext cx="559" cy="65"/>
              <a:chOff x="2149" y="4010"/>
              <a:chExt cx="930" cy="129"/>
            </a:xfrm>
          </p:grpSpPr>
          <p:sp>
            <p:nvSpPr>
              <p:cNvPr id="6281" name="Rectangle 117"/>
              <p:cNvSpPr>
                <a:spLocks noChangeArrowheads="1"/>
              </p:cNvSpPr>
              <p:nvPr/>
            </p:nvSpPr>
            <p:spPr bwMode="auto">
              <a:xfrm>
                <a:off x="2149" y="4010"/>
                <a:ext cx="930" cy="129"/>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6282" name="Line 118"/>
              <p:cNvSpPr>
                <a:spLocks noChangeShapeType="1"/>
              </p:cNvSpPr>
              <p:nvPr/>
            </p:nvSpPr>
            <p:spPr bwMode="auto">
              <a:xfrm>
                <a:off x="2152" y="4115"/>
                <a:ext cx="921" cy="0"/>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3" name="Line 119"/>
              <p:cNvSpPr>
                <a:spLocks noChangeShapeType="1"/>
              </p:cNvSpPr>
              <p:nvPr/>
            </p:nvSpPr>
            <p:spPr bwMode="auto">
              <a:xfrm>
                <a:off x="2907"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4" name="Line 120"/>
              <p:cNvSpPr>
                <a:spLocks noChangeShapeType="1"/>
              </p:cNvSpPr>
              <p:nvPr/>
            </p:nvSpPr>
            <p:spPr bwMode="auto">
              <a:xfrm>
                <a:off x="2152" y="4033"/>
                <a:ext cx="921" cy="0"/>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5" name="Line 121"/>
              <p:cNvSpPr>
                <a:spLocks noChangeShapeType="1"/>
              </p:cNvSpPr>
              <p:nvPr/>
            </p:nvSpPr>
            <p:spPr bwMode="auto">
              <a:xfrm>
                <a:off x="2944"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6" name="Line 122"/>
              <p:cNvSpPr>
                <a:spLocks noChangeShapeType="1"/>
              </p:cNvSpPr>
              <p:nvPr/>
            </p:nvSpPr>
            <p:spPr bwMode="auto">
              <a:xfrm>
                <a:off x="2981"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7" name="Line 123"/>
              <p:cNvSpPr>
                <a:spLocks noChangeShapeType="1"/>
              </p:cNvSpPr>
              <p:nvPr/>
            </p:nvSpPr>
            <p:spPr bwMode="auto">
              <a:xfrm>
                <a:off x="3017"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8" name="Line 124"/>
              <p:cNvSpPr>
                <a:spLocks noChangeShapeType="1"/>
              </p:cNvSpPr>
              <p:nvPr/>
            </p:nvSpPr>
            <p:spPr bwMode="auto">
              <a:xfrm>
                <a:off x="2761"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9" name="Line 125"/>
              <p:cNvSpPr>
                <a:spLocks noChangeShapeType="1"/>
              </p:cNvSpPr>
              <p:nvPr/>
            </p:nvSpPr>
            <p:spPr bwMode="auto">
              <a:xfrm>
                <a:off x="2798"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90" name="Line 126"/>
              <p:cNvSpPr>
                <a:spLocks noChangeShapeType="1"/>
              </p:cNvSpPr>
              <p:nvPr/>
            </p:nvSpPr>
            <p:spPr bwMode="auto">
              <a:xfrm>
                <a:off x="2835"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91" name="Line 127"/>
              <p:cNvSpPr>
                <a:spLocks noChangeShapeType="1"/>
              </p:cNvSpPr>
              <p:nvPr/>
            </p:nvSpPr>
            <p:spPr bwMode="auto">
              <a:xfrm>
                <a:off x="2871"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92" name="Line 128"/>
              <p:cNvSpPr>
                <a:spLocks noChangeShapeType="1"/>
              </p:cNvSpPr>
              <p:nvPr/>
            </p:nvSpPr>
            <p:spPr bwMode="auto">
              <a:xfrm>
                <a:off x="2615"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93" name="Line 129"/>
              <p:cNvSpPr>
                <a:spLocks noChangeShapeType="1"/>
              </p:cNvSpPr>
              <p:nvPr/>
            </p:nvSpPr>
            <p:spPr bwMode="auto">
              <a:xfrm>
                <a:off x="2652"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94" name="Line 130"/>
              <p:cNvSpPr>
                <a:spLocks noChangeShapeType="1"/>
              </p:cNvSpPr>
              <p:nvPr/>
            </p:nvSpPr>
            <p:spPr bwMode="auto">
              <a:xfrm>
                <a:off x="2689"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95" name="Line 131"/>
              <p:cNvSpPr>
                <a:spLocks noChangeShapeType="1"/>
              </p:cNvSpPr>
              <p:nvPr/>
            </p:nvSpPr>
            <p:spPr bwMode="auto">
              <a:xfrm>
                <a:off x="2725"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96" name="Line 132"/>
              <p:cNvSpPr>
                <a:spLocks noChangeShapeType="1"/>
              </p:cNvSpPr>
              <p:nvPr/>
            </p:nvSpPr>
            <p:spPr bwMode="auto">
              <a:xfrm>
                <a:off x="2469"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97" name="Line 133"/>
              <p:cNvSpPr>
                <a:spLocks noChangeShapeType="1"/>
              </p:cNvSpPr>
              <p:nvPr/>
            </p:nvSpPr>
            <p:spPr bwMode="auto">
              <a:xfrm>
                <a:off x="2506"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98" name="Line 134"/>
              <p:cNvSpPr>
                <a:spLocks noChangeShapeType="1"/>
              </p:cNvSpPr>
              <p:nvPr/>
            </p:nvSpPr>
            <p:spPr bwMode="auto">
              <a:xfrm>
                <a:off x="2543"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99" name="Line 135"/>
              <p:cNvSpPr>
                <a:spLocks noChangeShapeType="1"/>
              </p:cNvSpPr>
              <p:nvPr/>
            </p:nvSpPr>
            <p:spPr bwMode="auto">
              <a:xfrm>
                <a:off x="2579" y="4034"/>
                <a:ext cx="0" cy="81"/>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0" name="Line 136"/>
              <p:cNvSpPr>
                <a:spLocks noChangeShapeType="1"/>
              </p:cNvSpPr>
              <p:nvPr/>
            </p:nvSpPr>
            <p:spPr bwMode="auto">
              <a:xfrm>
                <a:off x="2469" y="4075"/>
                <a:ext cx="549" cy="0"/>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272" name="Line 138"/>
            <p:cNvSpPr>
              <a:spLocks noChangeShapeType="1"/>
            </p:cNvSpPr>
            <p:nvPr/>
          </p:nvSpPr>
          <p:spPr bwMode="auto">
            <a:xfrm>
              <a:off x="517" y="2024"/>
              <a:ext cx="31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73" name="Line 139"/>
            <p:cNvSpPr>
              <a:spLocks noChangeShapeType="1"/>
            </p:cNvSpPr>
            <p:nvPr/>
          </p:nvSpPr>
          <p:spPr bwMode="auto">
            <a:xfrm>
              <a:off x="517" y="2213"/>
              <a:ext cx="31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74" name="Line 140"/>
            <p:cNvSpPr>
              <a:spLocks noChangeShapeType="1"/>
            </p:cNvSpPr>
            <p:nvPr/>
          </p:nvSpPr>
          <p:spPr bwMode="auto">
            <a:xfrm>
              <a:off x="517" y="2678"/>
              <a:ext cx="31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75" name="Line 141"/>
            <p:cNvSpPr>
              <a:spLocks noChangeShapeType="1"/>
            </p:cNvSpPr>
            <p:nvPr/>
          </p:nvSpPr>
          <p:spPr bwMode="auto">
            <a:xfrm>
              <a:off x="517" y="3014"/>
              <a:ext cx="31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76" name="Line 142"/>
            <p:cNvSpPr>
              <a:spLocks noChangeShapeType="1"/>
            </p:cNvSpPr>
            <p:nvPr/>
          </p:nvSpPr>
          <p:spPr bwMode="auto">
            <a:xfrm>
              <a:off x="517" y="3110"/>
              <a:ext cx="31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77" name="Line 143"/>
            <p:cNvSpPr>
              <a:spLocks noChangeShapeType="1"/>
            </p:cNvSpPr>
            <p:nvPr/>
          </p:nvSpPr>
          <p:spPr bwMode="auto">
            <a:xfrm>
              <a:off x="270" y="2090"/>
              <a:ext cx="18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78" name="Line 144"/>
            <p:cNvSpPr>
              <a:spLocks noChangeShapeType="1"/>
            </p:cNvSpPr>
            <p:nvPr/>
          </p:nvSpPr>
          <p:spPr bwMode="auto">
            <a:xfrm>
              <a:off x="270" y="2402"/>
              <a:ext cx="18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79" name="Line 145"/>
            <p:cNvSpPr>
              <a:spLocks noChangeShapeType="1"/>
            </p:cNvSpPr>
            <p:nvPr/>
          </p:nvSpPr>
          <p:spPr bwMode="auto">
            <a:xfrm>
              <a:off x="270" y="2740"/>
              <a:ext cx="18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0" name="Line 146"/>
            <p:cNvSpPr>
              <a:spLocks noChangeShapeType="1"/>
            </p:cNvSpPr>
            <p:nvPr/>
          </p:nvSpPr>
          <p:spPr bwMode="auto">
            <a:xfrm>
              <a:off x="270" y="3051"/>
              <a:ext cx="18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149" name="Group 231"/>
          <p:cNvGrpSpPr>
            <a:grpSpLocks/>
          </p:cNvGrpSpPr>
          <p:nvPr/>
        </p:nvGrpSpPr>
        <p:grpSpPr bwMode="auto">
          <a:xfrm>
            <a:off x="1201738" y="2863850"/>
            <a:ext cx="1422400" cy="2470150"/>
            <a:chOff x="757" y="1804"/>
            <a:chExt cx="896" cy="1556"/>
          </a:xfrm>
        </p:grpSpPr>
        <p:sp>
          <p:nvSpPr>
            <p:cNvPr id="6213" name="Rectangle 181"/>
            <p:cNvSpPr>
              <a:spLocks noChangeArrowheads="1"/>
            </p:cNvSpPr>
            <p:nvPr/>
          </p:nvSpPr>
          <p:spPr bwMode="auto">
            <a:xfrm>
              <a:off x="757" y="1804"/>
              <a:ext cx="754" cy="1556"/>
            </a:xfrm>
            <a:prstGeom prst="rect">
              <a:avLst/>
            </a:prstGeom>
            <a:solidFill>
              <a:srgbClr val="FFFF99"/>
            </a:solidFill>
            <a:ln w="9525">
              <a:solidFill>
                <a:schemeClr val="tx1"/>
              </a:solidFill>
              <a:miter lim="800000"/>
              <a:headEnd/>
              <a:tailEnd/>
            </a:ln>
          </p:spPr>
          <p:txBody>
            <a:bodyPr wrap="none" anchor="ctr"/>
            <a:lstStyle/>
            <a:p>
              <a:endParaRPr lang="en-US"/>
            </a:p>
          </p:txBody>
        </p:sp>
        <p:grpSp>
          <p:nvGrpSpPr>
            <p:cNvPr id="6214" name="Group 35"/>
            <p:cNvGrpSpPr>
              <a:grpSpLocks/>
            </p:cNvGrpSpPr>
            <p:nvPr/>
          </p:nvGrpSpPr>
          <p:grpSpPr bwMode="auto">
            <a:xfrm>
              <a:off x="831" y="2144"/>
              <a:ext cx="595" cy="408"/>
              <a:chOff x="2052" y="2826"/>
              <a:chExt cx="924" cy="606"/>
            </a:xfrm>
          </p:grpSpPr>
          <p:sp>
            <p:nvSpPr>
              <p:cNvPr id="6252" name="Rectangle 36"/>
              <p:cNvSpPr>
                <a:spLocks noChangeArrowheads="1"/>
              </p:cNvSpPr>
              <p:nvPr/>
            </p:nvSpPr>
            <p:spPr bwMode="auto">
              <a:xfrm>
                <a:off x="2052" y="2826"/>
                <a:ext cx="924" cy="606"/>
              </a:xfrm>
              <a:prstGeom prst="rect">
                <a:avLst/>
              </a:prstGeom>
              <a:solidFill>
                <a:srgbClr val="969696"/>
              </a:solidFill>
              <a:ln w="9525">
                <a:solidFill>
                  <a:schemeClr val="tx1"/>
                </a:solidFill>
                <a:miter lim="800000"/>
                <a:headEnd/>
                <a:tailEnd/>
              </a:ln>
            </p:spPr>
            <p:txBody>
              <a:bodyPr wrap="none" anchor="ctr"/>
              <a:lstStyle/>
              <a:p>
                <a:pPr defTabSz="914400"/>
                <a:endParaRPr lang="en-US"/>
              </a:p>
            </p:txBody>
          </p:sp>
          <p:sp>
            <p:nvSpPr>
              <p:cNvPr id="6253" name="AutoShape 37"/>
              <p:cNvSpPr>
                <a:spLocks noChangeArrowheads="1"/>
              </p:cNvSpPr>
              <p:nvPr/>
            </p:nvSpPr>
            <p:spPr bwMode="auto">
              <a:xfrm>
                <a:off x="2082" y="28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54" name="AutoShape 38"/>
              <p:cNvSpPr>
                <a:spLocks noChangeArrowheads="1"/>
              </p:cNvSpPr>
              <p:nvPr/>
            </p:nvSpPr>
            <p:spPr bwMode="auto">
              <a:xfrm>
                <a:off x="2082" y="31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55" name="AutoShape 39"/>
              <p:cNvSpPr>
                <a:spLocks noChangeArrowheads="1"/>
              </p:cNvSpPr>
              <p:nvPr/>
            </p:nvSpPr>
            <p:spPr bwMode="auto">
              <a:xfrm>
                <a:off x="2190" y="28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56" name="AutoShape 40"/>
              <p:cNvSpPr>
                <a:spLocks noChangeArrowheads="1"/>
              </p:cNvSpPr>
              <p:nvPr/>
            </p:nvSpPr>
            <p:spPr bwMode="auto">
              <a:xfrm>
                <a:off x="2190" y="31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57" name="AutoShape 41"/>
              <p:cNvSpPr>
                <a:spLocks noChangeArrowheads="1"/>
              </p:cNvSpPr>
              <p:nvPr/>
            </p:nvSpPr>
            <p:spPr bwMode="auto">
              <a:xfrm>
                <a:off x="2304" y="28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58" name="AutoShape 42"/>
              <p:cNvSpPr>
                <a:spLocks noChangeArrowheads="1"/>
              </p:cNvSpPr>
              <p:nvPr/>
            </p:nvSpPr>
            <p:spPr bwMode="auto">
              <a:xfrm>
                <a:off x="2304" y="31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59" name="AutoShape 43"/>
              <p:cNvSpPr>
                <a:spLocks noChangeArrowheads="1"/>
              </p:cNvSpPr>
              <p:nvPr/>
            </p:nvSpPr>
            <p:spPr bwMode="auto">
              <a:xfrm>
                <a:off x="2412" y="28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60" name="AutoShape 44"/>
              <p:cNvSpPr>
                <a:spLocks noChangeArrowheads="1"/>
              </p:cNvSpPr>
              <p:nvPr/>
            </p:nvSpPr>
            <p:spPr bwMode="auto">
              <a:xfrm>
                <a:off x="2412" y="31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61" name="AutoShape 45"/>
              <p:cNvSpPr>
                <a:spLocks noChangeArrowheads="1"/>
              </p:cNvSpPr>
              <p:nvPr/>
            </p:nvSpPr>
            <p:spPr bwMode="auto">
              <a:xfrm>
                <a:off x="2526" y="28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62" name="AutoShape 46"/>
              <p:cNvSpPr>
                <a:spLocks noChangeArrowheads="1"/>
              </p:cNvSpPr>
              <p:nvPr/>
            </p:nvSpPr>
            <p:spPr bwMode="auto">
              <a:xfrm>
                <a:off x="2526" y="31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63" name="AutoShape 47"/>
              <p:cNvSpPr>
                <a:spLocks noChangeArrowheads="1"/>
              </p:cNvSpPr>
              <p:nvPr/>
            </p:nvSpPr>
            <p:spPr bwMode="auto">
              <a:xfrm>
                <a:off x="2634" y="28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64" name="AutoShape 48"/>
              <p:cNvSpPr>
                <a:spLocks noChangeArrowheads="1"/>
              </p:cNvSpPr>
              <p:nvPr/>
            </p:nvSpPr>
            <p:spPr bwMode="auto">
              <a:xfrm>
                <a:off x="2634" y="31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65" name="AutoShape 49"/>
              <p:cNvSpPr>
                <a:spLocks noChangeArrowheads="1"/>
              </p:cNvSpPr>
              <p:nvPr/>
            </p:nvSpPr>
            <p:spPr bwMode="auto">
              <a:xfrm>
                <a:off x="2748" y="28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66" name="AutoShape 50"/>
              <p:cNvSpPr>
                <a:spLocks noChangeArrowheads="1"/>
              </p:cNvSpPr>
              <p:nvPr/>
            </p:nvSpPr>
            <p:spPr bwMode="auto">
              <a:xfrm>
                <a:off x="2748" y="31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67" name="AutoShape 51"/>
              <p:cNvSpPr>
                <a:spLocks noChangeArrowheads="1"/>
              </p:cNvSpPr>
              <p:nvPr/>
            </p:nvSpPr>
            <p:spPr bwMode="auto">
              <a:xfrm>
                <a:off x="2856" y="28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68" name="AutoShape 52"/>
              <p:cNvSpPr>
                <a:spLocks noChangeArrowheads="1"/>
              </p:cNvSpPr>
              <p:nvPr/>
            </p:nvSpPr>
            <p:spPr bwMode="auto">
              <a:xfrm>
                <a:off x="2856" y="31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grpSp>
        <p:grpSp>
          <p:nvGrpSpPr>
            <p:cNvPr id="6215" name="Group 42"/>
            <p:cNvGrpSpPr>
              <a:grpSpLocks/>
            </p:cNvGrpSpPr>
            <p:nvPr/>
          </p:nvGrpSpPr>
          <p:grpSpPr bwMode="auto">
            <a:xfrm>
              <a:off x="832" y="1964"/>
              <a:ext cx="593" cy="169"/>
              <a:chOff x="2194" y="3861"/>
              <a:chExt cx="930" cy="380"/>
            </a:xfrm>
          </p:grpSpPr>
          <p:sp>
            <p:nvSpPr>
              <p:cNvPr id="6247" name="Rectangle 43"/>
              <p:cNvSpPr>
                <a:spLocks noChangeArrowheads="1"/>
              </p:cNvSpPr>
              <p:nvPr/>
            </p:nvSpPr>
            <p:spPr bwMode="auto">
              <a:xfrm>
                <a:off x="2194" y="3861"/>
                <a:ext cx="930" cy="380"/>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6248" name="Rectangle 44"/>
              <p:cNvSpPr>
                <a:spLocks noChangeArrowheads="1"/>
              </p:cNvSpPr>
              <p:nvPr/>
            </p:nvSpPr>
            <p:spPr bwMode="auto">
              <a:xfrm>
                <a:off x="2212" y="4098"/>
                <a:ext cx="893" cy="126"/>
              </a:xfrm>
              <a:prstGeom prst="rect">
                <a:avLst/>
              </a:prstGeom>
              <a:solidFill>
                <a:schemeClr val="bg2"/>
              </a:solidFill>
              <a:ln w="9525">
                <a:solidFill>
                  <a:srgbClr val="DDDDDD"/>
                </a:solidFill>
                <a:miter lim="800000"/>
                <a:headEnd/>
                <a:tailEnd/>
              </a:ln>
            </p:spPr>
            <p:txBody>
              <a:bodyPr wrap="none" anchor="ctr"/>
              <a:lstStyle/>
              <a:p>
                <a:endParaRPr lang="en-US"/>
              </a:p>
            </p:txBody>
          </p:sp>
          <p:sp>
            <p:nvSpPr>
              <p:cNvPr id="6249" name="Rectangle 45"/>
              <p:cNvSpPr>
                <a:spLocks noChangeArrowheads="1"/>
              </p:cNvSpPr>
              <p:nvPr/>
            </p:nvSpPr>
            <p:spPr bwMode="auto">
              <a:xfrm>
                <a:off x="2212" y="3880"/>
                <a:ext cx="288" cy="194"/>
              </a:xfrm>
              <a:prstGeom prst="rect">
                <a:avLst/>
              </a:prstGeom>
              <a:solidFill>
                <a:schemeClr val="bg2"/>
              </a:solidFill>
              <a:ln w="9525">
                <a:solidFill>
                  <a:srgbClr val="DDDDDD"/>
                </a:solidFill>
                <a:miter lim="800000"/>
                <a:headEnd/>
                <a:tailEnd/>
              </a:ln>
            </p:spPr>
            <p:txBody>
              <a:bodyPr wrap="none" anchor="ctr"/>
              <a:lstStyle/>
              <a:p>
                <a:pPr algn="ctr"/>
                <a:r>
                  <a:rPr lang="en-US" sz="700">
                    <a:solidFill>
                      <a:schemeClr val="bg1"/>
                    </a:solidFill>
                  </a:rPr>
                  <a:t>VM</a:t>
                </a:r>
              </a:p>
            </p:txBody>
          </p:sp>
          <p:sp>
            <p:nvSpPr>
              <p:cNvPr id="6250" name="Rectangle 46"/>
              <p:cNvSpPr>
                <a:spLocks noChangeArrowheads="1"/>
              </p:cNvSpPr>
              <p:nvPr/>
            </p:nvSpPr>
            <p:spPr bwMode="auto">
              <a:xfrm>
                <a:off x="2514" y="3879"/>
                <a:ext cx="288" cy="194"/>
              </a:xfrm>
              <a:prstGeom prst="rect">
                <a:avLst/>
              </a:prstGeom>
              <a:solidFill>
                <a:schemeClr val="bg2"/>
              </a:solidFill>
              <a:ln w="9525">
                <a:solidFill>
                  <a:srgbClr val="DDDDDD"/>
                </a:solidFill>
                <a:miter lim="800000"/>
                <a:headEnd/>
                <a:tailEnd/>
              </a:ln>
            </p:spPr>
            <p:txBody>
              <a:bodyPr wrap="none" anchor="ctr"/>
              <a:lstStyle/>
              <a:p>
                <a:pPr algn="ctr"/>
                <a:r>
                  <a:rPr lang="en-US" sz="700">
                    <a:solidFill>
                      <a:schemeClr val="bg1"/>
                    </a:solidFill>
                  </a:rPr>
                  <a:t>VM</a:t>
                </a:r>
              </a:p>
            </p:txBody>
          </p:sp>
          <p:sp>
            <p:nvSpPr>
              <p:cNvPr id="6251" name="Rectangle 47"/>
              <p:cNvSpPr>
                <a:spLocks noChangeArrowheads="1"/>
              </p:cNvSpPr>
              <p:nvPr/>
            </p:nvSpPr>
            <p:spPr bwMode="auto">
              <a:xfrm>
                <a:off x="2817" y="3879"/>
                <a:ext cx="288" cy="194"/>
              </a:xfrm>
              <a:prstGeom prst="rect">
                <a:avLst/>
              </a:prstGeom>
              <a:solidFill>
                <a:schemeClr val="bg2"/>
              </a:solidFill>
              <a:ln w="9525">
                <a:solidFill>
                  <a:srgbClr val="DDDDDD"/>
                </a:solidFill>
                <a:miter lim="800000"/>
                <a:headEnd/>
                <a:tailEnd/>
              </a:ln>
            </p:spPr>
            <p:txBody>
              <a:bodyPr wrap="none" anchor="ctr"/>
              <a:lstStyle/>
              <a:p>
                <a:pPr algn="ctr"/>
                <a:r>
                  <a:rPr lang="en-US" sz="700">
                    <a:solidFill>
                      <a:schemeClr val="bg1"/>
                    </a:solidFill>
                  </a:rPr>
                  <a:t>VM</a:t>
                </a:r>
              </a:p>
            </p:txBody>
          </p:sp>
        </p:grpSp>
        <p:grpSp>
          <p:nvGrpSpPr>
            <p:cNvPr id="6216" name="Group 35"/>
            <p:cNvGrpSpPr>
              <a:grpSpLocks/>
            </p:cNvGrpSpPr>
            <p:nvPr/>
          </p:nvGrpSpPr>
          <p:grpSpPr bwMode="auto">
            <a:xfrm>
              <a:off x="831" y="2566"/>
              <a:ext cx="595" cy="408"/>
              <a:chOff x="2052" y="2826"/>
              <a:chExt cx="924" cy="606"/>
            </a:xfrm>
          </p:grpSpPr>
          <p:sp>
            <p:nvSpPr>
              <p:cNvPr id="6230" name="Rectangle 36"/>
              <p:cNvSpPr>
                <a:spLocks noChangeArrowheads="1"/>
              </p:cNvSpPr>
              <p:nvPr/>
            </p:nvSpPr>
            <p:spPr bwMode="auto">
              <a:xfrm>
                <a:off x="2052" y="2826"/>
                <a:ext cx="924" cy="606"/>
              </a:xfrm>
              <a:prstGeom prst="rect">
                <a:avLst/>
              </a:prstGeom>
              <a:solidFill>
                <a:srgbClr val="969696"/>
              </a:solidFill>
              <a:ln w="9525">
                <a:solidFill>
                  <a:schemeClr val="tx1"/>
                </a:solidFill>
                <a:miter lim="800000"/>
                <a:headEnd/>
                <a:tailEnd/>
              </a:ln>
            </p:spPr>
            <p:txBody>
              <a:bodyPr wrap="none" anchor="ctr"/>
              <a:lstStyle/>
              <a:p>
                <a:pPr defTabSz="914400"/>
                <a:endParaRPr lang="en-US"/>
              </a:p>
            </p:txBody>
          </p:sp>
          <p:sp>
            <p:nvSpPr>
              <p:cNvPr id="6231" name="AutoShape 37"/>
              <p:cNvSpPr>
                <a:spLocks noChangeArrowheads="1"/>
              </p:cNvSpPr>
              <p:nvPr/>
            </p:nvSpPr>
            <p:spPr bwMode="auto">
              <a:xfrm>
                <a:off x="2082" y="28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32" name="AutoShape 38"/>
              <p:cNvSpPr>
                <a:spLocks noChangeArrowheads="1"/>
              </p:cNvSpPr>
              <p:nvPr/>
            </p:nvSpPr>
            <p:spPr bwMode="auto">
              <a:xfrm>
                <a:off x="2082" y="31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33" name="AutoShape 39"/>
              <p:cNvSpPr>
                <a:spLocks noChangeArrowheads="1"/>
              </p:cNvSpPr>
              <p:nvPr/>
            </p:nvSpPr>
            <p:spPr bwMode="auto">
              <a:xfrm>
                <a:off x="2190" y="28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34" name="AutoShape 40"/>
              <p:cNvSpPr>
                <a:spLocks noChangeArrowheads="1"/>
              </p:cNvSpPr>
              <p:nvPr/>
            </p:nvSpPr>
            <p:spPr bwMode="auto">
              <a:xfrm>
                <a:off x="2190" y="31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35" name="AutoShape 41"/>
              <p:cNvSpPr>
                <a:spLocks noChangeArrowheads="1"/>
              </p:cNvSpPr>
              <p:nvPr/>
            </p:nvSpPr>
            <p:spPr bwMode="auto">
              <a:xfrm>
                <a:off x="2304" y="28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36" name="AutoShape 42"/>
              <p:cNvSpPr>
                <a:spLocks noChangeArrowheads="1"/>
              </p:cNvSpPr>
              <p:nvPr/>
            </p:nvSpPr>
            <p:spPr bwMode="auto">
              <a:xfrm>
                <a:off x="2304" y="31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37" name="AutoShape 43"/>
              <p:cNvSpPr>
                <a:spLocks noChangeArrowheads="1"/>
              </p:cNvSpPr>
              <p:nvPr/>
            </p:nvSpPr>
            <p:spPr bwMode="auto">
              <a:xfrm>
                <a:off x="2412" y="28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38" name="AutoShape 44"/>
              <p:cNvSpPr>
                <a:spLocks noChangeArrowheads="1"/>
              </p:cNvSpPr>
              <p:nvPr/>
            </p:nvSpPr>
            <p:spPr bwMode="auto">
              <a:xfrm>
                <a:off x="2412" y="31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39" name="AutoShape 45"/>
              <p:cNvSpPr>
                <a:spLocks noChangeArrowheads="1"/>
              </p:cNvSpPr>
              <p:nvPr/>
            </p:nvSpPr>
            <p:spPr bwMode="auto">
              <a:xfrm>
                <a:off x="2526" y="28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40" name="AutoShape 46"/>
              <p:cNvSpPr>
                <a:spLocks noChangeArrowheads="1"/>
              </p:cNvSpPr>
              <p:nvPr/>
            </p:nvSpPr>
            <p:spPr bwMode="auto">
              <a:xfrm>
                <a:off x="2526" y="31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41" name="AutoShape 47"/>
              <p:cNvSpPr>
                <a:spLocks noChangeArrowheads="1"/>
              </p:cNvSpPr>
              <p:nvPr/>
            </p:nvSpPr>
            <p:spPr bwMode="auto">
              <a:xfrm>
                <a:off x="2634" y="28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42" name="AutoShape 48"/>
              <p:cNvSpPr>
                <a:spLocks noChangeArrowheads="1"/>
              </p:cNvSpPr>
              <p:nvPr/>
            </p:nvSpPr>
            <p:spPr bwMode="auto">
              <a:xfrm>
                <a:off x="2634" y="31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43" name="AutoShape 49"/>
              <p:cNvSpPr>
                <a:spLocks noChangeArrowheads="1"/>
              </p:cNvSpPr>
              <p:nvPr/>
            </p:nvSpPr>
            <p:spPr bwMode="auto">
              <a:xfrm>
                <a:off x="2748" y="28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44" name="AutoShape 50"/>
              <p:cNvSpPr>
                <a:spLocks noChangeArrowheads="1"/>
              </p:cNvSpPr>
              <p:nvPr/>
            </p:nvSpPr>
            <p:spPr bwMode="auto">
              <a:xfrm>
                <a:off x="2748" y="31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45" name="AutoShape 51"/>
              <p:cNvSpPr>
                <a:spLocks noChangeArrowheads="1"/>
              </p:cNvSpPr>
              <p:nvPr/>
            </p:nvSpPr>
            <p:spPr bwMode="auto">
              <a:xfrm>
                <a:off x="2856" y="28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sp>
            <p:nvSpPr>
              <p:cNvPr id="6246" name="AutoShape 52"/>
              <p:cNvSpPr>
                <a:spLocks noChangeArrowheads="1"/>
              </p:cNvSpPr>
              <p:nvPr/>
            </p:nvSpPr>
            <p:spPr bwMode="auto">
              <a:xfrm>
                <a:off x="2856" y="3144"/>
                <a:ext cx="90" cy="276"/>
              </a:xfrm>
              <a:prstGeom prst="roundRect">
                <a:avLst>
                  <a:gd name="adj" fmla="val 16667"/>
                </a:avLst>
              </a:prstGeom>
              <a:solidFill>
                <a:schemeClr val="tx1"/>
              </a:solidFill>
              <a:ln w="9525">
                <a:solidFill>
                  <a:schemeClr val="bg1"/>
                </a:solidFill>
                <a:round/>
                <a:headEnd/>
                <a:tailEnd/>
              </a:ln>
            </p:spPr>
            <p:txBody>
              <a:bodyPr wrap="none" anchor="ctr"/>
              <a:lstStyle/>
              <a:p>
                <a:pPr defTabSz="914400"/>
                <a:endParaRPr lang="en-US"/>
              </a:p>
            </p:txBody>
          </p:sp>
        </p:grpSp>
        <p:grpSp>
          <p:nvGrpSpPr>
            <p:cNvPr id="6217" name="Group 66"/>
            <p:cNvGrpSpPr>
              <a:grpSpLocks/>
            </p:cNvGrpSpPr>
            <p:nvPr/>
          </p:nvGrpSpPr>
          <p:grpSpPr bwMode="auto">
            <a:xfrm>
              <a:off x="832" y="2990"/>
              <a:ext cx="593" cy="85"/>
              <a:chOff x="2050" y="3500"/>
              <a:chExt cx="930" cy="129"/>
            </a:xfrm>
          </p:grpSpPr>
          <p:sp>
            <p:nvSpPr>
              <p:cNvPr id="6227" name="Rectangle 67"/>
              <p:cNvSpPr>
                <a:spLocks noChangeArrowheads="1"/>
              </p:cNvSpPr>
              <p:nvPr/>
            </p:nvSpPr>
            <p:spPr bwMode="auto">
              <a:xfrm>
                <a:off x="2050" y="3500"/>
                <a:ext cx="930" cy="129"/>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6228" name="Line 68"/>
              <p:cNvSpPr>
                <a:spLocks noChangeShapeType="1"/>
              </p:cNvSpPr>
              <p:nvPr/>
            </p:nvSpPr>
            <p:spPr bwMode="auto">
              <a:xfrm>
                <a:off x="2053" y="3593"/>
                <a:ext cx="921" cy="0"/>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29" name="Line 69"/>
              <p:cNvSpPr>
                <a:spLocks noChangeShapeType="1"/>
              </p:cNvSpPr>
              <p:nvPr/>
            </p:nvSpPr>
            <p:spPr bwMode="auto">
              <a:xfrm>
                <a:off x="2805" y="3500"/>
                <a:ext cx="0" cy="93"/>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218" name="Group 70"/>
            <p:cNvGrpSpPr>
              <a:grpSpLocks/>
            </p:cNvGrpSpPr>
            <p:nvPr/>
          </p:nvGrpSpPr>
          <p:grpSpPr bwMode="auto">
            <a:xfrm>
              <a:off x="832" y="3086"/>
              <a:ext cx="593" cy="85"/>
              <a:chOff x="2050" y="3500"/>
              <a:chExt cx="930" cy="129"/>
            </a:xfrm>
          </p:grpSpPr>
          <p:sp>
            <p:nvSpPr>
              <p:cNvPr id="6224" name="Rectangle 71"/>
              <p:cNvSpPr>
                <a:spLocks noChangeArrowheads="1"/>
              </p:cNvSpPr>
              <p:nvPr/>
            </p:nvSpPr>
            <p:spPr bwMode="auto">
              <a:xfrm>
                <a:off x="2050" y="3500"/>
                <a:ext cx="930" cy="129"/>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6225" name="Line 72"/>
              <p:cNvSpPr>
                <a:spLocks noChangeShapeType="1"/>
              </p:cNvSpPr>
              <p:nvPr/>
            </p:nvSpPr>
            <p:spPr bwMode="auto">
              <a:xfrm>
                <a:off x="2053" y="3593"/>
                <a:ext cx="921" cy="0"/>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26" name="Line 73"/>
              <p:cNvSpPr>
                <a:spLocks noChangeShapeType="1"/>
              </p:cNvSpPr>
              <p:nvPr/>
            </p:nvSpPr>
            <p:spPr bwMode="auto">
              <a:xfrm>
                <a:off x="2805" y="3500"/>
                <a:ext cx="0" cy="93"/>
              </a:xfrm>
              <a:prstGeom prst="line">
                <a:avLst/>
              </a:prstGeom>
              <a:noFill/>
              <a:ln w="9525">
                <a:solidFill>
                  <a:srgbClr val="DDDDDD"/>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219" name="Line 172"/>
            <p:cNvSpPr>
              <a:spLocks noChangeShapeType="1"/>
            </p:cNvSpPr>
            <p:nvPr/>
          </p:nvSpPr>
          <p:spPr bwMode="auto">
            <a:xfrm>
              <a:off x="1428" y="3051"/>
              <a:ext cx="2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20" name="Line 173"/>
            <p:cNvSpPr>
              <a:spLocks noChangeShapeType="1"/>
            </p:cNvSpPr>
            <p:nvPr/>
          </p:nvSpPr>
          <p:spPr bwMode="auto">
            <a:xfrm>
              <a:off x="1423" y="3113"/>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21" name="Line 174"/>
            <p:cNvSpPr>
              <a:spLocks noChangeShapeType="1"/>
            </p:cNvSpPr>
            <p:nvPr/>
          </p:nvSpPr>
          <p:spPr bwMode="auto">
            <a:xfrm>
              <a:off x="1427" y="2615"/>
              <a:ext cx="2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22" name="Line 175"/>
            <p:cNvSpPr>
              <a:spLocks noChangeShapeType="1"/>
            </p:cNvSpPr>
            <p:nvPr/>
          </p:nvSpPr>
          <p:spPr bwMode="auto">
            <a:xfrm>
              <a:off x="1428" y="2213"/>
              <a:ext cx="2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23" name="Line 176"/>
            <p:cNvSpPr>
              <a:spLocks noChangeShapeType="1"/>
            </p:cNvSpPr>
            <p:nvPr/>
          </p:nvSpPr>
          <p:spPr bwMode="auto">
            <a:xfrm flipV="1">
              <a:off x="1423" y="2068"/>
              <a:ext cx="2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5" name="Group 233"/>
          <p:cNvGrpSpPr>
            <a:grpSpLocks/>
          </p:cNvGrpSpPr>
          <p:nvPr/>
        </p:nvGrpSpPr>
        <p:grpSpPr bwMode="auto">
          <a:xfrm>
            <a:off x="304800" y="2239963"/>
            <a:ext cx="3590925" cy="517525"/>
            <a:chOff x="192" y="1411"/>
            <a:chExt cx="2262" cy="326"/>
          </a:xfrm>
        </p:grpSpPr>
        <p:sp>
          <p:nvSpPr>
            <p:cNvPr id="6210" name="Rectangle 192"/>
            <p:cNvSpPr>
              <a:spLocks noChangeArrowheads="1"/>
            </p:cNvSpPr>
            <p:nvPr/>
          </p:nvSpPr>
          <p:spPr bwMode="auto">
            <a:xfrm>
              <a:off x="1592" y="1411"/>
              <a:ext cx="862" cy="325"/>
            </a:xfrm>
            <a:prstGeom prst="rect">
              <a:avLst/>
            </a:prstGeom>
            <a:solidFill>
              <a:srgbClr val="FF9900"/>
            </a:solidFill>
            <a:ln w="9525">
              <a:solidFill>
                <a:schemeClr val="tx1"/>
              </a:solidFill>
              <a:miter lim="800000"/>
              <a:headEnd/>
              <a:tailEnd/>
            </a:ln>
          </p:spPr>
          <p:txBody>
            <a:bodyPr wrap="none" anchor="ctr"/>
            <a:lstStyle/>
            <a:p>
              <a:pPr algn="ctr"/>
              <a:r>
                <a:rPr lang="en-US" sz="1000" b="1">
                  <a:solidFill>
                    <a:schemeClr val="bg1"/>
                  </a:solidFill>
                </a:rPr>
                <a:t>Storage</a:t>
              </a:r>
            </a:p>
            <a:p>
              <a:pPr algn="ctr"/>
              <a:r>
                <a:rPr lang="en-US" sz="1000" b="1">
                  <a:solidFill>
                    <a:schemeClr val="bg1"/>
                  </a:solidFill>
                </a:rPr>
                <a:t>Mgmt</a:t>
              </a:r>
            </a:p>
          </p:txBody>
        </p:sp>
        <p:sp>
          <p:nvSpPr>
            <p:cNvPr id="6211" name="Rectangle 190"/>
            <p:cNvSpPr>
              <a:spLocks noChangeArrowheads="1"/>
            </p:cNvSpPr>
            <p:nvPr/>
          </p:nvSpPr>
          <p:spPr bwMode="auto">
            <a:xfrm>
              <a:off x="192" y="1412"/>
              <a:ext cx="482" cy="325"/>
            </a:xfrm>
            <a:prstGeom prst="rect">
              <a:avLst/>
            </a:prstGeom>
            <a:solidFill>
              <a:srgbClr val="FF9900"/>
            </a:solidFill>
            <a:ln w="9525">
              <a:solidFill>
                <a:schemeClr val="tx1"/>
              </a:solidFill>
              <a:miter lim="800000"/>
              <a:headEnd/>
              <a:tailEnd/>
            </a:ln>
          </p:spPr>
          <p:txBody>
            <a:bodyPr wrap="none" anchor="ctr"/>
            <a:lstStyle/>
            <a:p>
              <a:pPr algn="ctr" defTabSz="914400"/>
              <a:r>
                <a:rPr lang="en-US" sz="1000" b="1">
                  <a:solidFill>
                    <a:schemeClr val="bg1"/>
                  </a:solidFill>
                </a:rPr>
                <a:t>Network</a:t>
              </a:r>
            </a:p>
            <a:p>
              <a:pPr algn="ctr" defTabSz="914400"/>
              <a:r>
                <a:rPr lang="en-US" sz="1000" b="1">
                  <a:solidFill>
                    <a:schemeClr val="bg1"/>
                  </a:solidFill>
                </a:rPr>
                <a:t>Mgmt</a:t>
              </a:r>
            </a:p>
          </p:txBody>
        </p:sp>
        <p:sp>
          <p:nvSpPr>
            <p:cNvPr id="6212" name="Rectangle 191"/>
            <p:cNvSpPr>
              <a:spLocks noChangeArrowheads="1"/>
            </p:cNvSpPr>
            <p:nvPr/>
          </p:nvSpPr>
          <p:spPr bwMode="auto">
            <a:xfrm>
              <a:off x="758" y="1412"/>
              <a:ext cx="753" cy="325"/>
            </a:xfrm>
            <a:prstGeom prst="rect">
              <a:avLst/>
            </a:prstGeom>
            <a:solidFill>
              <a:srgbClr val="FF9900"/>
            </a:solidFill>
            <a:ln w="9525">
              <a:solidFill>
                <a:schemeClr val="tx1"/>
              </a:solidFill>
              <a:miter lim="800000"/>
              <a:headEnd/>
              <a:tailEnd/>
            </a:ln>
          </p:spPr>
          <p:txBody>
            <a:bodyPr wrap="none" anchor="ctr"/>
            <a:lstStyle/>
            <a:p>
              <a:pPr algn="ctr"/>
              <a:r>
                <a:rPr lang="en-US" sz="1000" b="1">
                  <a:solidFill>
                    <a:schemeClr val="bg1"/>
                  </a:solidFill>
                </a:rPr>
                <a:t>Server &amp; </a:t>
              </a:r>
            </a:p>
            <a:p>
              <a:pPr algn="ctr"/>
              <a:r>
                <a:rPr lang="en-US" sz="1000" b="1">
                  <a:solidFill>
                    <a:schemeClr val="bg1"/>
                  </a:solidFill>
                </a:rPr>
                <a:t>Virtualization</a:t>
              </a:r>
            </a:p>
            <a:p>
              <a:pPr algn="ctr"/>
              <a:r>
                <a:rPr lang="en-US" sz="1000" b="1">
                  <a:solidFill>
                    <a:schemeClr val="bg1"/>
                  </a:solidFill>
                </a:rPr>
                <a:t>Mgmt</a:t>
              </a:r>
            </a:p>
          </p:txBody>
        </p:sp>
      </p:grpSp>
      <p:grpSp>
        <p:nvGrpSpPr>
          <p:cNvPr id="16" name="Group 199"/>
          <p:cNvGrpSpPr>
            <a:grpSpLocks/>
          </p:cNvGrpSpPr>
          <p:nvPr/>
        </p:nvGrpSpPr>
        <p:grpSpPr bwMode="auto">
          <a:xfrm>
            <a:off x="687388" y="1389063"/>
            <a:ext cx="3721100" cy="852487"/>
            <a:chOff x="433" y="875"/>
            <a:chExt cx="2344" cy="537"/>
          </a:xfrm>
        </p:grpSpPr>
        <p:sp>
          <p:nvSpPr>
            <p:cNvPr id="6205" name="AutoShape 194"/>
            <p:cNvSpPr>
              <a:spLocks noChangeArrowheads="1"/>
            </p:cNvSpPr>
            <p:nvPr/>
          </p:nvSpPr>
          <p:spPr bwMode="auto">
            <a:xfrm>
              <a:off x="1407" y="875"/>
              <a:ext cx="391" cy="355"/>
            </a:xfrm>
            <a:prstGeom prst="roundRect">
              <a:avLst>
                <a:gd name="adj" fmla="val 16667"/>
              </a:avLst>
            </a:prstGeom>
            <a:solidFill>
              <a:srgbClr val="FFFF99"/>
            </a:solidFill>
            <a:ln w="38100" algn="ctr">
              <a:solidFill>
                <a:srgbClr val="CC3300"/>
              </a:solidFill>
              <a:round/>
              <a:headEnd/>
              <a:tailEnd/>
            </a:ln>
          </p:spPr>
          <p:txBody>
            <a:bodyPr wrap="none" anchor="ctr" anchorCtr="1"/>
            <a:lstStyle/>
            <a:p>
              <a:pPr algn="ctr"/>
              <a:r>
                <a:rPr lang="en-US" sz="900" b="1">
                  <a:latin typeface="Trebuchet MS" pitchFamily="34" charset="0"/>
                  <a:cs typeface="Arial" pitchFamily="34" charset="0"/>
                </a:rPr>
                <a:t>Dell</a:t>
              </a:r>
            </a:p>
            <a:p>
              <a:pPr algn="ctr"/>
              <a:r>
                <a:rPr lang="en-US" sz="900" b="1">
                  <a:latin typeface="Trebuchet MS" pitchFamily="34" charset="0"/>
                  <a:cs typeface="Arial" pitchFamily="34" charset="0"/>
                </a:rPr>
                <a:t>AIM</a:t>
              </a:r>
            </a:p>
          </p:txBody>
        </p:sp>
        <p:cxnSp>
          <p:nvCxnSpPr>
            <p:cNvPr id="6206" name="AutoShape 195"/>
            <p:cNvCxnSpPr>
              <a:cxnSpLocks noChangeShapeType="1"/>
              <a:stCxn id="6205" idx="1"/>
              <a:endCxn id="6211" idx="0"/>
            </p:cNvCxnSpPr>
            <p:nvPr/>
          </p:nvCxnSpPr>
          <p:spPr bwMode="auto">
            <a:xfrm rot="10800000" flipV="1">
              <a:off x="433" y="1053"/>
              <a:ext cx="962" cy="35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6207" name="AutoShape 196"/>
            <p:cNvCxnSpPr>
              <a:cxnSpLocks noChangeShapeType="1"/>
              <a:stCxn id="6205" idx="1"/>
              <a:endCxn id="6212" idx="0"/>
            </p:cNvCxnSpPr>
            <p:nvPr/>
          </p:nvCxnSpPr>
          <p:spPr bwMode="auto">
            <a:xfrm rot="10800000" flipV="1">
              <a:off x="1135" y="1053"/>
              <a:ext cx="260" cy="35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6208" name="AutoShape 197"/>
            <p:cNvCxnSpPr>
              <a:cxnSpLocks noChangeShapeType="1"/>
              <a:stCxn id="6205" idx="3"/>
              <a:endCxn id="6210" idx="0"/>
            </p:cNvCxnSpPr>
            <p:nvPr/>
          </p:nvCxnSpPr>
          <p:spPr bwMode="auto">
            <a:xfrm>
              <a:off x="1810" y="1053"/>
              <a:ext cx="213" cy="358"/>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6209" name="AutoShape 198"/>
            <p:cNvCxnSpPr>
              <a:cxnSpLocks noChangeShapeType="1"/>
              <a:stCxn id="6205" idx="3"/>
              <a:endCxn id="6173" idx="0"/>
            </p:cNvCxnSpPr>
            <p:nvPr/>
          </p:nvCxnSpPr>
          <p:spPr bwMode="auto">
            <a:xfrm>
              <a:off x="1810" y="1053"/>
              <a:ext cx="967" cy="358"/>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17" name="Group 218"/>
          <p:cNvGrpSpPr>
            <a:grpSpLocks/>
          </p:cNvGrpSpPr>
          <p:nvPr/>
        </p:nvGrpSpPr>
        <p:grpSpPr bwMode="auto">
          <a:xfrm>
            <a:off x="1627188" y="3830638"/>
            <a:ext cx="574675" cy="798512"/>
            <a:chOff x="1025" y="3451"/>
            <a:chExt cx="362" cy="503"/>
          </a:xfrm>
        </p:grpSpPr>
        <p:sp>
          <p:nvSpPr>
            <p:cNvPr id="6197" name="AutoShape 204"/>
            <p:cNvSpPr>
              <a:spLocks noChangeArrowheads="1"/>
            </p:cNvSpPr>
            <p:nvPr/>
          </p:nvSpPr>
          <p:spPr bwMode="auto">
            <a:xfrm>
              <a:off x="1025" y="3451"/>
              <a:ext cx="69" cy="86"/>
            </a:xfrm>
            <a:prstGeom prst="can">
              <a:avLst>
                <a:gd name="adj" fmla="val 31159"/>
              </a:avLst>
            </a:prstGeom>
            <a:solidFill>
              <a:srgbClr val="FF9900"/>
            </a:solidFill>
            <a:ln w="9525">
              <a:solidFill>
                <a:schemeClr val="tx1"/>
              </a:solidFill>
              <a:round/>
              <a:headEnd/>
              <a:tailEnd/>
            </a:ln>
          </p:spPr>
          <p:txBody>
            <a:bodyPr wrap="none" anchor="ctr"/>
            <a:lstStyle/>
            <a:p>
              <a:endParaRPr lang="en-US"/>
            </a:p>
          </p:txBody>
        </p:sp>
        <p:sp>
          <p:nvSpPr>
            <p:cNvPr id="6198" name="AutoShape 205"/>
            <p:cNvSpPr>
              <a:spLocks noChangeArrowheads="1"/>
            </p:cNvSpPr>
            <p:nvPr/>
          </p:nvSpPr>
          <p:spPr bwMode="auto">
            <a:xfrm>
              <a:off x="1123" y="3451"/>
              <a:ext cx="69" cy="86"/>
            </a:xfrm>
            <a:prstGeom prst="can">
              <a:avLst>
                <a:gd name="adj" fmla="val 31159"/>
              </a:avLst>
            </a:prstGeom>
            <a:solidFill>
              <a:srgbClr val="FF9900"/>
            </a:solidFill>
            <a:ln w="9525">
              <a:solidFill>
                <a:schemeClr val="tx1"/>
              </a:solidFill>
              <a:round/>
              <a:headEnd/>
              <a:tailEnd/>
            </a:ln>
          </p:spPr>
          <p:txBody>
            <a:bodyPr wrap="none" anchor="ctr"/>
            <a:lstStyle/>
            <a:p>
              <a:endParaRPr lang="en-US"/>
            </a:p>
          </p:txBody>
        </p:sp>
        <p:sp>
          <p:nvSpPr>
            <p:cNvPr id="6199" name="AutoShape 206"/>
            <p:cNvSpPr>
              <a:spLocks noChangeArrowheads="1"/>
            </p:cNvSpPr>
            <p:nvPr/>
          </p:nvSpPr>
          <p:spPr bwMode="auto">
            <a:xfrm>
              <a:off x="1219" y="3451"/>
              <a:ext cx="69" cy="86"/>
            </a:xfrm>
            <a:prstGeom prst="can">
              <a:avLst>
                <a:gd name="adj" fmla="val 31159"/>
              </a:avLst>
            </a:prstGeom>
            <a:solidFill>
              <a:srgbClr val="FF9900"/>
            </a:solidFill>
            <a:ln w="9525">
              <a:solidFill>
                <a:schemeClr val="tx1"/>
              </a:solidFill>
              <a:round/>
              <a:headEnd/>
              <a:tailEnd/>
            </a:ln>
          </p:spPr>
          <p:txBody>
            <a:bodyPr wrap="none" anchor="ctr"/>
            <a:lstStyle/>
            <a:p>
              <a:endParaRPr lang="en-US"/>
            </a:p>
          </p:txBody>
        </p:sp>
        <p:sp>
          <p:nvSpPr>
            <p:cNvPr id="6200" name="AutoShape 207"/>
            <p:cNvSpPr>
              <a:spLocks noChangeArrowheads="1"/>
            </p:cNvSpPr>
            <p:nvPr/>
          </p:nvSpPr>
          <p:spPr bwMode="auto">
            <a:xfrm>
              <a:off x="1317" y="3451"/>
              <a:ext cx="69" cy="86"/>
            </a:xfrm>
            <a:prstGeom prst="can">
              <a:avLst>
                <a:gd name="adj" fmla="val 31159"/>
              </a:avLst>
            </a:prstGeom>
            <a:solidFill>
              <a:srgbClr val="FF9900"/>
            </a:solidFill>
            <a:ln w="9525">
              <a:solidFill>
                <a:schemeClr val="tx1"/>
              </a:solidFill>
              <a:round/>
              <a:headEnd/>
              <a:tailEnd/>
            </a:ln>
          </p:spPr>
          <p:txBody>
            <a:bodyPr wrap="none" anchor="ctr"/>
            <a:lstStyle/>
            <a:p>
              <a:endParaRPr lang="en-US"/>
            </a:p>
          </p:txBody>
        </p:sp>
        <p:sp>
          <p:nvSpPr>
            <p:cNvPr id="6201" name="AutoShape 212"/>
            <p:cNvSpPr>
              <a:spLocks noChangeArrowheads="1"/>
            </p:cNvSpPr>
            <p:nvPr/>
          </p:nvSpPr>
          <p:spPr bwMode="auto">
            <a:xfrm>
              <a:off x="1026" y="3868"/>
              <a:ext cx="69" cy="86"/>
            </a:xfrm>
            <a:prstGeom prst="can">
              <a:avLst>
                <a:gd name="adj" fmla="val 31159"/>
              </a:avLst>
            </a:prstGeom>
            <a:solidFill>
              <a:srgbClr val="FF9900"/>
            </a:solidFill>
            <a:ln w="9525">
              <a:solidFill>
                <a:schemeClr val="tx1"/>
              </a:solidFill>
              <a:round/>
              <a:headEnd/>
              <a:tailEnd/>
            </a:ln>
          </p:spPr>
          <p:txBody>
            <a:bodyPr wrap="none" anchor="ctr"/>
            <a:lstStyle/>
            <a:p>
              <a:endParaRPr lang="en-US"/>
            </a:p>
          </p:txBody>
        </p:sp>
        <p:sp>
          <p:nvSpPr>
            <p:cNvPr id="6202" name="AutoShape 213"/>
            <p:cNvSpPr>
              <a:spLocks noChangeArrowheads="1"/>
            </p:cNvSpPr>
            <p:nvPr/>
          </p:nvSpPr>
          <p:spPr bwMode="auto">
            <a:xfrm>
              <a:off x="1124" y="3868"/>
              <a:ext cx="69" cy="86"/>
            </a:xfrm>
            <a:prstGeom prst="can">
              <a:avLst>
                <a:gd name="adj" fmla="val 31159"/>
              </a:avLst>
            </a:prstGeom>
            <a:solidFill>
              <a:srgbClr val="FF9900"/>
            </a:solidFill>
            <a:ln w="9525">
              <a:solidFill>
                <a:schemeClr val="tx1"/>
              </a:solidFill>
              <a:round/>
              <a:headEnd/>
              <a:tailEnd/>
            </a:ln>
          </p:spPr>
          <p:txBody>
            <a:bodyPr wrap="none" anchor="ctr"/>
            <a:lstStyle/>
            <a:p>
              <a:endParaRPr lang="en-US"/>
            </a:p>
          </p:txBody>
        </p:sp>
        <p:sp>
          <p:nvSpPr>
            <p:cNvPr id="6203" name="AutoShape 214"/>
            <p:cNvSpPr>
              <a:spLocks noChangeArrowheads="1"/>
            </p:cNvSpPr>
            <p:nvPr/>
          </p:nvSpPr>
          <p:spPr bwMode="auto">
            <a:xfrm>
              <a:off x="1220" y="3868"/>
              <a:ext cx="69" cy="86"/>
            </a:xfrm>
            <a:prstGeom prst="can">
              <a:avLst>
                <a:gd name="adj" fmla="val 31159"/>
              </a:avLst>
            </a:prstGeom>
            <a:solidFill>
              <a:srgbClr val="FF9900"/>
            </a:solidFill>
            <a:ln w="9525">
              <a:solidFill>
                <a:schemeClr val="tx1"/>
              </a:solidFill>
              <a:round/>
              <a:headEnd/>
              <a:tailEnd/>
            </a:ln>
          </p:spPr>
          <p:txBody>
            <a:bodyPr wrap="none" anchor="ctr"/>
            <a:lstStyle/>
            <a:p>
              <a:endParaRPr lang="en-US"/>
            </a:p>
          </p:txBody>
        </p:sp>
        <p:sp>
          <p:nvSpPr>
            <p:cNvPr id="6204" name="AutoShape 215"/>
            <p:cNvSpPr>
              <a:spLocks noChangeArrowheads="1"/>
            </p:cNvSpPr>
            <p:nvPr/>
          </p:nvSpPr>
          <p:spPr bwMode="auto">
            <a:xfrm>
              <a:off x="1318" y="3868"/>
              <a:ext cx="69" cy="86"/>
            </a:xfrm>
            <a:prstGeom prst="can">
              <a:avLst>
                <a:gd name="adj" fmla="val 31159"/>
              </a:avLst>
            </a:prstGeom>
            <a:solidFill>
              <a:srgbClr val="FF9900"/>
            </a:solidFill>
            <a:ln w="9525">
              <a:solidFill>
                <a:schemeClr val="tx1"/>
              </a:solidFill>
              <a:round/>
              <a:headEnd/>
              <a:tailEnd/>
            </a:ln>
          </p:spPr>
          <p:txBody>
            <a:bodyPr wrap="none" anchor="ctr"/>
            <a:lstStyle/>
            <a:p>
              <a:endParaRPr lang="en-US"/>
            </a:p>
          </p:txBody>
        </p:sp>
      </p:grpSp>
      <p:grpSp>
        <p:nvGrpSpPr>
          <p:cNvPr id="18" name="Group 219"/>
          <p:cNvGrpSpPr>
            <a:grpSpLocks/>
          </p:cNvGrpSpPr>
          <p:nvPr/>
        </p:nvGrpSpPr>
        <p:grpSpPr bwMode="auto">
          <a:xfrm>
            <a:off x="1379538" y="3525838"/>
            <a:ext cx="574675" cy="798512"/>
            <a:chOff x="1025" y="3451"/>
            <a:chExt cx="362" cy="503"/>
          </a:xfrm>
        </p:grpSpPr>
        <p:sp>
          <p:nvSpPr>
            <p:cNvPr id="6189" name="AutoShape 220"/>
            <p:cNvSpPr>
              <a:spLocks noChangeArrowheads="1"/>
            </p:cNvSpPr>
            <p:nvPr/>
          </p:nvSpPr>
          <p:spPr bwMode="auto">
            <a:xfrm>
              <a:off x="1025" y="3451"/>
              <a:ext cx="69" cy="86"/>
            </a:xfrm>
            <a:prstGeom prst="can">
              <a:avLst>
                <a:gd name="adj" fmla="val 31159"/>
              </a:avLst>
            </a:prstGeom>
            <a:solidFill>
              <a:srgbClr val="FF9900"/>
            </a:solidFill>
            <a:ln w="9525">
              <a:solidFill>
                <a:schemeClr val="tx1"/>
              </a:solidFill>
              <a:round/>
              <a:headEnd/>
              <a:tailEnd/>
            </a:ln>
          </p:spPr>
          <p:txBody>
            <a:bodyPr wrap="none" anchor="ctr"/>
            <a:lstStyle/>
            <a:p>
              <a:endParaRPr lang="en-US"/>
            </a:p>
          </p:txBody>
        </p:sp>
        <p:sp>
          <p:nvSpPr>
            <p:cNvPr id="6190" name="AutoShape 221"/>
            <p:cNvSpPr>
              <a:spLocks noChangeArrowheads="1"/>
            </p:cNvSpPr>
            <p:nvPr/>
          </p:nvSpPr>
          <p:spPr bwMode="auto">
            <a:xfrm>
              <a:off x="1123" y="3451"/>
              <a:ext cx="69" cy="86"/>
            </a:xfrm>
            <a:prstGeom prst="can">
              <a:avLst>
                <a:gd name="adj" fmla="val 31159"/>
              </a:avLst>
            </a:prstGeom>
            <a:solidFill>
              <a:srgbClr val="FF9900"/>
            </a:solidFill>
            <a:ln w="9525">
              <a:solidFill>
                <a:schemeClr val="tx1"/>
              </a:solidFill>
              <a:round/>
              <a:headEnd/>
              <a:tailEnd/>
            </a:ln>
          </p:spPr>
          <p:txBody>
            <a:bodyPr wrap="none" anchor="ctr"/>
            <a:lstStyle/>
            <a:p>
              <a:endParaRPr lang="en-US"/>
            </a:p>
          </p:txBody>
        </p:sp>
        <p:sp>
          <p:nvSpPr>
            <p:cNvPr id="6191" name="AutoShape 222"/>
            <p:cNvSpPr>
              <a:spLocks noChangeArrowheads="1"/>
            </p:cNvSpPr>
            <p:nvPr/>
          </p:nvSpPr>
          <p:spPr bwMode="auto">
            <a:xfrm>
              <a:off x="1219" y="3451"/>
              <a:ext cx="69" cy="86"/>
            </a:xfrm>
            <a:prstGeom prst="can">
              <a:avLst>
                <a:gd name="adj" fmla="val 31159"/>
              </a:avLst>
            </a:prstGeom>
            <a:solidFill>
              <a:srgbClr val="FF9900"/>
            </a:solidFill>
            <a:ln w="9525">
              <a:solidFill>
                <a:schemeClr val="tx1"/>
              </a:solidFill>
              <a:round/>
              <a:headEnd/>
              <a:tailEnd/>
            </a:ln>
          </p:spPr>
          <p:txBody>
            <a:bodyPr wrap="none" anchor="ctr"/>
            <a:lstStyle/>
            <a:p>
              <a:endParaRPr lang="en-US"/>
            </a:p>
          </p:txBody>
        </p:sp>
        <p:sp>
          <p:nvSpPr>
            <p:cNvPr id="6192" name="AutoShape 223"/>
            <p:cNvSpPr>
              <a:spLocks noChangeArrowheads="1"/>
            </p:cNvSpPr>
            <p:nvPr/>
          </p:nvSpPr>
          <p:spPr bwMode="auto">
            <a:xfrm>
              <a:off x="1317" y="3451"/>
              <a:ext cx="69" cy="86"/>
            </a:xfrm>
            <a:prstGeom prst="can">
              <a:avLst>
                <a:gd name="adj" fmla="val 31159"/>
              </a:avLst>
            </a:prstGeom>
            <a:solidFill>
              <a:srgbClr val="FF9900"/>
            </a:solidFill>
            <a:ln w="9525">
              <a:solidFill>
                <a:schemeClr val="tx1"/>
              </a:solidFill>
              <a:round/>
              <a:headEnd/>
              <a:tailEnd/>
            </a:ln>
          </p:spPr>
          <p:txBody>
            <a:bodyPr wrap="none" anchor="ctr"/>
            <a:lstStyle/>
            <a:p>
              <a:endParaRPr lang="en-US"/>
            </a:p>
          </p:txBody>
        </p:sp>
        <p:sp>
          <p:nvSpPr>
            <p:cNvPr id="6193" name="AutoShape 224"/>
            <p:cNvSpPr>
              <a:spLocks noChangeArrowheads="1"/>
            </p:cNvSpPr>
            <p:nvPr/>
          </p:nvSpPr>
          <p:spPr bwMode="auto">
            <a:xfrm>
              <a:off x="1026" y="3868"/>
              <a:ext cx="69" cy="86"/>
            </a:xfrm>
            <a:prstGeom prst="can">
              <a:avLst>
                <a:gd name="adj" fmla="val 31159"/>
              </a:avLst>
            </a:prstGeom>
            <a:solidFill>
              <a:srgbClr val="FF9900"/>
            </a:solidFill>
            <a:ln w="9525">
              <a:solidFill>
                <a:schemeClr val="tx1"/>
              </a:solidFill>
              <a:round/>
              <a:headEnd/>
              <a:tailEnd/>
            </a:ln>
          </p:spPr>
          <p:txBody>
            <a:bodyPr wrap="none" anchor="ctr"/>
            <a:lstStyle/>
            <a:p>
              <a:endParaRPr lang="en-US"/>
            </a:p>
          </p:txBody>
        </p:sp>
        <p:sp>
          <p:nvSpPr>
            <p:cNvPr id="6194" name="AutoShape 225"/>
            <p:cNvSpPr>
              <a:spLocks noChangeArrowheads="1"/>
            </p:cNvSpPr>
            <p:nvPr/>
          </p:nvSpPr>
          <p:spPr bwMode="auto">
            <a:xfrm>
              <a:off x="1124" y="3868"/>
              <a:ext cx="69" cy="86"/>
            </a:xfrm>
            <a:prstGeom prst="can">
              <a:avLst>
                <a:gd name="adj" fmla="val 31159"/>
              </a:avLst>
            </a:prstGeom>
            <a:solidFill>
              <a:srgbClr val="FF9900"/>
            </a:solidFill>
            <a:ln w="9525">
              <a:solidFill>
                <a:schemeClr val="tx1"/>
              </a:solidFill>
              <a:round/>
              <a:headEnd/>
              <a:tailEnd/>
            </a:ln>
          </p:spPr>
          <p:txBody>
            <a:bodyPr wrap="none" anchor="ctr"/>
            <a:lstStyle/>
            <a:p>
              <a:endParaRPr lang="en-US"/>
            </a:p>
          </p:txBody>
        </p:sp>
        <p:sp>
          <p:nvSpPr>
            <p:cNvPr id="6195" name="AutoShape 226"/>
            <p:cNvSpPr>
              <a:spLocks noChangeArrowheads="1"/>
            </p:cNvSpPr>
            <p:nvPr/>
          </p:nvSpPr>
          <p:spPr bwMode="auto">
            <a:xfrm>
              <a:off x="1220" y="3868"/>
              <a:ext cx="69" cy="86"/>
            </a:xfrm>
            <a:prstGeom prst="can">
              <a:avLst>
                <a:gd name="adj" fmla="val 31159"/>
              </a:avLst>
            </a:prstGeom>
            <a:solidFill>
              <a:srgbClr val="FF9900"/>
            </a:solidFill>
            <a:ln w="9525">
              <a:solidFill>
                <a:schemeClr val="tx1"/>
              </a:solidFill>
              <a:round/>
              <a:headEnd/>
              <a:tailEnd/>
            </a:ln>
          </p:spPr>
          <p:txBody>
            <a:bodyPr wrap="none" anchor="ctr"/>
            <a:lstStyle/>
            <a:p>
              <a:endParaRPr lang="en-US"/>
            </a:p>
          </p:txBody>
        </p:sp>
        <p:sp>
          <p:nvSpPr>
            <p:cNvPr id="6196" name="AutoShape 227"/>
            <p:cNvSpPr>
              <a:spLocks noChangeArrowheads="1"/>
            </p:cNvSpPr>
            <p:nvPr/>
          </p:nvSpPr>
          <p:spPr bwMode="auto">
            <a:xfrm>
              <a:off x="1318" y="3868"/>
              <a:ext cx="69" cy="86"/>
            </a:xfrm>
            <a:prstGeom prst="can">
              <a:avLst>
                <a:gd name="adj" fmla="val 31159"/>
              </a:avLst>
            </a:prstGeom>
            <a:solidFill>
              <a:srgbClr val="FF9900"/>
            </a:solidFill>
            <a:ln w="9525">
              <a:solidFill>
                <a:schemeClr val="tx1"/>
              </a:solidFill>
              <a:round/>
              <a:headEnd/>
              <a:tailEnd/>
            </a:ln>
          </p:spPr>
          <p:txBody>
            <a:bodyPr wrap="none" anchor="ctr"/>
            <a:lstStyle/>
            <a:p>
              <a:endParaRPr lang="en-US"/>
            </a:p>
          </p:txBody>
        </p:sp>
      </p:grpSp>
      <p:sp>
        <p:nvSpPr>
          <p:cNvPr id="6154" name="Rectangle 228"/>
          <p:cNvSpPr>
            <a:spLocks noGrp="1" noChangeArrowheads="1"/>
          </p:cNvSpPr>
          <p:nvPr>
            <p:ph type="title"/>
          </p:nvPr>
        </p:nvSpPr>
        <p:spPr>
          <a:xfrm>
            <a:off x="152400" y="152400"/>
            <a:ext cx="8229600" cy="731838"/>
          </a:xfrm>
        </p:spPr>
        <p:txBody>
          <a:bodyPr anchor="ctr"/>
          <a:lstStyle/>
          <a:p>
            <a:pPr eaLnBrk="1" hangingPunct="1"/>
            <a:r>
              <a:rPr lang="en-US" dirty="0" smtClean="0"/>
              <a:t>Dynamic IT Infrastructure &amp; Dell AIM </a:t>
            </a:r>
          </a:p>
        </p:txBody>
      </p:sp>
      <p:sp>
        <p:nvSpPr>
          <p:cNvPr id="80101" name="Text Box 229"/>
          <p:cNvSpPr txBox="1">
            <a:spLocks noChangeArrowheads="1"/>
          </p:cNvSpPr>
          <p:nvPr/>
        </p:nvSpPr>
        <p:spPr bwMode="auto">
          <a:xfrm>
            <a:off x="5245100" y="1166813"/>
            <a:ext cx="347766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hangingPunct="1">
              <a:spcAft>
                <a:spcPct val="50000"/>
              </a:spcAft>
              <a:buFontTx/>
              <a:buAutoNum type="arabicPeriod"/>
            </a:pPr>
            <a:r>
              <a:rPr lang="en-US" sz="1400" dirty="0">
                <a:latin typeface="Trebuchet MS" pitchFamily="34" charset="0"/>
              </a:rPr>
              <a:t>Typical data center infrastructure is divided into 3 technology silos – servers, network, storage</a:t>
            </a:r>
          </a:p>
          <a:p>
            <a:pPr defTabSz="914400" eaLnBrk="1" hangingPunct="1">
              <a:spcAft>
                <a:spcPct val="50000"/>
              </a:spcAft>
              <a:buFontTx/>
              <a:buAutoNum type="arabicPeriod"/>
            </a:pPr>
            <a:r>
              <a:rPr lang="en-US" sz="1400" dirty="0">
                <a:latin typeface="Trebuchet MS" pitchFamily="34" charset="0"/>
              </a:rPr>
              <a:t>Each silo is managed by specific set of tools supplied by multiple vendors</a:t>
            </a:r>
          </a:p>
          <a:p>
            <a:pPr defTabSz="914400" eaLnBrk="1" hangingPunct="1">
              <a:spcAft>
                <a:spcPct val="50000"/>
              </a:spcAft>
              <a:buFontTx/>
              <a:buAutoNum type="arabicPeriod"/>
            </a:pPr>
            <a:r>
              <a:rPr lang="en-US" sz="1400" dirty="0">
                <a:latin typeface="Trebuchet MS" pitchFamily="34" charset="0"/>
              </a:rPr>
              <a:t>Servers are immovably tied to specific server images. Change is complicated and requires manual cross-silo coordination</a:t>
            </a:r>
          </a:p>
          <a:p>
            <a:pPr defTabSz="914400" eaLnBrk="1" hangingPunct="1">
              <a:spcAft>
                <a:spcPct val="50000"/>
              </a:spcAft>
              <a:buFontTx/>
              <a:buAutoNum type="arabicPeriod"/>
            </a:pPr>
            <a:r>
              <a:rPr lang="en-US" sz="1400" dirty="0">
                <a:latin typeface="Trebuchet MS" pitchFamily="34" charset="0"/>
              </a:rPr>
              <a:t>In a dynamic IT infrastructure, server images are disassociated from servers – making images mobile, and the servers re-</a:t>
            </a:r>
            <a:r>
              <a:rPr lang="en-US" sz="1400" dirty="0" err="1">
                <a:latin typeface="Trebuchet MS" pitchFamily="34" charset="0"/>
              </a:rPr>
              <a:t>purposable</a:t>
            </a:r>
            <a:endParaRPr lang="en-US" sz="1400" dirty="0">
              <a:latin typeface="Trebuchet MS" pitchFamily="34" charset="0"/>
            </a:endParaRPr>
          </a:p>
          <a:p>
            <a:pPr defTabSz="914400" eaLnBrk="1" hangingPunct="1">
              <a:spcAft>
                <a:spcPct val="50000"/>
              </a:spcAft>
              <a:buFontTx/>
              <a:buAutoNum type="arabicPeriod"/>
            </a:pPr>
            <a:r>
              <a:rPr lang="en-US" sz="1400" dirty="0">
                <a:latin typeface="Trebuchet MS" pitchFamily="34" charset="0"/>
              </a:rPr>
              <a:t>Dell AIM automates cross-silo coordination and simplifies infrastructure moves, adds, and changes</a:t>
            </a:r>
          </a:p>
        </p:txBody>
      </p:sp>
      <p:sp>
        <p:nvSpPr>
          <p:cNvPr id="6156" name="Rectangle 250"/>
          <p:cNvSpPr>
            <a:spLocks noChangeArrowheads="1"/>
          </p:cNvSpPr>
          <p:nvPr/>
        </p:nvSpPr>
        <p:spPr bwMode="auto">
          <a:xfrm>
            <a:off x="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6157" name="Rectangle 251"/>
          <p:cNvSpPr>
            <a:spLocks noChangeArrowheads="1"/>
          </p:cNvSpPr>
          <p:nvPr/>
        </p:nvSpPr>
        <p:spPr bwMode="auto">
          <a:xfrm>
            <a:off x="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6158" name="Rectangle 252"/>
          <p:cNvSpPr>
            <a:spLocks noChangeArrowheads="1"/>
          </p:cNvSpPr>
          <p:nvPr/>
        </p:nvSpPr>
        <p:spPr bwMode="auto">
          <a:xfrm>
            <a:off x="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pSp>
        <p:nvGrpSpPr>
          <p:cNvPr id="19" name="Group 271"/>
          <p:cNvGrpSpPr>
            <a:grpSpLocks/>
          </p:cNvGrpSpPr>
          <p:nvPr/>
        </p:nvGrpSpPr>
        <p:grpSpPr bwMode="auto">
          <a:xfrm>
            <a:off x="509588" y="5495925"/>
            <a:ext cx="4087812" cy="692150"/>
            <a:chOff x="341" y="3437"/>
            <a:chExt cx="2575" cy="436"/>
          </a:xfrm>
        </p:grpSpPr>
        <p:pic>
          <p:nvPicPr>
            <p:cNvPr id="6174" name="Picture 235" descr="cisco">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 y="3455"/>
              <a:ext cx="33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Picture 237" descr="foundrynetworks_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 y="3658"/>
              <a:ext cx="32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239" descr="IBM">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7" y="3437"/>
              <a:ext cx="337"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Picture 241" descr="dell-logo-online-new">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8" y="3646"/>
              <a:ext cx="20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Picture 243" descr="hp_logo_1">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9" y="3501"/>
              <a:ext cx="23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Picture 245" descr="EMC_tag_WR_rgb">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8" y="3680"/>
              <a:ext cx="35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Picture 247" descr="netapp">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511" y="3501"/>
              <a:ext cx="180"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1" name="Picture 254" descr="See full size image">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6" y="3710"/>
              <a:ext cx="31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2" name="Picture 256" descr="Brocade%2520logo%25202c_pos_rgb">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90" y="3464"/>
              <a:ext cx="3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3" name="Picture 262" descr="ms">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230" y="3512"/>
              <a:ext cx="128"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4" name="Picture 264" descr="redhat_400">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200" y="3675"/>
              <a:ext cx="190"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5" name="Picture 266" descr="novell-suse-lrg">
              <a:hlinkClick r:id="rId25"/>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454" y="3507"/>
              <a:ext cx="1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6" name="Picture 268" descr="vmware_logo">
              <a:hlinkClick r:id="rId27"/>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454" y="3709"/>
              <a:ext cx="434"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7" name="Picture 270" descr="Unisys">
              <a:hlinkClick r:id="rId29"/>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666" y="3500"/>
              <a:ext cx="25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8" name="Picture 260" descr="emulex_logo">
              <a:hlinkClick r:id="rId31"/>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762" y="3709"/>
              <a:ext cx="45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60" name="Text Box 272"/>
          <p:cNvSpPr txBox="1">
            <a:spLocks noChangeArrowheads="1"/>
          </p:cNvSpPr>
          <p:nvPr/>
        </p:nvSpPr>
        <p:spPr bwMode="auto">
          <a:xfrm>
            <a:off x="355600" y="5089525"/>
            <a:ext cx="6619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hangingPunct="1"/>
            <a:r>
              <a:rPr lang="en-US" sz="1000">
                <a:latin typeface="Trebuchet MS" pitchFamily="34" charset="0"/>
              </a:rPr>
              <a:t>Network</a:t>
            </a:r>
          </a:p>
        </p:txBody>
      </p:sp>
      <p:sp>
        <p:nvSpPr>
          <p:cNvPr id="6161" name="Text Box 273"/>
          <p:cNvSpPr txBox="1">
            <a:spLocks noChangeArrowheads="1"/>
          </p:cNvSpPr>
          <p:nvPr/>
        </p:nvSpPr>
        <p:spPr bwMode="auto">
          <a:xfrm>
            <a:off x="1441450" y="5089525"/>
            <a:ext cx="595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latin typeface="Trebuchet MS" pitchFamily="34" charset="0"/>
              </a:rPr>
              <a:t>Servers</a:t>
            </a:r>
          </a:p>
        </p:txBody>
      </p:sp>
      <p:sp>
        <p:nvSpPr>
          <p:cNvPr id="6162" name="Text Box 274"/>
          <p:cNvSpPr txBox="1">
            <a:spLocks noChangeArrowheads="1"/>
          </p:cNvSpPr>
          <p:nvPr/>
        </p:nvSpPr>
        <p:spPr bwMode="auto">
          <a:xfrm>
            <a:off x="2965450" y="5081588"/>
            <a:ext cx="6127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latin typeface="Trebuchet MS" pitchFamily="34" charset="0"/>
              </a:rPr>
              <a:t>Storage</a:t>
            </a:r>
          </a:p>
        </p:txBody>
      </p:sp>
      <p:grpSp>
        <p:nvGrpSpPr>
          <p:cNvPr id="20" name="Group 276"/>
          <p:cNvGrpSpPr>
            <a:grpSpLocks/>
          </p:cNvGrpSpPr>
          <p:nvPr/>
        </p:nvGrpSpPr>
        <p:grpSpPr bwMode="auto">
          <a:xfrm>
            <a:off x="4025900" y="2239963"/>
            <a:ext cx="765175" cy="3095625"/>
            <a:chOff x="2536" y="1411"/>
            <a:chExt cx="482" cy="1950"/>
          </a:xfrm>
        </p:grpSpPr>
        <p:grpSp>
          <p:nvGrpSpPr>
            <p:cNvPr id="6164" name="Group 203"/>
            <p:cNvGrpSpPr>
              <a:grpSpLocks/>
            </p:cNvGrpSpPr>
            <p:nvPr/>
          </p:nvGrpSpPr>
          <p:grpSpPr bwMode="auto">
            <a:xfrm>
              <a:off x="2536" y="1411"/>
              <a:ext cx="482" cy="1950"/>
              <a:chOff x="2536" y="1411"/>
              <a:chExt cx="482" cy="1950"/>
            </a:xfrm>
          </p:grpSpPr>
          <p:sp>
            <p:nvSpPr>
              <p:cNvPr id="6166" name="Rectangle 183"/>
              <p:cNvSpPr>
                <a:spLocks noChangeArrowheads="1"/>
              </p:cNvSpPr>
              <p:nvPr/>
            </p:nvSpPr>
            <p:spPr bwMode="auto">
              <a:xfrm>
                <a:off x="2536" y="1804"/>
                <a:ext cx="482" cy="1557"/>
              </a:xfrm>
              <a:prstGeom prst="rect">
                <a:avLst/>
              </a:prstGeom>
              <a:solidFill>
                <a:srgbClr val="FFFF99"/>
              </a:solidFill>
              <a:ln w="9525">
                <a:solidFill>
                  <a:schemeClr val="tx1"/>
                </a:solidFill>
                <a:miter lim="800000"/>
                <a:headEnd/>
                <a:tailEnd/>
              </a:ln>
            </p:spPr>
            <p:txBody>
              <a:bodyPr wrap="none" anchor="ctr"/>
              <a:lstStyle/>
              <a:p>
                <a:endParaRPr lang="en-US"/>
              </a:p>
            </p:txBody>
          </p:sp>
          <p:sp>
            <p:nvSpPr>
              <p:cNvPr id="6167" name="AutoShape 184"/>
              <p:cNvSpPr>
                <a:spLocks noChangeArrowheads="1"/>
              </p:cNvSpPr>
              <p:nvPr/>
            </p:nvSpPr>
            <p:spPr bwMode="auto">
              <a:xfrm>
                <a:off x="2627" y="2339"/>
                <a:ext cx="113" cy="138"/>
              </a:xfrm>
              <a:prstGeom prst="can">
                <a:avLst>
                  <a:gd name="adj" fmla="val 30531"/>
                </a:avLst>
              </a:prstGeom>
              <a:solidFill>
                <a:srgbClr val="FF9900"/>
              </a:solidFill>
              <a:ln w="9525">
                <a:solidFill>
                  <a:schemeClr val="tx1"/>
                </a:solidFill>
                <a:round/>
                <a:headEnd/>
                <a:tailEnd/>
              </a:ln>
            </p:spPr>
            <p:txBody>
              <a:bodyPr wrap="none" anchor="ctr"/>
              <a:lstStyle/>
              <a:p>
                <a:endParaRPr lang="en-US"/>
              </a:p>
            </p:txBody>
          </p:sp>
          <p:sp>
            <p:nvSpPr>
              <p:cNvPr id="6168" name="AutoShape 185"/>
              <p:cNvSpPr>
                <a:spLocks noChangeArrowheads="1"/>
              </p:cNvSpPr>
              <p:nvPr/>
            </p:nvSpPr>
            <p:spPr bwMode="auto">
              <a:xfrm>
                <a:off x="2627" y="2513"/>
                <a:ext cx="113" cy="138"/>
              </a:xfrm>
              <a:prstGeom prst="can">
                <a:avLst>
                  <a:gd name="adj" fmla="val 30531"/>
                </a:avLst>
              </a:prstGeom>
              <a:solidFill>
                <a:srgbClr val="FF9900"/>
              </a:solidFill>
              <a:ln w="9525">
                <a:solidFill>
                  <a:schemeClr val="tx1"/>
                </a:solidFill>
                <a:round/>
                <a:headEnd/>
                <a:tailEnd/>
              </a:ln>
            </p:spPr>
            <p:txBody>
              <a:bodyPr wrap="none" anchor="ctr"/>
              <a:lstStyle/>
              <a:p>
                <a:endParaRPr lang="en-US"/>
              </a:p>
            </p:txBody>
          </p:sp>
          <p:sp>
            <p:nvSpPr>
              <p:cNvPr id="6169" name="AutoShape 186"/>
              <p:cNvSpPr>
                <a:spLocks noChangeArrowheads="1"/>
              </p:cNvSpPr>
              <p:nvPr/>
            </p:nvSpPr>
            <p:spPr bwMode="auto">
              <a:xfrm>
                <a:off x="2627" y="2684"/>
                <a:ext cx="113" cy="138"/>
              </a:xfrm>
              <a:prstGeom prst="can">
                <a:avLst>
                  <a:gd name="adj" fmla="val 30531"/>
                </a:avLst>
              </a:prstGeom>
              <a:solidFill>
                <a:srgbClr val="FF9900"/>
              </a:solidFill>
              <a:ln w="9525">
                <a:solidFill>
                  <a:schemeClr val="tx1"/>
                </a:solidFill>
                <a:round/>
                <a:headEnd/>
                <a:tailEnd/>
              </a:ln>
            </p:spPr>
            <p:txBody>
              <a:bodyPr wrap="none" anchor="ctr"/>
              <a:lstStyle/>
              <a:p>
                <a:endParaRPr lang="en-US"/>
              </a:p>
            </p:txBody>
          </p:sp>
          <p:sp>
            <p:nvSpPr>
              <p:cNvPr id="6170" name="AutoShape 187"/>
              <p:cNvSpPr>
                <a:spLocks noChangeArrowheads="1"/>
              </p:cNvSpPr>
              <p:nvPr/>
            </p:nvSpPr>
            <p:spPr bwMode="auto">
              <a:xfrm>
                <a:off x="2779" y="2339"/>
                <a:ext cx="113" cy="138"/>
              </a:xfrm>
              <a:prstGeom prst="can">
                <a:avLst>
                  <a:gd name="adj" fmla="val 30531"/>
                </a:avLst>
              </a:prstGeom>
              <a:solidFill>
                <a:srgbClr val="FF9900"/>
              </a:solidFill>
              <a:ln w="9525">
                <a:solidFill>
                  <a:schemeClr val="tx1"/>
                </a:solidFill>
                <a:round/>
                <a:headEnd/>
                <a:tailEnd/>
              </a:ln>
            </p:spPr>
            <p:txBody>
              <a:bodyPr wrap="none" anchor="ctr"/>
              <a:lstStyle/>
              <a:p>
                <a:endParaRPr lang="en-US"/>
              </a:p>
            </p:txBody>
          </p:sp>
          <p:sp>
            <p:nvSpPr>
              <p:cNvPr id="6171" name="AutoShape 188"/>
              <p:cNvSpPr>
                <a:spLocks noChangeArrowheads="1"/>
              </p:cNvSpPr>
              <p:nvPr/>
            </p:nvSpPr>
            <p:spPr bwMode="auto">
              <a:xfrm>
                <a:off x="2779" y="2513"/>
                <a:ext cx="113" cy="138"/>
              </a:xfrm>
              <a:prstGeom prst="can">
                <a:avLst>
                  <a:gd name="adj" fmla="val 30531"/>
                </a:avLst>
              </a:prstGeom>
              <a:solidFill>
                <a:srgbClr val="FF9900"/>
              </a:solidFill>
              <a:ln w="9525">
                <a:solidFill>
                  <a:schemeClr val="tx1"/>
                </a:solidFill>
                <a:round/>
                <a:headEnd/>
                <a:tailEnd/>
              </a:ln>
            </p:spPr>
            <p:txBody>
              <a:bodyPr wrap="none" anchor="ctr"/>
              <a:lstStyle/>
              <a:p>
                <a:endParaRPr lang="en-US"/>
              </a:p>
            </p:txBody>
          </p:sp>
          <p:sp>
            <p:nvSpPr>
              <p:cNvPr id="6172" name="AutoShape 189"/>
              <p:cNvSpPr>
                <a:spLocks noChangeArrowheads="1"/>
              </p:cNvSpPr>
              <p:nvPr/>
            </p:nvSpPr>
            <p:spPr bwMode="auto">
              <a:xfrm>
                <a:off x="2779" y="2684"/>
                <a:ext cx="113" cy="138"/>
              </a:xfrm>
              <a:prstGeom prst="can">
                <a:avLst>
                  <a:gd name="adj" fmla="val 30531"/>
                </a:avLst>
              </a:prstGeom>
              <a:solidFill>
                <a:srgbClr val="FF9900"/>
              </a:solidFill>
              <a:ln w="9525">
                <a:solidFill>
                  <a:schemeClr val="tx1"/>
                </a:solidFill>
                <a:round/>
                <a:headEnd/>
                <a:tailEnd/>
              </a:ln>
            </p:spPr>
            <p:txBody>
              <a:bodyPr wrap="none" anchor="ctr"/>
              <a:lstStyle/>
              <a:p>
                <a:endParaRPr lang="en-US"/>
              </a:p>
            </p:txBody>
          </p:sp>
          <p:sp>
            <p:nvSpPr>
              <p:cNvPr id="6173" name="Rectangle 193"/>
              <p:cNvSpPr>
                <a:spLocks noChangeArrowheads="1"/>
              </p:cNvSpPr>
              <p:nvPr/>
            </p:nvSpPr>
            <p:spPr bwMode="auto">
              <a:xfrm>
                <a:off x="2536" y="1411"/>
                <a:ext cx="482" cy="325"/>
              </a:xfrm>
              <a:prstGeom prst="rect">
                <a:avLst/>
              </a:prstGeom>
              <a:solidFill>
                <a:srgbClr val="FF9900"/>
              </a:solidFill>
              <a:ln w="9525">
                <a:solidFill>
                  <a:schemeClr val="tx1"/>
                </a:solidFill>
                <a:miter lim="800000"/>
                <a:headEnd/>
                <a:tailEnd/>
              </a:ln>
            </p:spPr>
            <p:txBody>
              <a:bodyPr wrap="none" anchor="ctr"/>
              <a:lstStyle/>
              <a:p>
                <a:pPr algn="ctr"/>
                <a:r>
                  <a:rPr lang="en-US" sz="1000" b="1">
                    <a:solidFill>
                      <a:schemeClr val="bg1"/>
                    </a:solidFill>
                  </a:rPr>
                  <a:t>Server</a:t>
                </a:r>
              </a:p>
              <a:p>
                <a:pPr algn="ctr"/>
                <a:r>
                  <a:rPr lang="en-US" sz="1000" b="1">
                    <a:solidFill>
                      <a:schemeClr val="bg1"/>
                    </a:solidFill>
                  </a:rPr>
                  <a:t>Image</a:t>
                </a:r>
              </a:p>
              <a:p>
                <a:pPr algn="ctr"/>
                <a:r>
                  <a:rPr lang="en-US" sz="1000" b="1">
                    <a:solidFill>
                      <a:schemeClr val="bg1"/>
                    </a:solidFill>
                  </a:rPr>
                  <a:t>Mgmt</a:t>
                </a:r>
              </a:p>
            </p:txBody>
          </p:sp>
        </p:grpSp>
        <p:sp>
          <p:nvSpPr>
            <p:cNvPr id="6165" name="Text Box 275"/>
            <p:cNvSpPr txBox="1">
              <a:spLocks noChangeArrowheads="1"/>
            </p:cNvSpPr>
            <p:nvPr/>
          </p:nvSpPr>
          <p:spPr bwMode="auto">
            <a:xfrm>
              <a:off x="2584" y="3111"/>
              <a:ext cx="36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000">
                  <a:latin typeface="Trebuchet MS" pitchFamily="34" charset="0"/>
                </a:rPr>
                <a:t>Server</a:t>
              </a:r>
            </a:p>
            <a:p>
              <a:pPr algn="ctr" eaLnBrk="1" hangingPunct="1"/>
              <a:r>
                <a:rPr lang="en-US" sz="1000">
                  <a:latin typeface="Trebuchet MS" pitchFamily="34" charset="0"/>
                </a:rPr>
                <a:t>Images</a:t>
              </a:r>
            </a:p>
          </p:txBody>
        </p:sp>
      </p:grpSp>
      <p:sp>
        <p:nvSpPr>
          <p:cNvPr id="2" name="Date Placeholder 1"/>
          <p:cNvSpPr>
            <a:spLocks noGrp="1"/>
          </p:cNvSpPr>
          <p:nvPr>
            <p:ph type="dt" sz="half" idx="2"/>
          </p:nvPr>
        </p:nvSpPr>
        <p:spPr/>
        <p:txBody>
          <a:bodyPr/>
          <a:lstStyle/>
          <a:p>
            <a:fld id="{680C5F48-E34D-4866-8489-FC73CD928495}" type="datetime1">
              <a:rPr lang="en-US" smtClean="0"/>
              <a:t>11/12/2023</a:t>
            </a:fld>
            <a:endParaRPr lang="en-US" dirty="0"/>
          </a:p>
        </p:txBody>
      </p:sp>
      <p:sp>
        <p:nvSpPr>
          <p:cNvPr id="3" name="Footer Placeholder 2"/>
          <p:cNvSpPr>
            <a:spLocks noGrp="1"/>
          </p:cNvSpPr>
          <p:nvPr>
            <p:ph type="ftr" sz="quarter" idx="3"/>
          </p:nvPr>
        </p:nvSpPr>
        <p:spPr/>
        <p:txBody>
          <a:bodyPr/>
          <a:lstStyle/>
          <a:p>
            <a:r>
              <a:rPr lang="en-US" smtClean="0"/>
              <a:t>Confidential</a:t>
            </a:r>
            <a:endParaRPr lang="en-US" dirty="0"/>
          </a:p>
        </p:txBody>
      </p:sp>
      <p:sp>
        <p:nvSpPr>
          <p:cNvPr id="4" name="Slide Number Placeholder 3"/>
          <p:cNvSpPr>
            <a:spLocks noGrp="1"/>
          </p:cNvSpPr>
          <p:nvPr>
            <p:ph type="sldNum" sz="quarter" idx="4"/>
          </p:nvPr>
        </p:nvSpPr>
        <p:spPr/>
        <p:txBody>
          <a:bodyPr/>
          <a:lstStyle/>
          <a:p>
            <a:fld id="{DBD5246C-868F-410A-AE52-FE248EDADC46}" type="slidenum">
              <a:rPr lang="en-US" smtClean="0"/>
              <a:pPr/>
              <a:t>14</a:t>
            </a:fld>
            <a:endParaRPr lang="en-US" dirty="0"/>
          </a:p>
        </p:txBody>
      </p:sp>
    </p:spTree>
    <p:extLst>
      <p:ext uri="{BB962C8B-B14F-4D97-AF65-F5344CB8AC3E}">
        <p14:creationId xmlns:p14="http://schemas.microsoft.com/office/powerpoint/2010/main" val="210952022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10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101">
                                            <p:txEl>
                                              <p:pRg st="1" end="1"/>
                                            </p:txEl>
                                          </p:spTgt>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0101">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0101">
                                            <p:txEl>
                                              <p:pRg st="3" end="3"/>
                                            </p:txEl>
                                          </p:spTgt>
                                        </p:tgtEl>
                                        <p:attrNameLst>
                                          <p:attrName>style.visibility</p:attrName>
                                        </p:attrNameLst>
                                      </p:cBhvr>
                                      <p:to>
                                        <p:strVal val="visible"/>
                                      </p:to>
                                    </p:set>
                                  </p:childTnLst>
                                </p:cTn>
                              </p:par>
                              <p:par>
                                <p:cTn id="29" presetID="10" presetClass="exit" presetSubtype="0" fill="hold" nodeType="with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101">
                                            <p:txEl>
                                              <p:pRg st="4" end="4"/>
                                            </p:txEl>
                                          </p:spTgt>
                                        </p:tgtEl>
                                        <p:attrNameLst>
                                          <p:attrName>style.visibility</p:attrName>
                                        </p:attrNameLst>
                                      </p:cBhvr>
                                      <p:to>
                                        <p:strVal val="visible"/>
                                      </p:to>
                                    </p:set>
                                  </p:childTnLst>
                                </p:cTn>
                              </p:par>
                              <p:par>
                                <p:cTn id="43" presetID="22" presetClass="entr" presetSubtype="1"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up)">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01"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AIM Launcher Kit</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a:t>The AIM Launcher Kit is a reference configuration that is being put together by the GSE team. </a:t>
            </a:r>
            <a:r>
              <a:rPr lang="en-US" dirty="0" smtClean="0"/>
              <a:t>This has been put </a:t>
            </a:r>
            <a:r>
              <a:rPr lang="en-US" dirty="0"/>
              <a:t>together primarily as a sales enablement tool. </a:t>
            </a:r>
            <a:endParaRPr lang="en-US" dirty="0" smtClean="0"/>
          </a:p>
          <a:p>
            <a:pPr marL="0" indent="0">
              <a:buNone/>
            </a:pPr>
            <a:endParaRPr lang="en-US" dirty="0" smtClean="0"/>
          </a:p>
          <a:p>
            <a:pPr marL="0" indent="0">
              <a:buNone/>
            </a:pPr>
            <a:r>
              <a:rPr lang="en-US" dirty="0" smtClean="0"/>
              <a:t>The </a:t>
            </a:r>
            <a:r>
              <a:rPr lang="en-US" dirty="0"/>
              <a:t>Launcher Kit is not meant to be integrated into a customer’s datacenter </a:t>
            </a:r>
            <a:r>
              <a:rPr lang="en-US" dirty="0" smtClean="0"/>
              <a:t>environment</a:t>
            </a:r>
            <a:r>
              <a:rPr lang="en-US" dirty="0"/>
              <a:t>.</a:t>
            </a:r>
            <a:endParaRPr lang="en-US" dirty="0" smtClean="0"/>
          </a:p>
          <a:p>
            <a:pPr marL="0" indent="0">
              <a:buNone/>
            </a:pPr>
            <a:endParaRPr lang="en-US" dirty="0"/>
          </a:p>
          <a:p>
            <a:pPr marL="0" indent="0">
              <a:buNone/>
            </a:pPr>
            <a:r>
              <a:rPr lang="en-US" dirty="0" smtClean="0"/>
              <a:t>Included with the Launcher Kit are:</a:t>
            </a:r>
            <a:endParaRPr lang="en-US" dirty="0"/>
          </a:p>
          <a:p>
            <a:pPr lvl="0"/>
            <a:r>
              <a:rPr lang="en-US" dirty="0"/>
              <a:t>Design Guide with detailed network configuration</a:t>
            </a:r>
          </a:p>
          <a:p>
            <a:pPr lvl="0"/>
            <a:r>
              <a:rPr lang="en-US" dirty="0"/>
              <a:t>Ordering guide with </a:t>
            </a:r>
            <a:r>
              <a:rPr lang="en-US" dirty="0" err="1"/>
              <a:t>DellStar</a:t>
            </a:r>
            <a:r>
              <a:rPr lang="en-US" dirty="0"/>
              <a:t> Configurations</a:t>
            </a:r>
          </a:p>
          <a:p>
            <a:pPr lvl="0"/>
            <a:r>
              <a:rPr lang="en-US" dirty="0"/>
              <a:t>Setup overview </a:t>
            </a:r>
          </a:p>
          <a:p>
            <a:pPr lvl="0"/>
            <a:r>
              <a:rPr lang="en-US" dirty="0"/>
              <a:t>Use Case Guide</a:t>
            </a:r>
          </a:p>
          <a:p>
            <a:endParaRPr lang="en-US" dirty="0" smtClean="0"/>
          </a:p>
          <a:p>
            <a:endParaRPr lang="en-US" dirty="0"/>
          </a:p>
          <a:p>
            <a:pPr>
              <a:buBlip>
                <a:blip r:embed="rId3"/>
              </a:buBlip>
            </a:pPr>
            <a:r>
              <a:rPr lang="en-US" dirty="0"/>
              <a:t>For the first version, the Launcher Kit will be qualified with ‘AIM Enterprise’ only.</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140</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554603149"/>
      </p:ext>
    </p:extLst>
  </p:cSld>
  <p:clrMapOvr>
    <a:masterClrMapping/>
  </p:clrMapOvr>
  <p:transition spd="med">
    <p:wipe dir="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Launcher Kit Details</a:t>
            </a:r>
          </a:p>
        </p:txBody>
      </p:sp>
      <p:sp>
        <p:nvSpPr>
          <p:cNvPr id="3" name="Content Placeholder 2"/>
          <p:cNvSpPr>
            <a:spLocks noGrp="1"/>
          </p:cNvSpPr>
          <p:nvPr>
            <p:ph sz="half" idx="1"/>
          </p:nvPr>
        </p:nvSpPr>
        <p:spPr>
          <a:xfrm>
            <a:off x="428919" y="1280160"/>
            <a:ext cx="3960201" cy="4754880"/>
          </a:xfrm>
        </p:spPr>
        <p:txBody>
          <a:bodyPr>
            <a:normAutofit lnSpcReduction="10000"/>
          </a:bodyPr>
          <a:lstStyle/>
          <a:p>
            <a:pPr marL="171450" indent="-171450"/>
            <a:r>
              <a:rPr lang="en-US" dirty="0"/>
              <a:t>Required components</a:t>
            </a:r>
          </a:p>
          <a:p>
            <a:pPr marL="628650" lvl="1" indent="-171450">
              <a:buFont typeface="Arial" pitchFamily="34" charset="0"/>
              <a:buChar char="•"/>
            </a:pPr>
            <a:r>
              <a:rPr lang="en-US" dirty="0"/>
              <a:t>At least 4 managed M710HD servers</a:t>
            </a:r>
          </a:p>
          <a:p>
            <a:pPr marL="628650" lvl="1" indent="-171450">
              <a:buFont typeface="Arial" pitchFamily="34" charset="0"/>
              <a:buChar char="•"/>
            </a:pPr>
            <a:r>
              <a:rPr lang="en-US" dirty="0"/>
              <a:t>1 M710 HD </a:t>
            </a:r>
            <a:r>
              <a:rPr lang="en-US" dirty="0" err="1"/>
              <a:t>ESXi</a:t>
            </a:r>
            <a:r>
              <a:rPr lang="en-US" dirty="0"/>
              <a:t> Hypervisor with an AIM Controller appliance</a:t>
            </a:r>
          </a:p>
          <a:p>
            <a:pPr marL="628650" lvl="1" indent="-171450">
              <a:buFont typeface="Arial" pitchFamily="34" charset="0"/>
              <a:buChar char="•"/>
            </a:pPr>
            <a:r>
              <a:rPr lang="en-US" dirty="0"/>
              <a:t>2 Dual Port 57711 Add-in mezzanine cards per server</a:t>
            </a:r>
          </a:p>
          <a:p>
            <a:pPr marL="628650" lvl="1" indent="-171450">
              <a:buFont typeface="Arial" pitchFamily="34" charset="0"/>
              <a:buChar char="•"/>
            </a:pPr>
            <a:r>
              <a:rPr lang="en-US" dirty="0"/>
              <a:t>4 M8024F Top-of-Rack switches</a:t>
            </a:r>
          </a:p>
          <a:p>
            <a:pPr marL="628650" lvl="1" indent="-171450">
              <a:buFont typeface="Arial" pitchFamily="34" charset="0"/>
              <a:buChar char="•"/>
            </a:pPr>
            <a:r>
              <a:rPr lang="en-US" dirty="0"/>
              <a:t>1 PS6010 Storage Array</a:t>
            </a:r>
          </a:p>
          <a:p>
            <a:pPr marL="628650" lvl="1" indent="-171450">
              <a:buFont typeface="Arial" pitchFamily="34" charset="0"/>
              <a:buChar char="•"/>
            </a:pPr>
            <a:endParaRPr lang="en-US" dirty="0"/>
          </a:p>
          <a:p>
            <a:pPr marL="171450" indent="-171450"/>
            <a:r>
              <a:rPr lang="en-US" dirty="0"/>
              <a:t>Flexibility in architecture</a:t>
            </a:r>
          </a:p>
          <a:p>
            <a:pPr marL="628650" lvl="1" indent="-171450">
              <a:buFont typeface="Arial" pitchFamily="34" charset="0"/>
              <a:buChar char="•"/>
            </a:pPr>
            <a:r>
              <a:rPr lang="en-US" dirty="0"/>
              <a:t>Up to 15 managed servers</a:t>
            </a:r>
          </a:p>
          <a:p>
            <a:pPr marL="628650" lvl="1" indent="-171450">
              <a:buFont typeface="Arial" pitchFamily="34" charset="0"/>
              <a:buChar char="•"/>
            </a:pPr>
            <a:r>
              <a:rPr lang="en-US" dirty="0"/>
              <a:t>Up to 3 10GbE storage arrays</a:t>
            </a:r>
          </a:p>
          <a:p>
            <a:pPr marL="628650" lvl="1" indent="-171450">
              <a:buFont typeface="Arial" pitchFamily="34" charset="0"/>
              <a:buChar char="•"/>
            </a:pPr>
            <a:r>
              <a:rPr lang="en-US" dirty="0"/>
              <a:t>CPU, memory and HDD configuration of managed servers</a:t>
            </a:r>
          </a:p>
          <a:p>
            <a:pPr marL="628650" lvl="1" indent="-171450">
              <a:buFont typeface="Arial" pitchFamily="34" charset="0"/>
              <a:buChar char="•"/>
            </a:pPr>
            <a:r>
              <a:rPr lang="en-US" dirty="0"/>
              <a:t>Windows Server 2008 Licenses (at least 1 required to demo use cases)</a:t>
            </a:r>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141</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6"/>
          <p:cNvPicPr/>
          <p:nvPr/>
        </p:nvPicPr>
        <p:blipFill rotWithShape="1">
          <a:blip r:embed="rId3">
            <a:extLst>
              <a:ext uri="{28A0092B-C50C-407E-A947-70E740481C1C}">
                <a14:useLocalDpi xmlns:a14="http://schemas.microsoft.com/office/drawing/2010/main" val="0"/>
              </a:ext>
            </a:extLst>
          </a:blip>
          <a:srcRect l="50885"/>
          <a:stretch/>
        </p:blipFill>
        <p:spPr bwMode="auto">
          <a:xfrm>
            <a:off x="4608576" y="1315148"/>
            <a:ext cx="3913632" cy="4610164"/>
          </a:xfrm>
          <a:prstGeom prst="rect">
            <a:avLst/>
          </a:prstGeom>
          <a:noFill/>
        </p:spPr>
      </p:pic>
    </p:spTree>
    <p:extLst>
      <p:ext uri="{BB962C8B-B14F-4D97-AF65-F5344CB8AC3E}">
        <p14:creationId xmlns:p14="http://schemas.microsoft.com/office/powerpoint/2010/main" val="912208501"/>
      </p:ext>
    </p:extLst>
  </p:cSld>
  <p:clrMapOvr>
    <a:masterClrMapping/>
  </p:clrMapOvr>
  <p:transition spd="med">
    <p:wipe dir="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Closer Look at AIM Essentials</a:t>
            </a:r>
            <a:br>
              <a:rPr lang="en-US" dirty="0" smtClean="0"/>
            </a:br>
            <a:endParaRPr lang="en-US" sz="2400" dirty="0"/>
          </a:p>
        </p:txBody>
      </p:sp>
      <p:sp>
        <p:nvSpPr>
          <p:cNvPr id="3" name="Content Placeholder 2"/>
          <p:cNvSpPr>
            <a:spLocks noGrp="1"/>
          </p:cNvSpPr>
          <p:nvPr>
            <p:ph sz="half" idx="1"/>
          </p:nvPr>
        </p:nvSpPr>
        <p:spPr>
          <a:solidFill>
            <a:schemeClr val="bg1">
              <a:lumMod val="75000"/>
            </a:schemeClr>
          </a:solidFill>
        </p:spPr>
        <p:txBody>
          <a:bodyPr>
            <a:normAutofit/>
          </a:bodyPr>
          <a:lstStyle/>
          <a:p>
            <a:pPr lvl="0"/>
            <a:r>
              <a:rPr lang="en-US" sz="2000" dirty="0">
                <a:solidFill>
                  <a:schemeClr val="tx2"/>
                </a:solidFill>
              </a:rPr>
              <a:t>A Guided Tour of AIM Essentials </a:t>
            </a:r>
          </a:p>
          <a:p>
            <a:pPr marL="0" indent="0">
              <a:buNone/>
            </a:pPr>
            <a:endParaRPr lang="en-US" sz="2000" dirty="0">
              <a:solidFill>
                <a:schemeClr val="tx2"/>
              </a:solidFill>
            </a:endParaRP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142</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6"/>
          <p:cNvPicPr/>
          <p:nvPr/>
        </p:nvPicPr>
        <p:blipFill>
          <a:blip r:embed="rId2"/>
          <a:stretch>
            <a:fillRect/>
          </a:stretch>
        </p:blipFill>
        <p:spPr>
          <a:xfrm>
            <a:off x="5387545" y="4287793"/>
            <a:ext cx="3144795" cy="1608627"/>
          </a:xfrm>
          <a:prstGeom prst="rect">
            <a:avLst/>
          </a:prstGeom>
        </p:spPr>
      </p:pic>
    </p:spTree>
    <p:extLst>
      <p:ext uri="{BB962C8B-B14F-4D97-AF65-F5344CB8AC3E}">
        <p14:creationId xmlns:p14="http://schemas.microsoft.com/office/powerpoint/2010/main" val="3348601502"/>
      </p:ext>
    </p:extLst>
  </p:cSld>
  <p:clrMapOvr>
    <a:masterClrMapping/>
  </p:clrMapOvr>
  <p:transition spd="med">
    <p:wipe dir="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indent="0">
              <a:buNone/>
            </a:pPr>
            <a:r>
              <a:rPr lang="en-US" dirty="0" smtClean="0"/>
              <a:t>AIM Essentials and AIM Enterprise share the same software bits. The Console branding is determined by schema activation the license is applied to the bits, AIM Essentials will have its own Welcome and Header branding. The log in screen is shared by both Essentials and Enterprise as AIM.</a:t>
            </a:r>
            <a:endParaRPr lang="en-US" dirty="0"/>
          </a:p>
        </p:txBody>
      </p:sp>
      <p:sp>
        <p:nvSpPr>
          <p:cNvPr id="2" name="Title 1"/>
          <p:cNvSpPr>
            <a:spLocks noGrp="1"/>
          </p:cNvSpPr>
          <p:nvPr>
            <p:ph type="title"/>
          </p:nvPr>
        </p:nvSpPr>
        <p:spPr/>
        <p:txBody>
          <a:bodyPr/>
          <a:lstStyle/>
          <a:p>
            <a:r>
              <a:rPr lang="en-US" dirty="0" smtClean="0"/>
              <a:t>AIM Essential Console Branding</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143</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pSp>
        <p:nvGrpSpPr>
          <p:cNvPr id="8" name="Group 7"/>
          <p:cNvGrpSpPr/>
          <p:nvPr/>
        </p:nvGrpSpPr>
        <p:grpSpPr>
          <a:xfrm>
            <a:off x="1524000" y="2451697"/>
            <a:ext cx="5201920" cy="2537698"/>
            <a:chOff x="1788160" y="1922821"/>
            <a:chExt cx="5201920" cy="2537698"/>
          </a:xfrm>
        </p:grpSpPr>
        <p:pic>
          <p:nvPicPr>
            <p:cNvPr id="1027" name="Picture 3" descr="C:\Users\anthony_rivas\Desktop\AIM Training Directory\Training in Development\AIM Essential Training Development\Screen Shots\Essentials Welcome p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8160" y="1922821"/>
              <a:ext cx="5201920" cy="2537698"/>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2614534" y="2346376"/>
              <a:ext cx="2201306" cy="498424"/>
            </a:xfrm>
            <a:prstGeom prst="rect">
              <a:avLst/>
            </a:prstGeom>
            <a:noFill/>
            <a:ln w="25400">
              <a:solidFill>
                <a:srgbClr val="FF0000"/>
              </a:solidFill>
            </a:ln>
            <a:effectLst/>
          </p:spPr>
          <p:txBody>
            <a:bodyPr wrap="square" rtlCol="0" anchor="t">
              <a:normAutofit/>
            </a:bodyPr>
            <a:lstStyle/>
            <a:p>
              <a:pPr algn="ctr">
                <a:lnSpc>
                  <a:spcPct val="90000"/>
                </a:lnSpc>
                <a:spcBef>
                  <a:spcPts val="100"/>
                </a:spcBef>
                <a:spcAft>
                  <a:spcPts val="100"/>
                </a:spcAft>
              </a:pPr>
              <a:endParaRPr lang="en-US" sz="2000" kern="1200" dirty="0" err="1" smtClean="0">
                <a:solidFill>
                  <a:schemeClr val="tx2"/>
                </a:solidFill>
                <a:latin typeface="+mn-lt"/>
                <a:ea typeface="+mn-ea"/>
                <a:cs typeface="+mn-cs"/>
              </a:endParaRPr>
            </a:p>
          </p:txBody>
        </p:sp>
        <p:sp>
          <p:nvSpPr>
            <p:cNvPr id="12" name="Rectangle 11"/>
            <p:cNvSpPr/>
            <p:nvPr/>
          </p:nvSpPr>
          <p:spPr>
            <a:xfrm>
              <a:off x="1832005" y="1972159"/>
              <a:ext cx="1805275" cy="181761"/>
            </a:xfrm>
            <a:prstGeom prst="rect">
              <a:avLst/>
            </a:prstGeom>
            <a:noFill/>
            <a:ln w="25400">
              <a:solidFill>
                <a:srgbClr val="FF0000"/>
              </a:solidFill>
            </a:ln>
            <a:effectLst/>
          </p:spPr>
          <p:txBody>
            <a:bodyPr wrap="square" rtlCol="0" anchor="t">
              <a:normAutofit fontScale="40000" lnSpcReduction="20000"/>
            </a:bodyPr>
            <a:lstStyle/>
            <a:p>
              <a:pPr algn="ctr">
                <a:lnSpc>
                  <a:spcPct val="90000"/>
                </a:lnSpc>
                <a:spcBef>
                  <a:spcPts val="100"/>
                </a:spcBef>
                <a:spcAft>
                  <a:spcPts val="100"/>
                </a:spcAft>
              </a:pPr>
              <a:endParaRPr lang="en-US" sz="2000" kern="1200" dirty="0" err="1" smtClean="0">
                <a:solidFill>
                  <a:schemeClr val="tx2"/>
                </a:solidFill>
                <a:latin typeface="+mn-lt"/>
                <a:ea typeface="+mn-ea"/>
                <a:cs typeface="+mn-cs"/>
              </a:endParaRPr>
            </a:p>
          </p:txBody>
        </p:sp>
      </p:grpSp>
      <p:grpSp>
        <p:nvGrpSpPr>
          <p:cNvPr id="9" name="Group 8"/>
          <p:cNvGrpSpPr/>
          <p:nvPr/>
        </p:nvGrpSpPr>
        <p:grpSpPr>
          <a:xfrm>
            <a:off x="3456148" y="3495596"/>
            <a:ext cx="5169692" cy="2514889"/>
            <a:chOff x="4228308" y="5882640"/>
            <a:chExt cx="5169692" cy="2514889"/>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8308" y="5882640"/>
              <a:ext cx="5169692" cy="2514889"/>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284502" y="5940097"/>
              <a:ext cx="1811498" cy="166063"/>
            </a:xfrm>
            <a:prstGeom prst="rect">
              <a:avLst/>
            </a:prstGeom>
            <a:noFill/>
            <a:ln w="25400">
              <a:solidFill>
                <a:srgbClr val="FF0000"/>
              </a:solidFill>
            </a:ln>
            <a:effectLst/>
          </p:spPr>
          <p:txBody>
            <a:bodyPr wrap="square" rtlCol="0" anchor="t">
              <a:normAutofit fontScale="25000" lnSpcReduction="20000"/>
            </a:bodyPr>
            <a:lstStyle/>
            <a:p>
              <a:pPr algn="ctr">
                <a:lnSpc>
                  <a:spcPct val="90000"/>
                </a:lnSpc>
                <a:spcBef>
                  <a:spcPts val="100"/>
                </a:spcBef>
                <a:spcAft>
                  <a:spcPts val="100"/>
                </a:spcAft>
              </a:pPr>
              <a:endParaRPr lang="en-US" sz="2000" kern="1200" dirty="0" err="1" smtClean="0">
                <a:solidFill>
                  <a:schemeClr val="tx2"/>
                </a:solidFill>
                <a:latin typeface="+mn-lt"/>
                <a:ea typeface="+mn-ea"/>
                <a:cs typeface="+mn-cs"/>
              </a:endParaRPr>
            </a:p>
          </p:txBody>
        </p:sp>
      </p:grpSp>
    </p:spTree>
    <p:extLst>
      <p:ext uri="{BB962C8B-B14F-4D97-AF65-F5344CB8AC3E}">
        <p14:creationId xmlns:p14="http://schemas.microsoft.com/office/powerpoint/2010/main" val="557995317"/>
      </p:ext>
    </p:extLst>
  </p:cSld>
  <p:clrMapOvr>
    <a:masterClrMapping/>
  </p:clrMapOvr>
  <p:transition spd="med">
    <p:wipe dir="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2959" y="2193296"/>
            <a:ext cx="6541901" cy="3191503"/>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2253464" y="1411509"/>
            <a:ext cx="2265529"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Display Refresh</a:t>
            </a:r>
          </a:p>
        </p:txBody>
      </p:sp>
      <p:sp>
        <p:nvSpPr>
          <p:cNvPr id="2" name="Title 1"/>
          <p:cNvSpPr>
            <a:spLocks noGrp="1"/>
          </p:cNvSpPr>
          <p:nvPr>
            <p:ph type="title"/>
          </p:nvPr>
        </p:nvSpPr>
        <p:spPr/>
        <p:txBody>
          <a:bodyPr/>
          <a:lstStyle/>
          <a:p>
            <a:r>
              <a:rPr lang="en-US" dirty="0"/>
              <a:t>Essentials </a:t>
            </a:r>
            <a:r>
              <a:rPr lang="en-US" dirty="0" smtClean="0"/>
              <a:t>Console - </a:t>
            </a:r>
            <a:r>
              <a:rPr lang="en-US" sz="2400" dirty="0" smtClean="0"/>
              <a:t>at </a:t>
            </a:r>
            <a:r>
              <a:rPr lang="en-US" sz="2400" dirty="0"/>
              <a:t>a Glance</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144</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9" name="TextBox 8"/>
          <p:cNvSpPr txBox="1"/>
          <p:nvPr/>
        </p:nvSpPr>
        <p:spPr>
          <a:xfrm>
            <a:off x="300257" y="2845285"/>
            <a:ext cx="1735277"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Tasks Menu</a:t>
            </a:r>
          </a:p>
        </p:txBody>
      </p:sp>
      <p:sp>
        <p:nvSpPr>
          <p:cNvPr id="10" name="TextBox 9"/>
          <p:cNvSpPr txBox="1"/>
          <p:nvPr/>
        </p:nvSpPr>
        <p:spPr>
          <a:xfrm>
            <a:off x="300256" y="2132326"/>
            <a:ext cx="1743229"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System Status</a:t>
            </a:r>
          </a:p>
        </p:txBody>
      </p:sp>
      <p:sp>
        <p:nvSpPr>
          <p:cNvPr id="11" name="TextBox 10"/>
          <p:cNvSpPr txBox="1"/>
          <p:nvPr/>
        </p:nvSpPr>
        <p:spPr>
          <a:xfrm>
            <a:off x="300256" y="1419367"/>
            <a:ext cx="1965278"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Current User</a:t>
            </a:r>
          </a:p>
        </p:txBody>
      </p:sp>
      <p:sp>
        <p:nvSpPr>
          <p:cNvPr id="12" name="TextBox 11"/>
          <p:cNvSpPr txBox="1"/>
          <p:nvPr/>
        </p:nvSpPr>
        <p:spPr>
          <a:xfrm>
            <a:off x="4490118" y="1419367"/>
            <a:ext cx="1965279"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Auto-Refresh</a:t>
            </a:r>
          </a:p>
        </p:txBody>
      </p:sp>
      <p:sp>
        <p:nvSpPr>
          <p:cNvPr id="14" name="TextBox 13"/>
          <p:cNvSpPr txBox="1"/>
          <p:nvPr/>
        </p:nvSpPr>
        <p:spPr>
          <a:xfrm>
            <a:off x="6414448" y="1419367"/>
            <a:ext cx="2333768"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Documentation</a:t>
            </a:r>
          </a:p>
        </p:txBody>
      </p:sp>
      <p:sp>
        <p:nvSpPr>
          <p:cNvPr id="15" name="TextBox 14"/>
          <p:cNvSpPr txBox="1"/>
          <p:nvPr/>
        </p:nvSpPr>
        <p:spPr>
          <a:xfrm>
            <a:off x="300257" y="3541946"/>
            <a:ext cx="1735278"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Element Types</a:t>
            </a:r>
          </a:p>
        </p:txBody>
      </p:sp>
      <p:sp>
        <p:nvSpPr>
          <p:cNvPr id="16" name="TextBox 15"/>
          <p:cNvSpPr txBox="1"/>
          <p:nvPr/>
        </p:nvSpPr>
        <p:spPr>
          <a:xfrm>
            <a:off x="300257" y="4971357"/>
            <a:ext cx="1735278"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Catalog</a:t>
            </a:r>
          </a:p>
        </p:txBody>
      </p:sp>
      <p:sp>
        <p:nvSpPr>
          <p:cNvPr id="17" name="TextBox 16"/>
          <p:cNvSpPr txBox="1"/>
          <p:nvPr/>
        </p:nvSpPr>
        <p:spPr>
          <a:xfrm>
            <a:off x="300256" y="5636608"/>
            <a:ext cx="1743229"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Element details</a:t>
            </a:r>
          </a:p>
        </p:txBody>
      </p:sp>
      <p:sp>
        <p:nvSpPr>
          <p:cNvPr id="18" name="TextBox 17"/>
          <p:cNvSpPr txBox="1"/>
          <p:nvPr/>
        </p:nvSpPr>
        <p:spPr>
          <a:xfrm>
            <a:off x="2251891" y="5636608"/>
            <a:ext cx="1705970"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Workspace</a:t>
            </a:r>
          </a:p>
        </p:txBody>
      </p:sp>
      <p:sp>
        <p:nvSpPr>
          <p:cNvPr id="19" name="TextBox 18"/>
          <p:cNvSpPr txBox="1"/>
          <p:nvPr/>
        </p:nvSpPr>
        <p:spPr>
          <a:xfrm>
            <a:off x="3916907" y="5636608"/>
            <a:ext cx="2552132"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Column Headings</a:t>
            </a:r>
          </a:p>
        </p:txBody>
      </p:sp>
      <p:sp>
        <p:nvSpPr>
          <p:cNvPr id="20" name="TextBox 19"/>
          <p:cNvSpPr txBox="1"/>
          <p:nvPr/>
        </p:nvSpPr>
        <p:spPr>
          <a:xfrm>
            <a:off x="6387152" y="5636608"/>
            <a:ext cx="2333768"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Dropdown filter</a:t>
            </a:r>
          </a:p>
        </p:txBody>
      </p:sp>
      <p:cxnSp>
        <p:nvCxnSpPr>
          <p:cNvPr id="21" name="Straight Arrow Connector 20"/>
          <p:cNvCxnSpPr/>
          <p:nvPr/>
        </p:nvCxnSpPr>
        <p:spPr>
          <a:xfrm>
            <a:off x="1433384" y="1729946"/>
            <a:ext cx="5048696" cy="596694"/>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035534" y="2289292"/>
            <a:ext cx="3694706" cy="8814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035534" y="2661920"/>
            <a:ext cx="1581426" cy="340331"/>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035534" y="4242062"/>
            <a:ext cx="281890" cy="168936"/>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035534" y="3444240"/>
            <a:ext cx="230146" cy="254672"/>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035534" y="3295814"/>
            <a:ext cx="1409196" cy="1832509"/>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035534" y="3904735"/>
            <a:ext cx="1412001" cy="193654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104876" y="5024487"/>
            <a:ext cx="816675" cy="653427"/>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192973" y="2780270"/>
            <a:ext cx="132789" cy="2904047"/>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554036" y="2669059"/>
            <a:ext cx="774418" cy="2967549"/>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552979" y="1719786"/>
            <a:ext cx="3509319" cy="61783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708822" y="1717589"/>
            <a:ext cx="1804086" cy="61783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7797114" y="1717589"/>
            <a:ext cx="107366" cy="588731"/>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01825" y="4254032"/>
            <a:ext cx="1735278"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Navigation Pane</a:t>
            </a:r>
          </a:p>
        </p:txBody>
      </p:sp>
      <p:cxnSp>
        <p:nvCxnSpPr>
          <p:cNvPr id="63" name="Straight Arrow Connector 62"/>
          <p:cNvCxnSpPr>
            <a:stCxn id="20" idx="0"/>
          </p:cNvCxnSpPr>
          <p:nvPr/>
        </p:nvCxnSpPr>
        <p:spPr>
          <a:xfrm flipH="1" flipV="1">
            <a:off x="6549082" y="2681417"/>
            <a:ext cx="1004954" cy="2955191"/>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17009"/>
      </p:ext>
    </p:extLst>
  </p:cSld>
  <p:clrMapOvr>
    <a:masterClrMapping/>
  </p:clrMapOvr>
  <p:transition spd="med">
    <p:wipe dir="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a:t>
            </a:r>
            <a:r>
              <a:rPr lang="en-US" sz="2400" dirty="0" smtClean="0"/>
              <a:t>Welcome Screen</a:t>
            </a:r>
            <a:endParaRPr lang="en-US" sz="2400" dirty="0"/>
          </a:p>
        </p:txBody>
      </p:sp>
      <p:sp>
        <p:nvSpPr>
          <p:cNvPr id="3" name="Content Placeholder 2"/>
          <p:cNvSpPr>
            <a:spLocks noGrp="1"/>
          </p:cNvSpPr>
          <p:nvPr>
            <p:ph sz="half" idx="1"/>
          </p:nvPr>
        </p:nvSpPr>
        <p:spPr/>
        <p:txBody>
          <a:bodyPr/>
          <a:lstStyle/>
          <a:p>
            <a:pPr marL="0" indent="0">
              <a:buNone/>
            </a:pPr>
            <a:r>
              <a:rPr lang="en-US" dirty="0" smtClean="0"/>
              <a:t>The Welcome page is the products splash page with a high level graphic of typical AIM Environment, this screen also provides the links to the various work areas within AIM, these are the same as in the Navigation panel to the left side of the screen</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145</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126" y="2600561"/>
            <a:ext cx="6156101" cy="3003186"/>
          </a:xfrm>
          <a:prstGeom prst="rect">
            <a:avLst/>
          </a:prstGeom>
          <a:noFill/>
          <a:ln w="6350">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smtClean="0">
                <a:solidFill>
                  <a:srgbClr val="006699"/>
                </a:solidFill>
                <a:latin typeface="+mn-lt"/>
              </a:rPr>
              <a:t>Console Login &gt; Navigation Bar &gt; Welcome</a:t>
            </a:r>
          </a:p>
        </p:txBody>
      </p:sp>
      <p:sp>
        <p:nvSpPr>
          <p:cNvPr id="7" name="TextBox 6"/>
          <p:cNvSpPr txBox="1"/>
          <p:nvPr/>
        </p:nvSpPr>
        <p:spPr>
          <a:xfrm>
            <a:off x="339366" y="3120272"/>
            <a:ext cx="2064470" cy="978729"/>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latin typeface="+mn-lt"/>
              </a:rPr>
              <a:t>Links to the individual work areas within Essentials</a:t>
            </a:r>
          </a:p>
        </p:txBody>
      </p:sp>
      <p:cxnSp>
        <p:nvCxnSpPr>
          <p:cNvPr id="10" name="Straight Arrow Connector 9"/>
          <p:cNvCxnSpPr/>
          <p:nvPr/>
        </p:nvCxnSpPr>
        <p:spPr>
          <a:xfrm flipV="1">
            <a:off x="2055043" y="3337090"/>
            <a:ext cx="386499" cy="122547"/>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055043" y="3459637"/>
            <a:ext cx="2121031" cy="735291"/>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055043" y="3726731"/>
            <a:ext cx="2111604" cy="79813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055043" y="3723588"/>
            <a:ext cx="515331" cy="1335466"/>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200187"/>
      </p:ext>
    </p:extLst>
  </p:cSld>
  <p:clrMapOvr>
    <a:masterClrMapping/>
  </p:clrMapOvr>
  <p:transition spd="med">
    <p:wipe dir="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noFill/>
          <a:ln>
            <a:noFill/>
          </a:ln>
        </p:spPr>
        <p:txBody>
          <a:bodyPr/>
          <a:lstStyle/>
          <a:p>
            <a:pPr marL="0" indent="0">
              <a:buNone/>
            </a:pPr>
            <a:r>
              <a:rPr lang="en-US" dirty="0" smtClean="0"/>
              <a:t>The Dashboard</a:t>
            </a:r>
            <a:r>
              <a:rPr lang="en-US" dirty="0"/>
              <a:t> </a:t>
            </a:r>
            <a:r>
              <a:rPr lang="en-US" dirty="0" smtClean="0"/>
              <a:t>offers an quick look at servers (physical and virtual) that have been discovered to host AIM Personas</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7205" y="2600960"/>
            <a:ext cx="6191175" cy="3022599"/>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Essentials UI </a:t>
            </a:r>
            <a:r>
              <a:rPr lang="en-US" sz="2400" dirty="0"/>
              <a:t>– </a:t>
            </a:r>
            <a:r>
              <a:rPr lang="en-US" sz="2400" dirty="0" smtClean="0"/>
              <a:t>Dashboard</a:t>
            </a:r>
            <a:endParaRPr lang="en-US" sz="24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146</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8" name="TextBox 7"/>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smtClean="0">
                <a:solidFill>
                  <a:srgbClr val="006699"/>
                </a:solidFill>
                <a:latin typeface="+mn-lt"/>
              </a:rPr>
              <a:t>Console Login </a:t>
            </a:r>
            <a:r>
              <a:rPr lang="en-US" sz="2000" b="1" dirty="0">
                <a:solidFill>
                  <a:srgbClr val="006699"/>
                </a:solidFill>
                <a:latin typeface="+mn-lt"/>
              </a:rPr>
              <a:t>&gt; Navigation Bar </a:t>
            </a:r>
            <a:r>
              <a:rPr lang="en-US" sz="2000" b="1" dirty="0" smtClean="0">
                <a:solidFill>
                  <a:srgbClr val="006699"/>
                </a:solidFill>
                <a:latin typeface="+mn-lt"/>
              </a:rPr>
              <a:t>&gt; Dashboard</a:t>
            </a:r>
            <a:endParaRPr lang="en-US" sz="2000" dirty="0" smtClean="0">
              <a:solidFill>
                <a:schemeClr val="bg2"/>
              </a:solidFill>
              <a:latin typeface="+mn-lt"/>
            </a:endParaRPr>
          </a:p>
        </p:txBody>
      </p:sp>
      <p:sp>
        <p:nvSpPr>
          <p:cNvPr id="9" name="TextBox 8"/>
          <p:cNvSpPr txBox="1"/>
          <p:nvPr/>
        </p:nvSpPr>
        <p:spPr>
          <a:xfrm>
            <a:off x="339366" y="3120272"/>
            <a:ext cx="2064470" cy="2353465"/>
          </a:xfrm>
          <a:prstGeom prst="rect">
            <a:avLst/>
          </a:prstGeom>
          <a:noFill/>
        </p:spPr>
        <p:txBody>
          <a:bodyPr wrap="square" rtlCol="0">
            <a:spAutoFit/>
          </a:bodyPr>
          <a:lstStyle/>
          <a:p>
            <a:pPr>
              <a:lnSpc>
                <a:spcPct val="90000"/>
              </a:lnSpc>
              <a:spcBef>
                <a:spcPts val="100"/>
              </a:spcBef>
              <a:spcAft>
                <a:spcPts val="100"/>
              </a:spcAft>
              <a:buClr>
                <a:schemeClr val="bg1"/>
              </a:buClr>
            </a:pPr>
            <a:r>
              <a:rPr lang="en-US" sz="1400" b="1" dirty="0" smtClean="0">
                <a:latin typeface="+mn-lt"/>
              </a:rPr>
              <a:t>Areas include:</a:t>
            </a:r>
          </a:p>
          <a:p>
            <a:pPr marL="285750" indent="-285750">
              <a:lnSpc>
                <a:spcPct val="90000"/>
              </a:lnSpc>
              <a:spcBef>
                <a:spcPts val="100"/>
              </a:spcBef>
              <a:spcAft>
                <a:spcPts val="100"/>
              </a:spcAft>
              <a:buClr>
                <a:schemeClr val="bg1"/>
              </a:buClr>
              <a:buFont typeface="Arial" pitchFamily="34" charset="0"/>
              <a:buChar char="•"/>
            </a:pPr>
            <a:r>
              <a:rPr lang="en-US" sz="1400" b="1" dirty="0" smtClean="0">
                <a:latin typeface="+mn-lt"/>
              </a:rPr>
              <a:t>Catalog quick glance of server information</a:t>
            </a:r>
          </a:p>
          <a:p>
            <a:pPr marL="285750" indent="-285750">
              <a:lnSpc>
                <a:spcPct val="90000"/>
              </a:lnSpc>
              <a:spcBef>
                <a:spcPts val="100"/>
              </a:spcBef>
              <a:spcAft>
                <a:spcPts val="100"/>
              </a:spcAft>
              <a:buClr>
                <a:schemeClr val="bg1"/>
              </a:buClr>
              <a:buFont typeface="Arial" pitchFamily="34" charset="0"/>
              <a:buChar char="•"/>
            </a:pPr>
            <a:endParaRPr lang="en-US" sz="1400" b="1" dirty="0" smtClean="0">
              <a:latin typeface="+mn-lt"/>
            </a:endParaRPr>
          </a:p>
          <a:p>
            <a:pPr marL="285750" indent="-285750">
              <a:lnSpc>
                <a:spcPct val="90000"/>
              </a:lnSpc>
              <a:spcBef>
                <a:spcPts val="100"/>
              </a:spcBef>
              <a:spcAft>
                <a:spcPts val="100"/>
              </a:spcAft>
              <a:buClr>
                <a:schemeClr val="bg1"/>
              </a:buClr>
              <a:buFont typeface="Arial" pitchFamily="34" charset="0"/>
              <a:buChar char="•"/>
            </a:pPr>
            <a:r>
              <a:rPr lang="en-US" sz="1400" b="1" dirty="0" smtClean="0">
                <a:latin typeface="+mn-lt"/>
              </a:rPr>
              <a:t>Server Workload Assignments </a:t>
            </a:r>
          </a:p>
          <a:p>
            <a:pPr marL="285750" indent="-285750">
              <a:lnSpc>
                <a:spcPct val="90000"/>
              </a:lnSpc>
              <a:spcBef>
                <a:spcPts val="100"/>
              </a:spcBef>
              <a:spcAft>
                <a:spcPts val="100"/>
              </a:spcAft>
              <a:buClr>
                <a:schemeClr val="bg1"/>
              </a:buClr>
              <a:buFont typeface="Arial" pitchFamily="34" charset="0"/>
              <a:buChar char="•"/>
            </a:pPr>
            <a:endParaRPr lang="en-US" sz="1400" b="1" dirty="0" smtClean="0">
              <a:latin typeface="+mn-lt"/>
            </a:endParaRPr>
          </a:p>
          <a:p>
            <a:pPr marL="285750" indent="-285750">
              <a:lnSpc>
                <a:spcPct val="90000"/>
              </a:lnSpc>
              <a:spcBef>
                <a:spcPts val="100"/>
              </a:spcBef>
              <a:spcAft>
                <a:spcPts val="100"/>
              </a:spcAft>
              <a:buClr>
                <a:schemeClr val="bg1"/>
              </a:buClr>
              <a:buFont typeface="Arial" pitchFamily="34" charset="0"/>
              <a:buChar char="•"/>
            </a:pPr>
            <a:r>
              <a:rPr lang="en-US" sz="1400" b="1" dirty="0" smtClean="0">
                <a:latin typeface="+mn-lt"/>
              </a:rPr>
              <a:t>Form Factors </a:t>
            </a:r>
            <a:r>
              <a:rPr lang="en-US" sz="1400" b="1" dirty="0">
                <a:latin typeface="+mn-lt"/>
              </a:rPr>
              <a:t> </a:t>
            </a:r>
            <a:r>
              <a:rPr lang="en-US" sz="1400" b="1" dirty="0" smtClean="0">
                <a:latin typeface="+mn-lt"/>
              </a:rPr>
              <a:t>- Physical Rack or Blade and Virtual</a:t>
            </a:r>
          </a:p>
        </p:txBody>
      </p:sp>
      <p:cxnSp>
        <p:nvCxnSpPr>
          <p:cNvPr id="10" name="Straight Arrow Connector 9"/>
          <p:cNvCxnSpPr/>
          <p:nvPr/>
        </p:nvCxnSpPr>
        <p:spPr>
          <a:xfrm flipV="1">
            <a:off x="2300145" y="3440784"/>
            <a:ext cx="1244333" cy="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300145" y="4374037"/>
            <a:ext cx="1300894" cy="157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300145" y="5297864"/>
            <a:ext cx="3949826" cy="1257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774019"/>
      </p:ext>
    </p:extLst>
  </p:cSld>
  <p:clrMapOvr>
    <a:masterClrMapping/>
  </p:clrMapOvr>
  <p:transition spd="med">
    <p:wipe dir="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Administration</a:t>
            </a:r>
            <a:endParaRPr lang="en-US" dirty="0"/>
          </a:p>
        </p:txBody>
      </p:sp>
      <p:sp>
        <p:nvSpPr>
          <p:cNvPr id="3" name="Content Placeholder 2"/>
          <p:cNvSpPr>
            <a:spLocks noGrp="1"/>
          </p:cNvSpPr>
          <p:nvPr>
            <p:ph sz="half" idx="1"/>
          </p:nvPr>
        </p:nvSpPr>
        <p:spPr/>
        <p:txBody>
          <a:bodyPr/>
          <a:lstStyle/>
          <a:p>
            <a:pPr marL="0" indent="0">
              <a:buNone/>
            </a:pPr>
            <a:r>
              <a:rPr lang="en-US" dirty="0" smtClean="0"/>
              <a:t>The Administration page provides Users and Roles configuration tools that enable the administrator to create tasked based role and user creation for AIM administration tasks. </a:t>
            </a:r>
            <a:r>
              <a:rPr lang="en-US" dirty="0"/>
              <a:t>In AIM 3.4.2 </a:t>
            </a:r>
            <a:r>
              <a:rPr lang="en-US" dirty="0" smtClean="0"/>
              <a:t>the </a:t>
            </a:r>
            <a:r>
              <a:rPr lang="en-US" dirty="0"/>
              <a:t>Environment and Controllers screens </a:t>
            </a:r>
            <a:r>
              <a:rPr lang="en-US" dirty="0" smtClean="0"/>
              <a:t>have been incorporated into the Administration area of AIM. </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147</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7" name="TextBox 6"/>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smtClean="0">
                <a:solidFill>
                  <a:srgbClr val="006699"/>
                </a:solidFill>
                <a:latin typeface="+mn-lt"/>
              </a:rPr>
              <a:t>Console Login </a:t>
            </a:r>
            <a:r>
              <a:rPr lang="en-US" sz="2000" b="1" dirty="0">
                <a:solidFill>
                  <a:srgbClr val="006699"/>
                </a:solidFill>
                <a:latin typeface="+mn-lt"/>
              </a:rPr>
              <a:t>&gt; Navigation Bar </a:t>
            </a:r>
            <a:r>
              <a:rPr lang="en-US" sz="2000" b="1" dirty="0" smtClean="0">
                <a:solidFill>
                  <a:srgbClr val="006699"/>
                </a:solidFill>
                <a:latin typeface="+mn-lt"/>
              </a:rPr>
              <a:t>&gt; Administration</a:t>
            </a:r>
            <a:endParaRPr lang="en-US" sz="2000" dirty="0" smtClean="0">
              <a:solidFill>
                <a:schemeClr val="bg2"/>
              </a:solidFill>
              <a:latin typeface="+mn-lt"/>
            </a:endParaRP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061" y="2568981"/>
            <a:ext cx="5109608" cy="2499767"/>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498517" y="3110856"/>
            <a:ext cx="5129228" cy="2507623"/>
          </a:xfrm>
          <a:prstGeom prst="rect">
            <a:avLst/>
          </a:prstGeom>
          <a:noFill/>
          <a:ln w="9525">
            <a:solidFill>
              <a:schemeClr val="bg2">
                <a:lumMod val="50000"/>
                <a:lumOff val="50000"/>
              </a:schemeClr>
            </a:solidFill>
            <a:miter lim="800000"/>
            <a:headEnd/>
            <a:tailEnd/>
          </a:ln>
        </p:spPr>
      </p:pic>
    </p:spTree>
    <p:extLst>
      <p:ext uri="{BB962C8B-B14F-4D97-AF65-F5344CB8AC3E}">
        <p14:creationId xmlns:p14="http://schemas.microsoft.com/office/powerpoint/2010/main" val="2732130878"/>
      </p:ext>
    </p:extLst>
  </p:cSld>
  <p:clrMapOvr>
    <a:masterClrMapping/>
  </p:clrMapOvr>
  <p:transition spd="med">
    <p:wipe dir="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Environment</a:t>
            </a:r>
            <a:endParaRPr lang="en-US" dirty="0"/>
          </a:p>
        </p:txBody>
      </p:sp>
      <p:sp>
        <p:nvSpPr>
          <p:cNvPr id="3" name="Content Placeholder 2"/>
          <p:cNvSpPr>
            <a:spLocks noGrp="1"/>
          </p:cNvSpPr>
          <p:nvPr>
            <p:ph sz="half" idx="1"/>
          </p:nvPr>
        </p:nvSpPr>
        <p:spPr/>
        <p:txBody>
          <a:bodyPr/>
          <a:lstStyle/>
          <a:p>
            <a:pPr marL="0" indent="0">
              <a:buNone/>
            </a:pPr>
            <a:r>
              <a:rPr lang="en-US" dirty="0" smtClean="0"/>
              <a:t>The Environment page has been moved into the Administration </a:t>
            </a:r>
            <a:r>
              <a:rPr lang="en-US" dirty="0"/>
              <a:t>area </a:t>
            </a:r>
            <a:r>
              <a:rPr lang="en-US" dirty="0" smtClean="0"/>
              <a:t>providing </a:t>
            </a:r>
            <a:r>
              <a:rPr lang="en-US" dirty="0"/>
              <a:t>a quick glance to Environment Properties, DHCP, License data, Tags, and Events. </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148</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422689" y="2582839"/>
            <a:ext cx="6204323" cy="3035535"/>
          </a:xfrm>
          <a:prstGeom prst="rect">
            <a:avLst/>
          </a:prstGeom>
          <a:noFill/>
          <a:ln w="9525">
            <a:solidFill>
              <a:schemeClr val="bg2">
                <a:lumMod val="50000"/>
                <a:lumOff val="50000"/>
              </a:schemeClr>
            </a:solidFill>
            <a:miter lim="800000"/>
            <a:headEnd/>
            <a:tailEnd/>
          </a:ln>
        </p:spPr>
      </p:pic>
      <p:sp>
        <p:nvSpPr>
          <p:cNvPr id="8" name="TextBox 7"/>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a:t>
            </a:r>
            <a:r>
              <a:rPr lang="en-US" sz="2000" b="1" dirty="0" smtClean="0">
                <a:solidFill>
                  <a:srgbClr val="006699"/>
                </a:solidFill>
                <a:latin typeface="+mn-lt"/>
              </a:rPr>
              <a:t>Navigation Bar &gt; Administration &gt; Environment</a:t>
            </a:r>
            <a:endParaRPr lang="en-US" sz="2000" dirty="0" smtClean="0">
              <a:solidFill>
                <a:schemeClr val="bg2"/>
              </a:solidFill>
              <a:latin typeface="+mn-lt"/>
            </a:endParaRPr>
          </a:p>
        </p:txBody>
      </p:sp>
    </p:spTree>
    <p:extLst>
      <p:ext uri="{BB962C8B-B14F-4D97-AF65-F5344CB8AC3E}">
        <p14:creationId xmlns:p14="http://schemas.microsoft.com/office/powerpoint/2010/main" val="3190712102"/>
      </p:ext>
    </p:extLst>
  </p:cSld>
  <p:clrMapOvr>
    <a:masterClrMapping/>
  </p:clrMapOvr>
  <p:transition spd="med">
    <p:wipe dir="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indent="0">
              <a:buNone/>
            </a:pPr>
            <a:r>
              <a:rPr lang="en-US" dirty="0" smtClean="0"/>
              <a:t>The Controllers page gives users with associated rights a quick view of the Controllers properties, NICs and associated events. Providing the Administrator with enhanced monitoring capabilities over previous release versions.</a:t>
            </a:r>
          </a:p>
          <a:p>
            <a:pPr marL="0" indent="0">
              <a:buNone/>
            </a:pPr>
            <a:endParaRPr lang="en-US" dirty="0"/>
          </a:p>
        </p:txBody>
      </p:sp>
      <p:pic>
        <p:nvPicPr>
          <p:cNvPr id="6146" name="Picture 2" descr="C:\Users\anthony_rivas\Desktop\AIM Training Directory\Training in Development\AIM Essential Training Development\Screen Shots\Essentials Controller p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0960" y="2594464"/>
            <a:ext cx="6184880" cy="3019424"/>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Essentials UI </a:t>
            </a:r>
            <a:r>
              <a:rPr lang="en-US" sz="2400" dirty="0" smtClean="0"/>
              <a:t>– Controllers</a:t>
            </a:r>
            <a:endParaRPr lang="en-US" sz="24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149</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8" name="TextBox 7"/>
          <p:cNvSpPr txBox="1"/>
          <p:nvPr/>
        </p:nvSpPr>
        <p:spPr>
          <a:xfrm>
            <a:off x="465050" y="2157042"/>
            <a:ext cx="8141621" cy="313932"/>
          </a:xfrm>
          <a:prstGeom prst="rect">
            <a:avLst/>
          </a:prstGeom>
          <a:noFill/>
        </p:spPr>
        <p:txBody>
          <a:bodyPr wrap="square" rtlCol="0">
            <a:spAutoFit/>
          </a:bodyPr>
          <a:lstStyle/>
          <a:p>
            <a:pPr marL="233363" indent="-233363">
              <a:lnSpc>
                <a:spcPct val="90000"/>
              </a:lnSpc>
              <a:spcBef>
                <a:spcPts val="100"/>
              </a:spcBef>
              <a:spcAft>
                <a:spcPts val="100"/>
              </a:spcAft>
              <a:buClr>
                <a:schemeClr val="bg1"/>
              </a:buClr>
              <a:buFont typeface="Arial" pitchFamily="34" charset="0"/>
              <a:buChar char="•"/>
            </a:pPr>
            <a:r>
              <a:rPr lang="en-US" sz="1600" dirty="0" smtClean="0">
                <a:solidFill>
                  <a:schemeClr val="bg2"/>
                </a:solidFill>
                <a:latin typeface="+mn-lt"/>
              </a:rPr>
              <a:t>No graphical or Network views are available for this element </a:t>
            </a:r>
          </a:p>
        </p:txBody>
      </p:sp>
      <p:sp>
        <p:nvSpPr>
          <p:cNvPr id="10" name="TextBox 9"/>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Controllers</a:t>
            </a:r>
            <a:endParaRPr lang="en-US" sz="2000" dirty="0" smtClean="0">
              <a:solidFill>
                <a:schemeClr val="bg2"/>
              </a:solidFill>
              <a:latin typeface="+mn-lt"/>
            </a:endParaRPr>
          </a:p>
        </p:txBody>
      </p:sp>
    </p:spTree>
    <p:extLst>
      <p:ext uri="{BB962C8B-B14F-4D97-AF65-F5344CB8AC3E}">
        <p14:creationId xmlns:p14="http://schemas.microsoft.com/office/powerpoint/2010/main" val="2760845656"/>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562"/>
            <a:ext cx="8239126" cy="853560"/>
          </a:xfrm>
        </p:spPr>
        <p:txBody>
          <a:bodyPr/>
          <a:lstStyle/>
          <a:p>
            <a:r>
              <a:rPr lang="en-US" dirty="0"/>
              <a:t>Unshackle Resources, Gain Agility</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15</a:t>
            </a:fld>
            <a:endParaRPr lang="en-US" dirty="0"/>
          </a:p>
        </p:txBody>
      </p:sp>
      <p:sp>
        <p:nvSpPr>
          <p:cNvPr id="6" name="Date Placeholder 5"/>
          <p:cNvSpPr>
            <a:spLocks noGrp="1"/>
          </p:cNvSpPr>
          <p:nvPr>
            <p:ph type="dt" sz="half" idx="2"/>
          </p:nvPr>
        </p:nvSpPr>
        <p:spPr/>
        <p:txBody>
          <a:bodyPr/>
          <a:lstStyle/>
          <a:p>
            <a:fld id="{BD233F12-39D1-4CBD-A175-03FA0A29F40E}" type="datetime1">
              <a:rPr lang="en-US" smtClean="0"/>
              <a:t>11/12/2023</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5618" y="2012710"/>
            <a:ext cx="4679340" cy="2554558"/>
          </a:xfrm>
          <a:prstGeom prst="rect">
            <a:avLst/>
          </a:prstGeom>
        </p:spPr>
      </p:pic>
      <p:sp>
        <p:nvSpPr>
          <p:cNvPr id="9" name="Rectangle 251"/>
          <p:cNvSpPr>
            <a:spLocks noChangeArrowheads="1"/>
          </p:cNvSpPr>
          <p:nvPr/>
        </p:nvSpPr>
        <p:spPr bwMode="auto">
          <a:xfrm>
            <a:off x="257175" y="3979852"/>
            <a:ext cx="258445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p>
            <a:pPr marL="114300" indent="-114300" defTabSz="914400"/>
            <a:r>
              <a:rPr lang="en-US" sz="1200" b="1" dirty="0">
                <a:latin typeface="Arial Narrow" pitchFamily="34" charset="0"/>
                <a:cs typeface="Arial" pitchFamily="34" charset="0"/>
              </a:rPr>
              <a:t>Boot any software stack to any server</a:t>
            </a:r>
          </a:p>
          <a:p>
            <a:pPr marL="114300" indent="-114300" defTabSz="914400"/>
            <a:r>
              <a:rPr lang="en-US" sz="1200" dirty="0">
                <a:latin typeface="Arial Narrow" pitchFamily="34" charset="0"/>
                <a:cs typeface="Arial" pitchFamily="34" charset="0"/>
              </a:rPr>
              <a:t>• Store images on central storage (</a:t>
            </a:r>
            <a:r>
              <a:rPr lang="en-US" sz="1200" dirty="0" err="1">
                <a:latin typeface="Arial Narrow" pitchFamily="34" charset="0"/>
                <a:cs typeface="Arial" pitchFamily="34" charset="0"/>
              </a:rPr>
              <a:t>iSCSI</a:t>
            </a:r>
            <a:r>
              <a:rPr lang="en-US" sz="1200" dirty="0">
                <a:latin typeface="Arial Narrow" pitchFamily="34" charset="0"/>
                <a:cs typeface="Arial" pitchFamily="34" charset="0"/>
              </a:rPr>
              <a:t>, NAS, SAN)</a:t>
            </a:r>
          </a:p>
          <a:p>
            <a:pPr marL="114300" indent="-114300" defTabSz="914400"/>
            <a:r>
              <a:rPr lang="en-US" sz="1200" dirty="0">
                <a:latin typeface="Arial Narrow" pitchFamily="34" charset="0"/>
                <a:cs typeface="Arial" pitchFamily="34" charset="0"/>
              </a:rPr>
              <a:t>• Place on suitable virtual or physical machines, when needed</a:t>
            </a:r>
          </a:p>
        </p:txBody>
      </p:sp>
      <p:sp>
        <p:nvSpPr>
          <p:cNvPr id="10" name="Rectangle 252"/>
          <p:cNvSpPr>
            <a:spLocks noChangeArrowheads="1"/>
          </p:cNvSpPr>
          <p:nvPr/>
        </p:nvSpPr>
        <p:spPr bwMode="auto">
          <a:xfrm>
            <a:off x="2637632" y="5026014"/>
            <a:ext cx="31353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p>
            <a:pPr defTabSz="914400"/>
            <a:r>
              <a:rPr lang="en-US" sz="1200" b="1" dirty="0">
                <a:latin typeface="Arial Narrow" pitchFamily="34" charset="0"/>
                <a:cs typeface="Arial" pitchFamily="34" charset="0"/>
              </a:rPr>
              <a:t>Power on &amp; Provide any LAN Connectivity</a:t>
            </a:r>
          </a:p>
          <a:p>
            <a:pPr defTabSz="914400"/>
            <a:r>
              <a:rPr lang="en-US" sz="1200" dirty="0">
                <a:latin typeface="Arial Narrow" pitchFamily="34" charset="0"/>
                <a:cs typeface="Arial" pitchFamily="34" charset="0"/>
              </a:rPr>
              <a:t>• Virtual NICs free OS from NICs</a:t>
            </a:r>
          </a:p>
          <a:p>
            <a:pPr defTabSz="914400"/>
            <a:r>
              <a:rPr lang="en-US" sz="1200" dirty="0">
                <a:latin typeface="Arial Narrow" pitchFamily="34" charset="0"/>
                <a:cs typeface="Arial" pitchFamily="34" charset="0"/>
              </a:rPr>
              <a:t>• Virtual LANs free NICs from LANs</a:t>
            </a:r>
          </a:p>
          <a:p>
            <a:pPr defTabSz="914400"/>
            <a:r>
              <a:rPr lang="en-US" sz="1200" dirty="0">
                <a:latin typeface="Arial Narrow" pitchFamily="34" charset="0"/>
                <a:cs typeface="Arial" pitchFamily="34" charset="0"/>
              </a:rPr>
              <a:t>• IP address portability</a:t>
            </a:r>
          </a:p>
        </p:txBody>
      </p:sp>
      <p:sp>
        <p:nvSpPr>
          <p:cNvPr id="11" name="Rectangle 256"/>
          <p:cNvSpPr>
            <a:spLocks noChangeArrowheads="1"/>
          </p:cNvSpPr>
          <p:nvPr/>
        </p:nvSpPr>
        <p:spPr bwMode="auto">
          <a:xfrm>
            <a:off x="5565777" y="3890951"/>
            <a:ext cx="3321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p>
            <a:pPr defTabSz="914400"/>
            <a:r>
              <a:rPr lang="en-US" sz="1200" b="1" dirty="0">
                <a:latin typeface="Arial Narrow" pitchFamily="34" charset="0"/>
                <a:cs typeface="Arial" pitchFamily="34" charset="0"/>
              </a:rPr>
              <a:t>Provide any Storage (SAN, NAS) access</a:t>
            </a:r>
          </a:p>
          <a:p>
            <a:pPr defTabSz="914400"/>
            <a:r>
              <a:rPr lang="en-US" sz="1200" dirty="0">
                <a:latin typeface="Arial Narrow" pitchFamily="34" charset="0"/>
                <a:cs typeface="Arial" pitchFamily="34" charset="0"/>
              </a:rPr>
              <a:t>• Virtual WWN: Frees HBAs from physical identity</a:t>
            </a:r>
          </a:p>
        </p:txBody>
      </p:sp>
      <p:sp>
        <p:nvSpPr>
          <p:cNvPr id="12" name="TextBox 11"/>
          <p:cNvSpPr txBox="1"/>
          <p:nvPr/>
        </p:nvSpPr>
        <p:spPr>
          <a:xfrm>
            <a:off x="485775" y="900113"/>
            <a:ext cx="8443913" cy="1277273"/>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dirty="0" smtClean="0">
                <a:solidFill>
                  <a:srgbClr val="292929"/>
                </a:solidFill>
                <a:latin typeface="Trebuchet MS" pitchFamily="34" charset="0"/>
                <a:cs typeface="Arial" pitchFamily="34" charset="0"/>
              </a:rPr>
              <a:t>Dell AIM Technology </a:t>
            </a:r>
          </a:p>
          <a:p>
            <a:pPr>
              <a:lnSpc>
                <a:spcPct val="90000"/>
              </a:lnSpc>
              <a:spcBef>
                <a:spcPts val="100"/>
              </a:spcBef>
              <a:spcAft>
                <a:spcPts val="100"/>
              </a:spcAft>
              <a:buClr>
                <a:schemeClr val="bg1"/>
              </a:buClr>
            </a:pPr>
            <a:endParaRPr lang="en-US" sz="2000" dirty="0" smtClean="0">
              <a:solidFill>
                <a:srgbClr val="292929"/>
              </a:solidFill>
              <a:latin typeface="Trebuchet MS" pitchFamily="34" charset="0"/>
              <a:cs typeface="Arial" pitchFamily="34" charset="0"/>
            </a:endParaRPr>
          </a:p>
          <a:p>
            <a:pPr>
              <a:lnSpc>
                <a:spcPct val="90000"/>
              </a:lnSpc>
              <a:spcBef>
                <a:spcPts val="100"/>
              </a:spcBef>
              <a:spcAft>
                <a:spcPts val="100"/>
              </a:spcAft>
              <a:buClr>
                <a:schemeClr val="bg1"/>
              </a:buClr>
            </a:pPr>
            <a:r>
              <a:rPr lang="en-US" sz="2000" dirty="0" smtClean="0">
                <a:solidFill>
                  <a:srgbClr val="292929"/>
                </a:solidFill>
                <a:latin typeface="Trebuchet MS" pitchFamily="34" charset="0"/>
                <a:cs typeface="Arial" pitchFamily="34" charset="0"/>
              </a:rPr>
              <a:t>Rack </a:t>
            </a:r>
            <a:r>
              <a:rPr lang="en-US" sz="2000" dirty="0">
                <a:solidFill>
                  <a:srgbClr val="292929"/>
                </a:solidFill>
                <a:latin typeface="Trebuchet MS" pitchFamily="34" charset="0"/>
                <a:cs typeface="Arial" pitchFamily="34" charset="0"/>
              </a:rPr>
              <a:t>Once, Cable Once; Reconfigure Repeatedly, Effortlessly, As Needed</a:t>
            </a:r>
          </a:p>
          <a:p>
            <a:pPr marL="233363" indent="-233363">
              <a:lnSpc>
                <a:spcPct val="90000"/>
              </a:lnSpc>
              <a:spcBef>
                <a:spcPts val="100"/>
              </a:spcBef>
              <a:spcAft>
                <a:spcPts val="100"/>
              </a:spcAft>
              <a:buClr>
                <a:schemeClr val="bg1"/>
              </a:buClr>
              <a:buFont typeface="Arial" pitchFamily="34" charset="0"/>
              <a:buChar char="•"/>
            </a:pPr>
            <a:endParaRPr lang="en-US" sz="2000" dirty="0" smtClean="0">
              <a:solidFill>
                <a:schemeClr val="bg2"/>
              </a:solidFill>
              <a:latin typeface="+mn-lt"/>
            </a:endParaRPr>
          </a:p>
        </p:txBody>
      </p:sp>
    </p:spTree>
    <p:extLst>
      <p:ext uri="{BB962C8B-B14F-4D97-AF65-F5344CB8AC3E}">
        <p14:creationId xmlns:p14="http://schemas.microsoft.com/office/powerpoint/2010/main" val="1613481395"/>
      </p:ext>
    </p:extLst>
  </p:cSld>
  <p:clrMapOvr>
    <a:masterClrMapping/>
  </p:clrMapOvr>
  <p:transition spd="med">
    <p:wipe dir="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a:t>
            </a:r>
            <a:r>
              <a:rPr lang="en-US" sz="2400" dirty="0" smtClean="0"/>
              <a:t>Racks and Chassis</a:t>
            </a:r>
            <a:br>
              <a:rPr lang="en-US" sz="2400" dirty="0" smtClean="0"/>
            </a:br>
            <a:r>
              <a:rPr lang="en-US" sz="2400" dirty="0" smtClean="0"/>
              <a:t>–Task dropdown menu</a:t>
            </a:r>
            <a:endParaRPr lang="en-US" sz="2400" dirty="0"/>
          </a:p>
        </p:txBody>
      </p:sp>
      <p:sp>
        <p:nvSpPr>
          <p:cNvPr id="3" name="Content Placeholder 2"/>
          <p:cNvSpPr>
            <a:spLocks noGrp="1"/>
          </p:cNvSpPr>
          <p:nvPr>
            <p:ph sz="half" idx="1"/>
          </p:nvPr>
        </p:nvSpPr>
        <p:spPr/>
        <p:txBody>
          <a:bodyPr/>
          <a:lstStyle/>
          <a:p>
            <a:pPr marL="0" indent="0">
              <a:buNone/>
            </a:pPr>
            <a:r>
              <a:rPr lang="en-US" dirty="0" smtClean="0"/>
              <a:t>The Racks and Chassis page provides Catalog, Server and Network views of managed Racks ad Chassis within the AIM environment. Also available from the Select a Task menu are wizards added to AIM 3.4.2 providing for UI based adding and editing of Racks and Chassis into the AIM environment.</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150</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10" name="TextBox 9"/>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Racks and Chassis</a:t>
            </a:r>
            <a:endParaRPr lang="en-US" sz="2000" dirty="0" smtClean="0">
              <a:solidFill>
                <a:schemeClr val="bg2"/>
              </a:solidFill>
              <a:latin typeface="+mn-lt"/>
            </a:endParaRPr>
          </a:p>
        </p:txBody>
      </p:sp>
      <p:pic>
        <p:nvPicPr>
          <p:cNvPr id="8194" name="Picture 2" descr="C:\Users\anthony_rivas\Desktop\AIM Training Directory\Training in Development\AIM Essential Training Development\Screen Shots\Essentials Racks and Chassis page task drop dow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719" y="2585546"/>
            <a:ext cx="6157377" cy="3032933"/>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488003"/>
      </p:ext>
    </p:extLst>
  </p:cSld>
  <p:clrMapOvr>
    <a:masterClrMapping/>
  </p:clrMapOvr>
  <p:transition spd="med">
    <p:wipe dir="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Racks and </a:t>
            </a:r>
            <a:r>
              <a:rPr lang="en-US" sz="2400" dirty="0" smtClean="0"/>
              <a:t>Chassis</a:t>
            </a:r>
            <a:br>
              <a:rPr lang="en-US" sz="2400" dirty="0" smtClean="0"/>
            </a:br>
            <a:r>
              <a:rPr lang="en-US" sz="2400" dirty="0" smtClean="0"/>
              <a:t>- Drop down selection of Graphic view</a:t>
            </a:r>
            <a:endParaRPr lang="en-US" sz="2400" dirty="0"/>
          </a:p>
        </p:txBody>
      </p:sp>
      <p:sp>
        <p:nvSpPr>
          <p:cNvPr id="3" name="Content Placeholder 2"/>
          <p:cNvSpPr>
            <a:spLocks noGrp="1"/>
          </p:cNvSpPr>
          <p:nvPr>
            <p:ph sz="half" idx="1"/>
          </p:nvPr>
        </p:nvSpPr>
        <p:spPr/>
        <p:txBody>
          <a:bodyPr/>
          <a:lstStyle/>
          <a:p>
            <a:pPr marL="0" indent="0">
              <a:buNone/>
            </a:pPr>
            <a:r>
              <a:rPr lang="en-US" dirty="0" smtClean="0"/>
              <a:t>AIM Essentials 3.4.2 provides graphical representation of the managed </a:t>
            </a:r>
            <a:r>
              <a:rPr lang="en-US" dirty="0" err="1" smtClean="0"/>
              <a:t>vRacks</a:t>
            </a:r>
            <a:r>
              <a:rPr lang="en-US" dirty="0"/>
              <a:t> </a:t>
            </a:r>
            <a:r>
              <a:rPr lang="en-US" dirty="0" smtClean="0"/>
              <a:t>along with its associated servers and switches. Clicking on the image changes the information in the Details area below reflecting information about the selected object.</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151</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9" name="TextBox 8"/>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Racks and Chassis</a:t>
            </a:r>
            <a:endParaRPr lang="en-US" sz="2000" dirty="0" smtClean="0">
              <a:solidFill>
                <a:schemeClr val="bg2"/>
              </a:solidFill>
              <a:latin typeface="+mn-lt"/>
            </a:endParaRPr>
          </a:p>
        </p:txBody>
      </p:sp>
      <p:pic>
        <p:nvPicPr>
          <p:cNvPr id="9218" name="Picture 2" descr="C:\Users\anthony_rivas\Desktop\AIM Training Directory\Training in Development\AIM Essential Training Development\Screen Shots\Essentials Racks and Chassis page View drop dow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720" y="2585396"/>
            <a:ext cx="6157684" cy="3033083"/>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092860"/>
      </p:ext>
    </p:extLst>
  </p:cSld>
  <p:clrMapOvr>
    <a:masterClrMapping/>
  </p:clrMapOvr>
  <p:transition spd="med">
    <p:wipe dir="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pPr marL="0" indent="0">
              <a:buNone/>
            </a:pPr>
            <a:r>
              <a:rPr lang="en-US" dirty="0" smtClean="0"/>
              <a:t>This screenshot shows you that the top switch ID SW.10.6 is also an Interconnect switch named interconn01. Details for this switch also provide the location and a quick jump link to take you to the Switches details tab of the Associated </a:t>
            </a:r>
            <a:r>
              <a:rPr lang="en-US" dirty="0" err="1" smtClean="0"/>
              <a:t>vRack</a:t>
            </a:r>
            <a:r>
              <a:rPr lang="en-US" dirty="0" smtClean="0"/>
              <a:t> CH.10.1 for this example.</a:t>
            </a:r>
            <a:endParaRPr lang="en-US" dirty="0"/>
          </a:p>
        </p:txBody>
      </p:sp>
      <p:sp>
        <p:nvSpPr>
          <p:cNvPr id="2" name="Title 1"/>
          <p:cNvSpPr>
            <a:spLocks noGrp="1"/>
          </p:cNvSpPr>
          <p:nvPr>
            <p:ph type="title"/>
          </p:nvPr>
        </p:nvSpPr>
        <p:spPr/>
        <p:txBody>
          <a:bodyPr/>
          <a:lstStyle/>
          <a:p>
            <a:r>
              <a:rPr lang="en-US" dirty="0"/>
              <a:t>Essentials UI </a:t>
            </a:r>
            <a:r>
              <a:rPr lang="en-US" sz="2400" dirty="0"/>
              <a:t>– Racks and </a:t>
            </a:r>
            <a:r>
              <a:rPr lang="en-US" sz="2400" dirty="0" smtClean="0"/>
              <a:t>Chassis </a:t>
            </a:r>
            <a:br>
              <a:rPr lang="en-US" sz="2400" dirty="0" smtClean="0"/>
            </a:br>
            <a:r>
              <a:rPr lang="en-US" sz="2400" dirty="0" smtClean="0"/>
              <a:t>– Graphic view with Switch Data</a:t>
            </a:r>
            <a:endParaRPr lang="en-US" sz="24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152</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9" name="TextBox 8"/>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Racks and Chassis</a:t>
            </a:r>
            <a:endParaRPr lang="en-US" sz="2000" dirty="0" smtClean="0">
              <a:solidFill>
                <a:schemeClr val="bg2"/>
              </a:solidFill>
              <a:latin typeface="+mn-lt"/>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9823" y="2576945"/>
            <a:ext cx="6154632" cy="3040265"/>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2848621"/>
      </p:ext>
    </p:extLst>
  </p:cSld>
  <p:clrMapOvr>
    <a:masterClrMapping/>
  </p:clrMapOvr>
  <p:transition spd="med">
    <p:wipe dir="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Servers</a:t>
            </a:r>
            <a:endParaRPr lang="en-US" dirty="0"/>
          </a:p>
        </p:txBody>
      </p:sp>
      <p:sp>
        <p:nvSpPr>
          <p:cNvPr id="3" name="Content Placeholder 2"/>
          <p:cNvSpPr>
            <a:spLocks noGrp="1"/>
          </p:cNvSpPr>
          <p:nvPr>
            <p:ph sz="half" idx="1"/>
          </p:nvPr>
        </p:nvSpPr>
        <p:spPr/>
        <p:txBody>
          <a:bodyPr/>
          <a:lstStyle/>
          <a:p>
            <a:pPr marL="0" indent="0">
              <a:buNone/>
            </a:pPr>
            <a:r>
              <a:rPr lang="en-US" dirty="0" smtClean="0"/>
              <a:t>The Servers page lists discovered servers within the associated rack. In this example there are two hardware servers, identified by their Service Tag ID and 3 virtual machine servers that are hosted on the ESX physical machine F7QCP1.</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153</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2" descr="C:\Users\anthony_rivas\Desktop\AIM Training Directory\Training in Development\AIM Essential Training Development\Screen Shots\Essentials Servers p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253" y="2195316"/>
            <a:ext cx="5226325" cy="2613163"/>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330" y="3058603"/>
            <a:ext cx="5194844" cy="255667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Servers</a:t>
            </a:r>
            <a:endParaRPr lang="en-US" sz="2000" dirty="0" smtClean="0">
              <a:solidFill>
                <a:schemeClr val="bg2"/>
              </a:solidFill>
              <a:latin typeface="+mn-lt"/>
            </a:endParaRPr>
          </a:p>
        </p:txBody>
      </p:sp>
      <p:sp>
        <p:nvSpPr>
          <p:cNvPr id="10" name="TextBox 9"/>
          <p:cNvSpPr txBox="1"/>
          <p:nvPr/>
        </p:nvSpPr>
        <p:spPr>
          <a:xfrm>
            <a:off x="490194" y="4892511"/>
            <a:ext cx="2828041" cy="674031"/>
          </a:xfrm>
          <a:prstGeom prst="rect">
            <a:avLst/>
          </a:prstGeom>
          <a:noFill/>
        </p:spPr>
        <p:txBody>
          <a:bodyPr wrap="square" rtlCol="0">
            <a:spAutoFit/>
          </a:bodyPr>
          <a:lstStyle/>
          <a:p>
            <a:pPr marL="233363" indent="-233363">
              <a:lnSpc>
                <a:spcPct val="90000"/>
              </a:lnSpc>
              <a:spcBef>
                <a:spcPts val="100"/>
              </a:spcBef>
              <a:spcAft>
                <a:spcPts val="100"/>
              </a:spcAft>
              <a:buClr>
                <a:schemeClr val="bg1"/>
              </a:buClr>
              <a:buFont typeface="Arial" pitchFamily="34" charset="0"/>
              <a:buChar char="•"/>
            </a:pPr>
            <a:r>
              <a:rPr lang="en-US" sz="1400" dirty="0" smtClean="0">
                <a:solidFill>
                  <a:schemeClr val="bg2"/>
                </a:solidFill>
                <a:latin typeface="+mn-lt"/>
              </a:rPr>
              <a:t>Also shown here is the graphical server view for this Controller.</a:t>
            </a:r>
          </a:p>
        </p:txBody>
      </p:sp>
    </p:spTree>
    <p:extLst>
      <p:ext uri="{BB962C8B-B14F-4D97-AF65-F5344CB8AC3E}">
        <p14:creationId xmlns:p14="http://schemas.microsoft.com/office/powerpoint/2010/main" val="3901975930"/>
      </p:ext>
    </p:extLst>
  </p:cSld>
  <p:clrMapOvr>
    <a:masterClrMapping/>
  </p:clrMapOvr>
  <p:transition spd="med">
    <p:wipe dir="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Racks and Chassis Switches</a:t>
            </a:r>
            <a:r>
              <a:rPr lang="en-US" b="1" dirty="0"/>
              <a:t/>
            </a:r>
            <a:br>
              <a:rPr lang="en-US" b="1" dirty="0"/>
            </a:br>
            <a:endParaRPr lang="en-US" dirty="0"/>
          </a:p>
        </p:txBody>
      </p:sp>
      <p:sp>
        <p:nvSpPr>
          <p:cNvPr id="3" name="Content Placeholder 2"/>
          <p:cNvSpPr>
            <a:spLocks noGrp="1"/>
          </p:cNvSpPr>
          <p:nvPr>
            <p:ph sz="half" idx="1"/>
          </p:nvPr>
        </p:nvSpPr>
        <p:spPr/>
        <p:txBody>
          <a:bodyPr/>
          <a:lstStyle/>
          <a:p>
            <a:pPr marL="0" indent="0">
              <a:buNone/>
            </a:pPr>
            <a:r>
              <a:rPr lang="en-US" dirty="0" smtClean="0"/>
              <a:t>The Racks and Chassis page also provides a Catalog and Graphical Server view listing the switches added as read only switches into the AIM Essentials environment. Details provides properties ID, Name, Location. Manufacturer, Firmware, management mode, IP address and other information about the selected switch.</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154</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3139" y="2575936"/>
            <a:ext cx="5547940" cy="304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Racks and Chassis Switches</a:t>
            </a:r>
            <a:endParaRPr lang="en-US" sz="2000" dirty="0" smtClean="0">
              <a:solidFill>
                <a:schemeClr val="bg2"/>
              </a:solidFill>
              <a:latin typeface="+mn-lt"/>
            </a:endParaRPr>
          </a:p>
        </p:txBody>
      </p:sp>
      <p:sp>
        <p:nvSpPr>
          <p:cNvPr id="7" name="TextBox 6"/>
          <p:cNvSpPr txBox="1"/>
          <p:nvPr/>
        </p:nvSpPr>
        <p:spPr>
          <a:xfrm>
            <a:off x="452487" y="2846895"/>
            <a:ext cx="2469822" cy="2462213"/>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dirty="0" smtClean="0">
                <a:solidFill>
                  <a:schemeClr val="bg2"/>
                </a:solidFill>
                <a:latin typeface="+mn-lt"/>
              </a:rPr>
              <a:t>Additional information in the Details area include:</a:t>
            </a:r>
          </a:p>
          <a:p>
            <a:pPr marL="285750" indent="-285750">
              <a:lnSpc>
                <a:spcPct val="90000"/>
              </a:lnSpc>
              <a:spcBef>
                <a:spcPts val="100"/>
              </a:spcBef>
              <a:spcAft>
                <a:spcPts val="100"/>
              </a:spcAft>
              <a:buClr>
                <a:schemeClr val="bg1"/>
              </a:buClr>
              <a:buFont typeface="Arial" pitchFamily="34" charset="0"/>
              <a:buChar char="•"/>
            </a:pPr>
            <a:r>
              <a:rPr lang="en-US" sz="1600" dirty="0" smtClean="0">
                <a:solidFill>
                  <a:schemeClr val="bg2"/>
                </a:solidFill>
                <a:latin typeface="+mn-lt"/>
              </a:rPr>
              <a:t>Switch Port</a:t>
            </a:r>
          </a:p>
          <a:p>
            <a:pPr marL="285750" indent="-285750">
              <a:lnSpc>
                <a:spcPct val="90000"/>
              </a:lnSpc>
              <a:spcBef>
                <a:spcPts val="100"/>
              </a:spcBef>
              <a:spcAft>
                <a:spcPts val="100"/>
              </a:spcAft>
              <a:buClr>
                <a:schemeClr val="bg1"/>
              </a:buClr>
              <a:buFont typeface="Arial" pitchFamily="34" charset="0"/>
              <a:buChar char="•"/>
            </a:pPr>
            <a:r>
              <a:rPr lang="en-US" sz="1600" dirty="0" smtClean="0">
                <a:solidFill>
                  <a:schemeClr val="bg2"/>
                </a:solidFill>
                <a:latin typeface="+mn-lt"/>
              </a:rPr>
              <a:t>External Network Connections</a:t>
            </a:r>
          </a:p>
          <a:p>
            <a:pPr marL="285750" indent="-285750">
              <a:lnSpc>
                <a:spcPct val="90000"/>
              </a:lnSpc>
              <a:spcBef>
                <a:spcPts val="100"/>
              </a:spcBef>
              <a:spcAft>
                <a:spcPts val="100"/>
              </a:spcAft>
              <a:buClr>
                <a:schemeClr val="bg1"/>
              </a:buClr>
              <a:buFont typeface="Arial" pitchFamily="34" charset="0"/>
              <a:buChar char="•"/>
            </a:pPr>
            <a:r>
              <a:rPr lang="en-US" sz="1600" dirty="0" smtClean="0">
                <a:solidFill>
                  <a:schemeClr val="bg2"/>
                </a:solidFill>
                <a:latin typeface="+mn-lt"/>
              </a:rPr>
              <a:t>VLANS</a:t>
            </a:r>
          </a:p>
          <a:p>
            <a:pPr marL="285750" indent="-285750">
              <a:lnSpc>
                <a:spcPct val="90000"/>
              </a:lnSpc>
              <a:spcBef>
                <a:spcPts val="100"/>
              </a:spcBef>
              <a:spcAft>
                <a:spcPts val="100"/>
              </a:spcAft>
              <a:buClr>
                <a:schemeClr val="bg1"/>
              </a:buClr>
              <a:buFont typeface="Arial" pitchFamily="34" charset="0"/>
              <a:buChar char="•"/>
            </a:pPr>
            <a:r>
              <a:rPr lang="en-US" sz="1600" dirty="0" smtClean="0">
                <a:solidFill>
                  <a:schemeClr val="bg2"/>
                </a:solidFill>
                <a:latin typeface="+mn-lt"/>
              </a:rPr>
              <a:t>Tags</a:t>
            </a:r>
          </a:p>
          <a:p>
            <a:pPr marL="285750" indent="-285750">
              <a:lnSpc>
                <a:spcPct val="90000"/>
              </a:lnSpc>
              <a:spcBef>
                <a:spcPts val="100"/>
              </a:spcBef>
              <a:spcAft>
                <a:spcPts val="100"/>
              </a:spcAft>
              <a:buClr>
                <a:schemeClr val="bg1"/>
              </a:buClr>
              <a:buFont typeface="Arial" pitchFamily="34" charset="0"/>
              <a:buChar char="•"/>
            </a:pPr>
            <a:r>
              <a:rPr lang="en-US" sz="1600" dirty="0">
                <a:solidFill>
                  <a:schemeClr val="bg2"/>
                </a:solidFill>
                <a:latin typeface="+mn-lt"/>
              </a:rPr>
              <a:t>a</a:t>
            </a:r>
            <a:r>
              <a:rPr lang="en-US" sz="1600" dirty="0" smtClean="0">
                <a:solidFill>
                  <a:schemeClr val="bg2"/>
                </a:solidFill>
                <a:latin typeface="+mn-lt"/>
              </a:rPr>
              <a:t>nd Events</a:t>
            </a:r>
          </a:p>
          <a:p>
            <a:pPr>
              <a:lnSpc>
                <a:spcPct val="90000"/>
              </a:lnSpc>
              <a:spcBef>
                <a:spcPts val="100"/>
              </a:spcBef>
              <a:spcAft>
                <a:spcPts val="100"/>
              </a:spcAft>
              <a:buClr>
                <a:schemeClr val="bg1"/>
              </a:buClr>
            </a:pPr>
            <a:endParaRPr lang="en-US" sz="1600" dirty="0" smtClean="0">
              <a:solidFill>
                <a:schemeClr val="bg2"/>
              </a:solidFill>
              <a:latin typeface="+mn-lt"/>
            </a:endParaRPr>
          </a:p>
        </p:txBody>
      </p:sp>
    </p:spTree>
    <p:extLst>
      <p:ext uri="{BB962C8B-B14F-4D97-AF65-F5344CB8AC3E}">
        <p14:creationId xmlns:p14="http://schemas.microsoft.com/office/powerpoint/2010/main" val="2818292693"/>
      </p:ext>
    </p:extLst>
  </p:cSld>
  <p:clrMapOvr>
    <a:masterClrMapping/>
  </p:clrMapOvr>
  <p:transition spd="med">
    <p:wipe dir="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Racks and Chassis Switches</a:t>
            </a:r>
            <a:br>
              <a:rPr lang="en-US" sz="2400" dirty="0"/>
            </a:br>
            <a:r>
              <a:rPr lang="en-US" sz="2400" dirty="0"/>
              <a:t>- Edit Ports Wizard</a:t>
            </a:r>
          </a:p>
        </p:txBody>
      </p:sp>
      <p:sp>
        <p:nvSpPr>
          <p:cNvPr id="3" name="Content Placeholder 2"/>
          <p:cNvSpPr>
            <a:spLocks noGrp="1"/>
          </p:cNvSpPr>
          <p:nvPr>
            <p:ph sz="half" idx="1"/>
          </p:nvPr>
        </p:nvSpPr>
        <p:spPr/>
        <p:txBody>
          <a:bodyPr/>
          <a:lstStyle/>
          <a:p>
            <a:pPr marL="0" indent="0">
              <a:buNone/>
            </a:pPr>
            <a:r>
              <a:rPr lang="en-US" dirty="0" smtClean="0"/>
              <a:t>Switch Ports can now be edited using the AIM 3.4.2 Essentials Console UI. Users with administrative rights to perform this task can Enable a port, select a role such as external, interconnect, host, unmanaged, or unknown for the switch port. </a:t>
            </a:r>
            <a:r>
              <a:rPr lang="en-US" dirty="0"/>
              <a:t>Channel ID can also be set using </a:t>
            </a:r>
            <a:r>
              <a:rPr lang="en-US" dirty="0" smtClean="0"/>
              <a:t>the Edit Port Wizard.</a:t>
            </a:r>
            <a:endParaRPr lang="en-US" dirty="0"/>
          </a:p>
          <a:p>
            <a:pPr marL="0" indent="0">
              <a:buNone/>
            </a:pP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155</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583281"/>
            <a:ext cx="6177280" cy="3024293"/>
          </a:xfrm>
          <a:prstGeom prst="rect">
            <a:avLst/>
          </a:prstGeom>
          <a:ln>
            <a:solidFill>
              <a:schemeClr val="bg2">
                <a:lumMod val="50000"/>
                <a:lumOff val="50000"/>
              </a:schemeClr>
            </a:solidFill>
          </a:ln>
        </p:spPr>
      </p:pic>
      <p:sp>
        <p:nvSpPr>
          <p:cNvPr id="8" name="TextBox 7"/>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Racks and Chassis Switches</a:t>
            </a:r>
            <a:endParaRPr lang="en-US" sz="2000" dirty="0" smtClean="0">
              <a:solidFill>
                <a:schemeClr val="bg2"/>
              </a:solidFill>
              <a:latin typeface="+mn-lt"/>
            </a:endParaRPr>
          </a:p>
        </p:txBody>
      </p:sp>
    </p:spTree>
    <p:extLst>
      <p:ext uri="{BB962C8B-B14F-4D97-AF65-F5344CB8AC3E}">
        <p14:creationId xmlns:p14="http://schemas.microsoft.com/office/powerpoint/2010/main" val="650231136"/>
      </p:ext>
    </p:extLst>
  </p:cSld>
  <p:clrMapOvr>
    <a:masterClrMapping/>
  </p:clrMapOvr>
  <p:transition spd="med">
    <p:wipe dir="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indent="0">
              <a:buNone/>
            </a:pPr>
            <a:r>
              <a:rPr lang="en-US" dirty="0" smtClean="0"/>
              <a:t>The Interconnect page is used list and to add Interconnect switches into the AIM Environment. </a:t>
            </a:r>
            <a:endParaRPr lang="en-US" dirty="0"/>
          </a:p>
        </p:txBody>
      </p:sp>
      <p:sp>
        <p:nvSpPr>
          <p:cNvPr id="2" name="Title 1"/>
          <p:cNvSpPr>
            <a:spLocks noGrp="1"/>
          </p:cNvSpPr>
          <p:nvPr>
            <p:ph type="title"/>
          </p:nvPr>
        </p:nvSpPr>
        <p:spPr/>
        <p:txBody>
          <a:bodyPr/>
          <a:lstStyle/>
          <a:p>
            <a:r>
              <a:rPr lang="en-US" dirty="0"/>
              <a:t>Essentials UI </a:t>
            </a:r>
            <a:r>
              <a:rPr lang="en-US" sz="2400" dirty="0"/>
              <a:t>– Interconnect Switches</a:t>
            </a:r>
            <a:r>
              <a:rPr lang="en-US" b="1" dirty="0"/>
              <a:t/>
            </a:r>
            <a:br>
              <a:rPr lang="en-US" b="1" dirty="0"/>
            </a:b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156</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9" name="TextBox 8"/>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Interconnect Switches</a:t>
            </a:r>
            <a:endParaRPr lang="en-US" sz="2000" dirty="0" smtClean="0">
              <a:solidFill>
                <a:schemeClr val="bg2"/>
              </a:solidFill>
              <a:latin typeface="+mn-lt"/>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7917" y="2573518"/>
            <a:ext cx="6157609" cy="304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8195815"/>
      </p:ext>
    </p:extLst>
  </p:cSld>
  <p:clrMapOvr>
    <a:masterClrMapping/>
  </p:clrMapOvr>
  <p:transition spd="med">
    <p:wipe dir="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Interconnect Switches</a:t>
            </a:r>
            <a:br>
              <a:rPr lang="en-US" sz="2400" dirty="0"/>
            </a:br>
            <a:r>
              <a:rPr lang="en-US" sz="2400" dirty="0"/>
              <a:t>- Add Switch Wizard</a:t>
            </a:r>
            <a:endParaRPr lang="en-US" dirty="0"/>
          </a:p>
        </p:txBody>
      </p:sp>
      <p:sp>
        <p:nvSpPr>
          <p:cNvPr id="3" name="Content Placeholder 2"/>
          <p:cNvSpPr>
            <a:spLocks noGrp="1"/>
          </p:cNvSpPr>
          <p:nvPr>
            <p:ph sz="half" idx="1"/>
          </p:nvPr>
        </p:nvSpPr>
        <p:spPr/>
        <p:txBody>
          <a:bodyPr/>
          <a:lstStyle/>
          <a:p>
            <a:pPr marL="0" indent="0">
              <a:buNone/>
            </a:pPr>
            <a:r>
              <a:rPr lang="en-US" dirty="0" smtClean="0"/>
              <a:t>Interconnect switches can now be added to the AIM environment through the </a:t>
            </a:r>
            <a:r>
              <a:rPr lang="en-US" dirty="0"/>
              <a:t>AIM 3.4.2 Essentials Console </a:t>
            </a:r>
            <a:r>
              <a:rPr lang="en-US" dirty="0" smtClean="0"/>
              <a:t>UI. </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157</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59" t="7462" r="23751" b="7537"/>
          <a:stretch/>
        </p:blipFill>
        <p:spPr bwMode="auto">
          <a:xfrm>
            <a:off x="1888620" y="1955424"/>
            <a:ext cx="3196128" cy="2546646"/>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240" t="7004" r="22825" b="7023"/>
          <a:stretch/>
        </p:blipFill>
        <p:spPr bwMode="auto">
          <a:xfrm>
            <a:off x="3549695" y="2484997"/>
            <a:ext cx="3215382" cy="2572283"/>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84" t="6619" r="23763" b="7408"/>
          <a:stretch/>
        </p:blipFill>
        <p:spPr bwMode="auto">
          <a:xfrm>
            <a:off x="5230025" y="3021353"/>
            <a:ext cx="3193962" cy="2575775"/>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Interconnect Switches</a:t>
            </a:r>
            <a:endParaRPr lang="en-US" sz="2000" dirty="0" smtClean="0">
              <a:solidFill>
                <a:schemeClr val="bg2"/>
              </a:solidFill>
              <a:latin typeface="+mn-lt"/>
            </a:endParaRPr>
          </a:p>
        </p:txBody>
      </p:sp>
    </p:spTree>
    <p:extLst>
      <p:ext uri="{BB962C8B-B14F-4D97-AF65-F5344CB8AC3E}">
        <p14:creationId xmlns:p14="http://schemas.microsoft.com/office/powerpoint/2010/main" val="3511857523"/>
      </p:ext>
    </p:extLst>
  </p:cSld>
  <p:clrMapOvr>
    <a:masterClrMapping/>
  </p:clrMapOvr>
  <p:transition spd="med">
    <p:wipe dir="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Personas</a:t>
            </a:r>
            <a:endParaRPr lang="en-US" dirty="0"/>
          </a:p>
        </p:txBody>
      </p:sp>
      <p:sp>
        <p:nvSpPr>
          <p:cNvPr id="3" name="Content Placeholder 2"/>
          <p:cNvSpPr>
            <a:spLocks noGrp="1"/>
          </p:cNvSpPr>
          <p:nvPr>
            <p:ph sz="half" idx="1"/>
          </p:nvPr>
        </p:nvSpPr>
        <p:spPr/>
        <p:txBody>
          <a:bodyPr/>
          <a:lstStyle/>
          <a:p>
            <a:pPr marL="0" indent="0">
              <a:buNone/>
            </a:pPr>
            <a:r>
              <a:rPr lang="en-US" dirty="0" smtClean="0"/>
              <a:t>The Personas page provides a catalog, graphical Server, and Networks view giving administrators information and monitoring capabilities regarding AIM Personas, and the servers and networks associated with those Persona.</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158</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439764" y="2570672"/>
            <a:ext cx="6192341" cy="3050346"/>
          </a:xfrm>
          <a:prstGeom prst="rect">
            <a:avLst/>
          </a:prstGeom>
          <a:noFill/>
          <a:ln w="9525">
            <a:solidFill>
              <a:schemeClr val="bg2">
                <a:lumMod val="50000"/>
                <a:lumOff val="50000"/>
              </a:schemeClr>
            </a:solidFill>
            <a:miter lim="800000"/>
            <a:headEnd/>
            <a:tailEnd/>
          </a:ln>
        </p:spPr>
      </p:pic>
      <p:sp>
        <p:nvSpPr>
          <p:cNvPr id="8" name="TextBox 7"/>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rPr>
              <a:t>Console Login &gt; Welcome &gt; Browse &gt; </a:t>
            </a:r>
            <a:r>
              <a:rPr lang="en-US" sz="2000" b="1" dirty="0" smtClean="0">
                <a:solidFill>
                  <a:srgbClr val="006699"/>
                </a:solidFill>
                <a:latin typeface="+mn-lt"/>
              </a:rPr>
              <a:t>Personas</a:t>
            </a:r>
            <a:endParaRPr lang="en-US" sz="2000" dirty="0" smtClean="0">
              <a:solidFill>
                <a:schemeClr val="bg2"/>
              </a:solidFill>
              <a:latin typeface="+mn-lt"/>
            </a:endParaRPr>
          </a:p>
        </p:txBody>
      </p:sp>
    </p:spTree>
    <p:extLst>
      <p:ext uri="{BB962C8B-B14F-4D97-AF65-F5344CB8AC3E}">
        <p14:creationId xmlns:p14="http://schemas.microsoft.com/office/powerpoint/2010/main" val="90860554"/>
      </p:ext>
    </p:extLst>
  </p:cSld>
  <p:clrMapOvr>
    <a:masterClrMapping/>
  </p:clrMapOvr>
  <p:transition spd="med">
    <p:wipe dir="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Personas</a:t>
            </a:r>
            <a:br>
              <a:rPr lang="en-US" sz="2400" dirty="0"/>
            </a:br>
            <a:r>
              <a:rPr lang="en-US" sz="2400" dirty="0"/>
              <a:t>- Adding a Persona</a:t>
            </a:r>
            <a:endParaRPr lang="en-US" dirty="0"/>
          </a:p>
        </p:txBody>
      </p:sp>
      <p:sp>
        <p:nvSpPr>
          <p:cNvPr id="3" name="Content Placeholder 2"/>
          <p:cNvSpPr>
            <a:spLocks noGrp="1"/>
          </p:cNvSpPr>
          <p:nvPr>
            <p:ph sz="half" idx="1"/>
          </p:nvPr>
        </p:nvSpPr>
        <p:spPr/>
        <p:txBody>
          <a:bodyPr/>
          <a:lstStyle/>
          <a:p>
            <a:pPr marL="0" indent="0">
              <a:buNone/>
            </a:pPr>
            <a:r>
              <a:rPr lang="en-US" dirty="0" smtClean="0"/>
              <a:t>Adding a Persona into AIM begins at the Persona element Select a Task menu.</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159</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396" y="2580859"/>
            <a:ext cx="6169828" cy="3039066"/>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Personas &gt; Task Menu</a:t>
            </a:r>
            <a:endParaRPr lang="en-US" sz="2000" dirty="0">
              <a:solidFill>
                <a:schemeClr val="bg2"/>
              </a:solidFill>
              <a:latin typeface="+mn-lt"/>
            </a:endParaRPr>
          </a:p>
        </p:txBody>
      </p:sp>
    </p:spTree>
    <p:extLst>
      <p:ext uri="{BB962C8B-B14F-4D97-AF65-F5344CB8AC3E}">
        <p14:creationId xmlns:p14="http://schemas.microsoft.com/office/powerpoint/2010/main" val="342268"/>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Dell AIM in the Management Ecosystem</a:t>
            </a:r>
            <a:endParaRPr lang="en-US" dirty="0"/>
          </a:p>
        </p:txBody>
      </p:sp>
      <p:sp>
        <p:nvSpPr>
          <p:cNvPr id="3" name="Footer Placeholder 2"/>
          <p:cNvSpPr>
            <a:spLocks noGrp="1"/>
          </p:cNvSpPr>
          <p:nvPr>
            <p:ph type="ftr" sz="quarter" idx="3"/>
          </p:nvPr>
        </p:nvSpPr>
        <p:spPr>
          <a:xfrm>
            <a:off x="742950" y="6429375"/>
            <a:ext cx="1885950" cy="152400"/>
          </a:xfrm>
        </p:spPr>
        <p:txBody>
          <a:bodyPr/>
          <a:lstStyle/>
          <a:p>
            <a:pPr>
              <a:defRPr/>
            </a:pPr>
            <a:r>
              <a:rPr lang="en-US" smtClean="0"/>
              <a:t>Confidential</a:t>
            </a:r>
            <a:endParaRPr lang="en-US"/>
          </a:p>
        </p:txBody>
      </p:sp>
      <p:sp>
        <p:nvSpPr>
          <p:cNvPr id="4" name="Slide Number Placeholder 3"/>
          <p:cNvSpPr>
            <a:spLocks noGrp="1"/>
          </p:cNvSpPr>
          <p:nvPr>
            <p:ph type="sldNum" sz="quarter" idx="4"/>
          </p:nvPr>
        </p:nvSpPr>
        <p:spPr>
          <a:xfrm>
            <a:off x="435536" y="6431527"/>
            <a:ext cx="260349" cy="152399"/>
          </a:xfrm>
        </p:spPr>
        <p:txBody>
          <a:bodyPr/>
          <a:lstStyle/>
          <a:p>
            <a:pPr>
              <a:defRPr/>
            </a:pPr>
            <a:fld id="{93FF1EE8-4814-4CE9-8533-B0A7A4620042}" type="slidenum">
              <a:rPr lang="en-US" smtClean="0"/>
              <a:pPr>
                <a:defRPr/>
              </a:pPr>
              <a:t>16</a:t>
            </a:fld>
            <a:endParaRPr lang="en-US"/>
          </a:p>
        </p:txBody>
      </p:sp>
      <p:sp>
        <p:nvSpPr>
          <p:cNvPr id="5" name="Rectangle 8"/>
          <p:cNvSpPr>
            <a:spLocks noChangeArrowheads="1"/>
          </p:cNvSpPr>
          <p:nvPr/>
        </p:nvSpPr>
        <p:spPr bwMode="auto">
          <a:xfrm>
            <a:off x="193675" y="4105275"/>
            <a:ext cx="895350" cy="228600"/>
          </a:xfrm>
          <a:prstGeom prst="rect">
            <a:avLst/>
          </a:prstGeom>
          <a:solidFill>
            <a:srgbClr val="CCFFFF"/>
          </a:solidFill>
          <a:ln w="9525">
            <a:solidFill>
              <a:schemeClr val="tx1"/>
            </a:solidFill>
            <a:miter lim="800000"/>
            <a:headEnd/>
            <a:tailEnd/>
          </a:ln>
        </p:spPr>
        <p:txBody>
          <a:bodyPr wrap="none" anchor="ctr"/>
          <a:lstStyle/>
          <a:p>
            <a:pPr algn="ctr"/>
            <a:r>
              <a:rPr lang="en-US" sz="1000">
                <a:latin typeface="Trebuchet MS" pitchFamily="34" charset="0"/>
              </a:rPr>
              <a:t>Mgmt API</a:t>
            </a:r>
          </a:p>
        </p:txBody>
      </p:sp>
      <p:sp>
        <p:nvSpPr>
          <p:cNvPr id="6" name="Rectangle 10"/>
          <p:cNvSpPr>
            <a:spLocks noChangeArrowheads="1"/>
          </p:cNvSpPr>
          <p:nvPr/>
        </p:nvSpPr>
        <p:spPr bwMode="auto">
          <a:xfrm>
            <a:off x="1133475" y="4105275"/>
            <a:ext cx="895350" cy="228600"/>
          </a:xfrm>
          <a:prstGeom prst="rect">
            <a:avLst/>
          </a:prstGeom>
          <a:solidFill>
            <a:srgbClr val="CCFFFF"/>
          </a:solidFill>
          <a:ln w="9525">
            <a:solidFill>
              <a:schemeClr val="tx1"/>
            </a:solidFill>
            <a:miter lim="800000"/>
            <a:headEnd/>
            <a:tailEnd/>
          </a:ln>
        </p:spPr>
        <p:txBody>
          <a:bodyPr wrap="none" anchor="ctr"/>
          <a:lstStyle/>
          <a:p>
            <a:pPr algn="ctr"/>
            <a:r>
              <a:rPr lang="en-US" sz="1000">
                <a:latin typeface="Trebuchet MS" pitchFamily="34" charset="0"/>
              </a:rPr>
              <a:t>Mgmt API</a:t>
            </a:r>
          </a:p>
        </p:txBody>
      </p:sp>
      <p:sp>
        <p:nvSpPr>
          <p:cNvPr id="7" name="Rectangle 12"/>
          <p:cNvSpPr>
            <a:spLocks noChangeArrowheads="1"/>
          </p:cNvSpPr>
          <p:nvPr/>
        </p:nvSpPr>
        <p:spPr bwMode="auto">
          <a:xfrm>
            <a:off x="2085975" y="4105275"/>
            <a:ext cx="895350" cy="228600"/>
          </a:xfrm>
          <a:prstGeom prst="rect">
            <a:avLst/>
          </a:prstGeom>
          <a:solidFill>
            <a:srgbClr val="CCFFFF"/>
          </a:solidFill>
          <a:ln w="9525">
            <a:solidFill>
              <a:schemeClr val="tx1"/>
            </a:solidFill>
            <a:miter lim="800000"/>
            <a:headEnd/>
            <a:tailEnd/>
          </a:ln>
        </p:spPr>
        <p:txBody>
          <a:bodyPr wrap="none" anchor="ctr"/>
          <a:lstStyle/>
          <a:p>
            <a:pPr algn="ctr"/>
            <a:r>
              <a:rPr lang="en-US" sz="1000">
                <a:latin typeface="Trebuchet MS" pitchFamily="34" charset="0"/>
              </a:rPr>
              <a:t>Mgmt API</a:t>
            </a:r>
          </a:p>
        </p:txBody>
      </p:sp>
      <p:sp>
        <p:nvSpPr>
          <p:cNvPr id="8" name="Rectangle 14"/>
          <p:cNvSpPr>
            <a:spLocks noChangeArrowheads="1"/>
          </p:cNvSpPr>
          <p:nvPr/>
        </p:nvSpPr>
        <p:spPr bwMode="auto">
          <a:xfrm>
            <a:off x="3028950" y="4105275"/>
            <a:ext cx="895350" cy="228600"/>
          </a:xfrm>
          <a:prstGeom prst="rect">
            <a:avLst/>
          </a:prstGeom>
          <a:solidFill>
            <a:srgbClr val="CCFFFF"/>
          </a:solidFill>
          <a:ln w="9525">
            <a:solidFill>
              <a:schemeClr val="tx1"/>
            </a:solidFill>
            <a:miter lim="800000"/>
            <a:headEnd/>
            <a:tailEnd/>
          </a:ln>
        </p:spPr>
        <p:txBody>
          <a:bodyPr wrap="none" anchor="ctr"/>
          <a:lstStyle/>
          <a:p>
            <a:pPr algn="ctr"/>
            <a:r>
              <a:rPr lang="en-US" sz="1000">
                <a:latin typeface="Trebuchet MS" pitchFamily="34" charset="0"/>
              </a:rPr>
              <a:t>Mgmt API</a:t>
            </a:r>
          </a:p>
        </p:txBody>
      </p:sp>
      <p:sp>
        <p:nvSpPr>
          <p:cNvPr id="9" name="Rectangle 16"/>
          <p:cNvSpPr>
            <a:spLocks noChangeArrowheads="1"/>
          </p:cNvSpPr>
          <p:nvPr/>
        </p:nvSpPr>
        <p:spPr bwMode="auto">
          <a:xfrm>
            <a:off x="3971925" y="4105275"/>
            <a:ext cx="895350" cy="228600"/>
          </a:xfrm>
          <a:prstGeom prst="rect">
            <a:avLst/>
          </a:prstGeom>
          <a:solidFill>
            <a:srgbClr val="CCFFFF"/>
          </a:solidFill>
          <a:ln w="9525">
            <a:solidFill>
              <a:schemeClr val="tx1"/>
            </a:solidFill>
            <a:miter lim="800000"/>
            <a:headEnd/>
            <a:tailEnd/>
          </a:ln>
        </p:spPr>
        <p:txBody>
          <a:bodyPr wrap="none" anchor="ctr"/>
          <a:lstStyle/>
          <a:p>
            <a:pPr algn="ctr"/>
            <a:r>
              <a:rPr lang="en-US" sz="1000">
                <a:latin typeface="Trebuchet MS" pitchFamily="34" charset="0"/>
              </a:rPr>
              <a:t>Mgmt API</a:t>
            </a:r>
          </a:p>
        </p:txBody>
      </p:sp>
      <p:sp>
        <p:nvSpPr>
          <p:cNvPr id="10" name="Rectangle 35"/>
          <p:cNvSpPr>
            <a:spLocks noChangeArrowheads="1"/>
          </p:cNvSpPr>
          <p:nvPr/>
        </p:nvSpPr>
        <p:spPr bwMode="auto">
          <a:xfrm>
            <a:off x="200025" y="3219450"/>
            <a:ext cx="4670425" cy="617538"/>
          </a:xfrm>
          <a:prstGeom prst="rect">
            <a:avLst/>
          </a:prstGeom>
          <a:solidFill>
            <a:srgbClr val="CCFF99"/>
          </a:solidFill>
          <a:ln w="12700">
            <a:solidFill>
              <a:schemeClr val="tx1"/>
            </a:solidFill>
            <a:miter lim="800000"/>
            <a:headEnd/>
            <a:tailEnd/>
          </a:ln>
        </p:spPr>
        <p:txBody>
          <a:bodyPr wrap="none" anchor="ctr"/>
          <a:lstStyle/>
          <a:p>
            <a:pPr algn="ctr" defTabSz="914400"/>
            <a:r>
              <a:rPr lang="en-US" sz="1400">
                <a:latin typeface="Trebuchet MS" pitchFamily="34" charset="0"/>
              </a:rPr>
              <a:t>DELL ADVANCED INFRASTRUCTURE MANAGER</a:t>
            </a:r>
          </a:p>
        </p:txBody>
      </p:sp>
      <p:sp>
        <p:nvSpPr>
          <p:cNvPr id="11" name="Rectangle 43"/>
          <p:cNvSpPr>
            <a:spLocks noChangeArrowheads="1"/>
          </p:cNvSpPr>
          <p:nvPr/>
        </p:nvSpPr>
        <p:spPr bwMode="auto">
          <a:xfrm>
            <a:off x="193675" y="1938338"/>
            <a:ext cx="1019175" cy="1009650"/>
          </a:xfrm>
          <a:prstGeom prst="rect">
            <a:avLst/>
          </a:prstGeom>
          <a:solidFill>
            <a:srgbClr val="CCFF99"/>
          </a:solidFill>
          <a:ln w="12700">
            <a:solidFill>
              <a:schemeClr val="tx1"/>
            </a:solidFill>
            <a:miter lim="800000"/>
            <a:headEnd/>
            <a:tailEnd/>
          </a:ln>
        </p:spPr>
        <p:txBody>
          <a:bodyPr wrap="none" anchor="ctr" anchorCtr="1"/>
          <a:lstStyle/>
          <a:p>
            <a:pPr algn="ctr" defTabSz="914400"/>
            <a:r>
              <a:rPr lang="en-US" sz="1600" dirty="0">
                <a:latin typeface="Trebuchet MS" pitchFamily="34" charset="0"/>
              </a:rPr>
              <a:t>Dell AIM</a:t>
            </a:r>
          </a:p>
          <a:p>
            <a:pPr algn="ctr" defTabSz="914400"/>
            <a:r>
              <a:rPr lang="en-US" sz="1600" dirty="0">
                <a:latin typeface="Trebuchet MS" pitchFamily="34" charset="0"/>
              </a:rPr>
              <a:t>Console</a:t>
            </a:r>
          </a:p>
        </p:txBody>
      </p:sp>
      <p:sp>
        <p:nvSpPr>
          <p:cNvPr id="12" name="Rectangle 49"/>
          <p:cNvSpPr>
            <a:spLocks noChangeArrowheads="1"/>
          </p:cNvSpPr>
          <p:nvPr/>
        </p:nvSpPr>
        <p:spPr bwMode="auto">
          <a:xfrm>
            <a:off x="1284288" y="2573338"/>
            <a:ext cx="3582987" cy="374650"/>
          </a:xfrm>
          <a:prstGeom prst="rect">
            <a:avLst/>
          </a:prstGeom>
          <a:solidFill>
            <a:srgbClr val="CCFF99"/>
          </a:solidFill>
          <a:ln w="12700">
            <a:solidFill>
              <a:schemeClr val="tx1"/>
            </a:solidFill>
            <a:miter lim="800000"/>
            <a:headEnd/>
            <a:tailEnd/>
          </a:ln>
        </p:spPr>
        <p:txBody>
          <a:bodyPr wrap="none" anchor="ctr"/>
          <a:lstStyle/>
          <a:p>
            <a:pPr algn="ctr"/>
            <a:r>
              <a:rPr lang="en-US" sz="1000" b="1" dirty="0">
                <a:latin typeface="Trebuchet MS" pitchFamily="34" charset="0"/>
              </a:rPr>
              <a:t>DELL INFRASTRUCTURE ABSTRACTION</a:t>
            </a:r>
          </a:p>
        </p:txBody>
      </p:sp>
      <p:sp>
        <p:nvSpPr>
          <p:cNvPr id="13" name="Rectangle 50"/>
          <p:cNvSpPr>
            <a:spLocks noChangeArrowheads="1"/>
          </p:cNvSpPr>
          <p:nvPr/>
        </p:nvSpPr>
        <p:spPr bwMode="auto">
          <a:xfrm>
            <a:off x="1284288" y="1938338"/>
            <a:ext cx="1663700" cy="365125"/>
          </a:xfrm>
          <a:prstGeom prst="rect">
            <a:avLst/>
          </a:prstGeom>
          <a:solidFill>
            <a:srgbClr val="CCCCFF"/>
          </a:solidFill>
          <a:ln w="12700">
            <a:solidFill>
              <a:schemeClr val="tx1"/>
            </a:solidFill>
            <a:miter lim="800000"/>
            <a:headEnd/>
            <a:tailEnd/>
          </a:ln>
        </p:spPr>
        <p:txBody>
          <a:bodyPr wrap="none" anchor="ctr"/>
          <a:lstStyle/>
          <a:p>
            <a:pPr algn="ctr"/>
            <a:r>
              <a:rPr lang="en-US" sz="1000">
                <a:latin typeface="Trebuchet MS" pitchFamily="34" charset="0"/>
              </a:rPr>
              <a:t>ORCHESTRATION</a:t>
            </a:r>
          </a:p>
        </p:txBody>
      </p:sp>
      <p:sp>
        <p:nvSpPr>
          <p:cNvPr id="14" name="Rectangle 51"/>
          <p:cNvSpPr>
            <a:spLocks noChangeArrowheads="1"/>
          </p:cNvSpPr>
          <p:nvPr/>
        </p:nvSpPr>
        <p:spPr bwMode="auto">
          <a:xfrm>
            <a:off x="3140075" y="1938338"/>
            <a:ext cx="1733550" cy="365125"/>
          </a:xfrm>
          <a:prstGeom prst="rect">
            <a:avLst/>
          </a:prstGeom>
          <a:solidFill>
            <a:srgbClr val="CCCCFF"/>
          </a:solidFill>
          <a:ln w="12700">
            <a:solidFill>
              <a:schemeClr val="tx1"/>
            </a:solidFill>
            <a:miter lim="800000"/>
            <a:headEnd/>
            <a:tailEnd/>
          </a:ln>
        </p:spPr>
        <p:txBody>
          <a:bodyPr wrap="none" anchor="ctr"/>
          <a:lstStyle/>
          <a:p>
            <a:pPr algn="ctr"/>
            <a:r>
              <a:rPr lang="en-US" sz="1000">
                <a:latin typeface="Trebuchet MS" pitchFamily="34" charset="0"/>
              </a:rPr>
              <a:t>MONITORING</a:t>
            </a:r>
          </a:p>
        </p:txBody>
      </p:sp>
      <p:grpSp>
        <p:nvGrpSpPr>
          <p:cNvPr id="15" name="Group 119"/>
          <p:cNvGrpSpPr>
            <a:grpSpLocks/>
          </p:cNvGrpSpPr>
          <p:nvPr/>
        </p:nvGrpSpPr>
        <p:grpSpPr bwMode="auto">
          <a:xfrm>
            <a:off x="193675" y="4391025"/>
            <a:ext cx="895350" cy="1238250"/>
            <a:chOff x="122" y="2766"/>
            <a:chExt cx="564" cy="780"/>
          </a:xfrm>
        </p:grpSpPr>
        <p:sp>
          <p:nvSpPr>
            <p:cNvPr id="16" name="Rectangle 7"/>
            <p:cNvSpPr>
              <a:spLocks noChangeArrowheads="1"/>
            </p:cNvSpPr>
            <p:nvPr/>
          </p:nvSpPr>
          <p:spPr bwMode="auto">
            <a:xfrm>
              <a:off x="122" y="2766"/>
              <a:ext cx="564" cy="780"/>
            </a:xfrm>
            <a:prstGeom prst="rect">
              <a:avLst/>
            </a:prstGeom>
            <a:solidFill>
              <a:schemeClr val="bg1"/>
            </a:solidFill>
            <a:ln w="9525">
              <a:solidFill>
                <a:schemeClr val="tx1"/>
              </a:solidFill>
              <a:miter lim="800000"/>
              <a:headEnd/>
              <a:tailEnd/>
            </a:ln>
          </p:spPr>
          <p:txBody>
            <a:bodyPr wrap="none" anchorCtr="1"/>
            <a:lstStyle/>
            <a:p>
              <a:pPr algn="ctr"/>
              <a:r>
                <a:rPr lang="en-US" sz="800" b="1">
                  <a:latin typeface="Trebuchet MS" pitchFamily="34" charset="0"/>
                </a:rPr>
                <a:t>Blades &amp; Servers</a:t>
              </a:r>
            </a:p>
          </p:txBody>
        </p:sp>
        <p:pic>
          <p:nvPicPr>
            <p:cNvPr id="17" name="Picture 20" descr="IBM">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 y="3233"/>
              <a:ext cx="25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1" descr="dell-logo-online-new">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 y="3055"/>
              <a:ext cx="12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2" descr="hp_logo_1">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 y="3079"/>
              <a:ext cx="14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1" descr="Unisys">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7" y="3248"/>
              <a:ext cx="222"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100"/>
            <p:cNvSpPr>
              <a:spLocks noChangeShapeType="1"/>
            </p:cNvSpPr>
            <p:nvPr/>
          </p:nvSpPr>
          <p:spPr bwMode="auto">
            <a:xfrm>
              <a:off x="126" y="2907"/>
              <a:ext cx="5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 name="Group 120"/>
          <p:cNvGrpSpPr>
            <a:grpSpLocks/>
          </p:cNvGrpSpPr>
          <p:nvPr/>
        </p:nvGrpSpPr>
        <p:grpSpPr bwMode="auto">
          <a:xfrm>
            <a:off x="1133475" y="4391025"/>
            <a:ext cx="895350" cy="1238250"/>
            <a:chOff x="732" y="2766"/>
            <a:chExt cx="564" cy="780"/>
          </a:xfrm>
        </p:grpSpPr>
        <p:sp>
          <p:nvSpPr>
            <p:cNvPr id="23" name="Rectangle 9"/>
            <p:cNvSpPr>
              <a:spLocks noChangeArrowheads="1"/>
            </p:cNvSpPr>
            <p:nvPr/>
          </p:nvSpPr>
          <p:spPr bwMode="auto">
            <a:xfrm>
              <a:off x="732" y="2766"/>
              <a:ext cx="564" cy="780"/>
            </a:xfrm>
            <a:prstGeom prst="rect">
              <a:avLst/>
            </a:prstGeom>
            <a:solidFill>
              <a:schemeClr val="bg1"/>
            </a:solidFill>
            <a:ln w="9525">
              <a:solidFill>
                <a:schemeClr val="tx1"/>
              </a:solidFill>
              <a:miter lim="800000"/>
              <a:headEnd/>
              <a:tailEnd/>
            </a:ln>
          </p:spPr>
          <p:txBody>
            <a:bodyPr wrap="none" anchorCtr="1"/>
            <a:lstStyle/>
            <a:p>
              <a:pPr algn="ctr"/>
              <a:r>
                <a:rPr lang="en-US" sz="800" b="1">
                  <a:latin typeface="Trebuchet MS" pitchFamily="34" charset="0"/>
                </a:rPr>
                <a:t>Hypervisors</a:t>
              </a:r>
            </a:p>
          </p:txBody>
        </p:sp>
        <p:pic>
          <p:nvPicPr>
            <p:cNvPr id="24" name="Picture 27" descr="ms">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8" y="3256"/>
              <a:ext cx="128"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8" descr="redhat_400">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2" y="3253"/>
              <a:ext cx="15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0" descr="vmware_logo">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4" y="3071"/>
              <a:ext cx="434"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Line 101"/>
            <p:cNvSpPr>
              <a:spLocks noChangeShapeType="1"/>
            </p:cNvSpPr>
            <p:nvPr/>
          </p:nvSpPr>
          <p:spPr bwMode="auto">
            <a:xfrm>
              <a:off x="732" y="2904"/>
              <a:ext cx="5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8" name="Group 121"/>
          <p:cNvGrpSpPr>
            <a:grpSpLocks/>
          </p:cNvGrpSpPr>
          <p:nvPr/>
        </p:nvGrpSpPr>
        <p:grpSpPr bwMode="auto">
          <a:xfrm>
            <a:off x="2085975" y="4391025"/>
            <a:ext cx="900113" cy="1238250"/>
            <a:chOff x="1350" y="2766"/>
            <a:chExt cx="567" cy="780"/>
          </a:xfrm>
        </p:grpSpPr>
        <p:sp>
          <p:nvSpPr>
            <p:cNvPr id="29" name="Rectangle 11"/>
            <p:cNvSpPr>
              <a:spLocks noChangeArrowheads="1"/>
            </p:cNvSpPr>
            <p:nvPr/>
          </p:nvSpPr>
          <p:spPr bwMode="auto">
            <a:xfrm>
              <a:off x="1350" y="2766"/>
              <a:ext cx="564" cy="780"/>
            </a:xfrm>
            <a:prstGeom prst="rect">
              <a:avLst/>
            </a:prstGeom>
            <a:solidFill>
              <a:schemeClr val="bg1"/>
            </a:solidFill>
            <a:ln w="9525">
              <a:solidFill>
                <a:schemeClr val="tx1"/>
              </a:solidFill>
              <a:miter lim="800000"/>
              <a:headEnd/>
              <a:tailEnd/>
            </a:ln>
          </p:spPr>
          <p:txBody>
            <a:bodyPr wrap="none" anchorCtr="1"/>
            <a:lstStyle/>
            <a:p>
              <a:pPr algn="ctr"/>
              <a:r>
                <a:rPr lang="en-US" sz="800" b="1">
                  <a:latin typeface="Trebuchet MS" pitchFamily="34" charset="0"/>
                </a:rPr>
                <a:t>Network Devices</a:t>
              </a:r>
            </a:p>
          </p:txBody>
        </p:sp>
        <p:pic>
          <p:nvPicPr>
            <p:cNvPr id="30" name="Picture 18" descr="cisco">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81" y="3047"/>
              <a:ext cx="245"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9" descr="foundrynetworks_logo">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44" y="3044"/>
              <a:ext cx="24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ine 102"/>
            <p:cNvSpPr>
              <a:spLocks noChangeShapeType="1"/>
            </p:cNvSpPr>
            <p:nvPr/>
          </p:nvSpPr>
          <p:spPr bwMode="auto">
            <a:xfrm>
              <a:off x="1357" y="2907"/>
              <a:ext cx="5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3" name="Picture 103" descr="dell-logo-online-new">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3" y="3264"/>
              <a:ext cx="12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4" descr="hp_logo_1">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2" y="3288"/>
              <a:ext cx="14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123"/>
          <p:cNvGrpSpPr>
            <a:grpSpLocks/>
          </p:cNvGrpSpPr>
          <p:nvPr/>
        </p:nvGrpSpPr>
        <p:grpSpPr bwMode="auto">
          <a:xfrm>
            <a:off x="3971925" y="4391025"/>
            <a:ext cx="898525" cy="1238250"/>
            <a:chOff x="2574" y="2766"/>
            <a:chExt cx="566" cy="780"/>
          </a:xfrm>
        </p:grpSpPr>
        <p:sp>
          <p:nvSpPr>
            <p:cNvPr id="36" name="Rectangle 15"/>
            <p:cNvSpPr>
              <a:spLocks noChangeArrowheads="1"/>
            </p:cNvSpPr>
            <p:nvPr/>
          </p:nvSpPr>
          <p:spPr bwMode="auto">
            <a:xfrm>
              <a:off x="2574" y="2766"/>
              <a:ext cx="564" cy="780"/>
            </a:xfrm>
            <a:prstGeom prst="rect">
              <a:avLst/>
            </a:prstGeom>
            <a:solidFill>
              <a:schemeClr val="bg1"/>
            </a:solidFill>
            <a:ln w="9525">
              <a:solidFill>
                <a:schemeClr val="tx1"/>
              </a:solidFill>
              <a:miter lim="800000"/>
              <a:headEnd/>
              <a:tailEnd/>
            </a:ln>
          </p:spPr>
          <p:txBody>
            <a:bodyPr wrap="none" anchorCtr="1"/>
            <a:lstStyle/>
            <a:p>
              <a:pPr algn="ctr"/>
              <a:r>
                <a:rPr lang="en-US" sz="800" b="1">
                  <a:latin typeface="Trebuchet MS" pitchFamily="34" charset="0"/>
                </a:rPr>
                <a:t>Operating Systems</a:t>
              </a:r>
            </a:p>
          </p:txBody>
        </p:sp>
        <p:pic>
          <p:nvPicPr>
            <p:cNvPr id="37" name="Picture 29" descr="novell-suse-lrg">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920" y="3052"/>
              <a:ext cx="1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3" descr="ms">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02" y="3295"/>
              <a:ext cx="128"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4" descr="redhat_400">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22" y="3056"/>
              <a:ext cx="15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Line 106"/>
            <p:cNvSpPr>
              <a:spLocks noChangeShapeType="1"/>
            </p:cNvSpPr>
            <p:nvPr/>
          </p:nvSpPr>
          <p:spPr bwMode="auto">
            <a:xfrm>
              <a:off x="2580" y="2904"/>
              <a:ext cx="5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 name="Group 122"/>
          <p:cNvGrpSpPr>
            <a:grpSpLocks/>
          </p:cNvGrpSpPr>
          <p:nvPr/>
        </p:nvGrpSpPr>
        <p:grpSpPr bwMode="auto">
          <a:xfrm>
            <a:off x="3024188" y="4391025"/>
            <a:ext cx="900112" cy="1238250"/>
            <a:chOff x="1959" y="2766"/>
            <a:chExt cx="567" cy="780"/>
          </a:xfrm>
        </p:grpSpPr>
        <p:sp>
          <p:nvSpPr>
            <p:cNvPr id="42" name="Rectangle 13"/>
            <p:cNvSpPr>
              <a:spLocks noChangeArrowheads="1"/>
            </p:cNvSpPr>
            <p:nvPr/>
          </p:nvSpPr>
          <p:spPr bwMode="auto">
            <a:xfrm>
              <a:off x="1962" y="2766"/>
              <a:ext cx="564" cy="780"/>
            </a:xfrm>
            <a:prstGeom prst="rect">
              <a:avLst/>
            </a:prstGeom>
            <a:solidFill>
              <a:schemeClr val="bg1"/>
            </a:solidFill>
            <a:ln w="9525">
              <a:solidFill>
                <a:schemeClr val="tx1"/>
              </a:solidFill>
              <a:miter lim="800000"/>
              <a:headEnd/>
              <a:tailEnd/>
            </a:ln>
          </p:spPr>
          <p:txBody>
            <a:bodyPr wrap="none" anchorCtr="1"/>
            <a:lstStyle/>
            <a:p>
              <a:pPr algn="ctr"/>
              <a:r>
                <a:rPr lang="en-US" sz="800" b="1">
                  <a:latin typeface="Trebuchet MS" pitchFamily="34" charset="0"/>
                </a:rPr>
                <a:t>Storage Devices</a:t>
              </a:r>
            </a:p>
          </p:txBody>
        </p:sp>
        <p:pic>
          <p:nvPicPr>
            <p:cNvPr id="43" name="Picture 23" descr="EMC_tag_WR_rgb">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972" y="2969"/>
              <a:ext cx="25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4" descr="netapp">
              <a:hlinkClick r:id="rId25"/>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020" y="3173"/>
              <a:ext cx="143"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6" descr="Brocade%2520logo%25202c_pos_rgb">
              <a:hlinkClick r:id="rId27"/>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252" y="2974"/>
              <a:ext cx="24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2" descr="emulex_logo">
              <a:hlinkClick r:id="rId29"/>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180" y="3200"/>
              <a:ext cx="342"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Line 105"/>
            <p:cNvSpPr>
              <a:spLocks noChangeShapeType="1"/>
            </p:cNvSpPr>
            <p:nvPr/>
          </p:nvSpPr>
          <p:spPr bwMode="auto">
            <a:xfrm>
              <a:off x="1959" y="2907"/>
              <a:ext cx="5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8" name="Picture 107" descr="cisco">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89" y="3361"/>
              <a:ext cx="245"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08" descr="dell-logo-online-new">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93" y="3349"/>
              <a:ext cx="12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 name="AutoShape 110"/>
          <p:cNvSpPr>
            <a:spLocks noChangeArrowheads="1"/>
          </p:cNvSpPr>
          <p:nvPr/>
        </p:nvSpPr>
        <p:spPr bwMode="auto">
          <a:xfrm>
            <a:off x="503238" y="3857625"/>
            <a:ext cx="322262" cy="228600"/>
          </a:xfrm>
          <a:prstGeom prst="upDownArrow">
            <a:avLst>
              <a:gd name="adj1" fmla="val 67407"/>
              <a:gd name="adj2" fmla="val 26667"/>
            </a:avLst>
          </a:prstGeom>
          <a:solidFill>
            <a:srgbClr val="EAEAEA"/>
          </a:solidFill>
          <a:ln w="9525">
            <a:solidFill>
              <a:schemeClr val="folHlink"/>
            </a:solidFill>
            <a:miter lim="800000"/>
            <a:headEnd/>
            <a:tailEnd/>
          </a:ln>
        </p:spPr>
        <p:txBody>
          <a:bodyPr wrap="none" anchor="ctr"/>
          <a:lstStyle/>
          <a:p>
            <a:pPr algn="ctr" defTabSz="914400"/>
            <a:endParaRPr lang="en-US"/>
          </a:p>
        </p:txBody>
      </p:sp>
      <p:sp>
        <p:nvSpPr>
          <p:cNvPr id="51" name="AutoShape 111"/>
          <p:cNvSpPr>
            <a:spLocks noChangeArrowheads="1"/>
          </p:cNvSpPr>
          <p:nvPr/>
        </p:nvSpPr>
        <p:spPr bwMode="auto">
          <a:xfrm>
            <a:off x="1439863" y="3857625"/>
            <a:ext cx="322262" cy="228600"/>
          </a:xfrm>
          <a:prstGeom prst="upDownArrow">
            <a:avLst>
              <a:gd name="adj1" fmla="val 67407"/>
              <a:gd name="adj2" fmla="val 26667"/>
            </a:avLst>
          </a:prstGeom>
          <a:solidFill>
            <a:srgbClr val="EAEAEA"/>
          </a:solidFill>
          <a:ln w="9525">
            <a:solidFill>
              <a:schemeClr val="folHlink"/>
            </a:solidFill>
            <a:miter lim="800000"/>
            <a:headEnd/>
            <a:tailEnd/>
          </a:ln>
        </p:spPr>
        <p:txBody>
          <a:bodyPr wrap="none" anchor="ctr"/>
          <a:lstStyle/>
          <a:p>
            <a:pPr algn="ctr"/>
            <a:endParaRPr lang="en-US"/>
          </a:p>
        </p:txBody>
      </p:sp>
      <p:sp>
        <p:nvSpPr>
          <p:cNvPr id="52" name="AutoShape 112"/>
          <p:cNvSpPr>
            <a:spLocks noChangeArrowheads="1"/>
          </p:cNvSpPr>
          <p:nvPr/>
        </p:nvSpPr>
        <p:spPr bwMode="auto">
          <a:xfrm>
            <a:off x="2413000" y="3857625"/>
            <a:ext cx="322263" cy="228600"/>
          </a:xfrm>
          <a:prstGeom prst="upDownArrow">
            <a:avLst>
              <a:gd name="adj1" fmla="val 67407"/>
              <a:gd name="adj2" fmla="val 26667"/>
            </a:avLst>
          </a:prstGeom>
          <a:solidFill>
            <a:srgbClr val="EAEAEA"/>
          </a:solidFill>
          <a:ln w="9525">
            <a:solidFill>
              <a:schemeClr val="folHlink"/>
            </a:solidFill>
            <a:miter lim="800000"/>
            <a:headEnd/>
            <a:tailEnd/>
          </a:ln>
        </p:spPr>
        <p:txBody>
          <a:bodyPr wrap="none" anchor="ctr"/>
          <a:lstStyle/>
          <a:p>
            <a:pPr algn="ctr"/>
            <a:endParaRPr lang="en-US"/>
          </a:p>
        </p:txBody>
      </p:sp>
      <p:sp>
        <p:nvSpPr>
          <p:cNvPr id="53" name="AutoShape 113"/>
          <p:cNvSpPr>
            <a:spLocks noChangeArrowheads="1"/>
          </p:cNvSpPr>
          <p:nvPr/>
        </p:nvSpPr>
        <p:spPr bwMode="auto">
          <a:xfrm>
            <a:off x="3349625" y="3857625"/>
            <a:ext cx="322263" cy="228600"/>
          </a:xfrm>
          <a:prstGeom prst="upDownArrow">
            <a:avLst>
              <a:gd name="adj1" fmla="val 67407"/>
              <a:gd name="adj2" fmla="val 26667"/>
            </a:avLst>
          </a:prstGeom>
          <a:solidFill>
            <a:srgbClr val="EAEAEA"/>
          </a:solidFill>
          <a:ln w="9525">
            <a:solidFill>
              <a:schemeClr val="folHlink"/>
            </a:solidFill>
            <a:miter lim="800000"/>
            <a:headEnd/>
            <a:tailEnd/>
          </a:ln>
        </p:spPr>
        <p:txBody>
          <a:bodyPr wrap="none" anchor="ctr"/>
          <a:lstStyle/>
          <a:p>
            <a:pPr algn="ctr"/>
            <a:endParaRPr lang="en-US"/>
          </a:p>
        </p:txBody>
      </p:sp>
      <p:sp>
        <p:nvSpPr>
          <p:cNvPr id="54" name="AutoShape 114"/>
          <p:cNvSpPr>
            <a:spLocks noChangeArrowheads="1"/>
          </p:cNvSpPr>
          <p:nvPr/>
        </p:nvSpPr>
        <p:spPr bwMode="auto">
          <a:xfrm>
            <a:off x="4294188" y="3857625"/>
            <a:ext cx="322262" cy="228600"/>
          </a:xfrm>
          <a:prstGeom prst="upDownArrow">
            <a:avLst>
              <a:gd name="adj1" fmla="val 67407"/>
              <a:gd name="adj2" fmla="val 26667"/>
            </a:avLst>
          </a:prstGeom>
          <a:solidFill>
            <a:srgbClr val="EAEAEA"/>
          </a:solidFill>
          <a:ln w="9525">
            <a:solidFill>
              <a:schemeClr val="folHlink"/>
            </a:solidFill>
            <a:miter lim="800000"/>
            <a:headEnd/>
            <a:tailEnd/>
          </a:ln>
        </p:spPr>
        <p:txBody>
          <a:bodyPr wrap="none" anchor="ctr"/>
          <a:lstStyle/>
          <a:p>
            <a:pPr algn="ctr"/>
            <a:endParaRPr lang="en-US"/>
          </a:p>
        </p:txBody>
      </p:sp>
      <p:sp>
        <p:nvSpPr>
          <p:cNvPr id="55" name="AutoShape 115"/>
          <p:cNvSpPr>
            <a:spLocks noChangeArrowheads="1"/>
          </p:cNvSpPr>
          <p:nvPr/>
        </p:nvSpPr>
        <p:spPr bwMode="auto">
          <a:xfrm>
            <a:off x="3024188" y="2967038"/>
            <a:ext cx="322262" cy="228600"/>
          </a:xfrm>
          <a:prstGeom prst="upDownArrow">
            <a:avLst>
              <a:gd name="adj1" fmla="val 67407"/>
              <a:gd name="adj2" fmla="val 26667"/>
            </a:avLst>
          </a:prstGeom>
          <a:solidFill>
            <a:srgbClr val="EAEAEA"/>
          </a:solidFill>
          <a:ln w="9525">
            <a:solidFill>
              <a:schemeClr val="folHlink"/>
            </a:solidFill>
            <a:miter lim="800000"/>
            <a:headEnd/>
            <a:tailEnd/>
          </a:ln>
        </p:spPr>
        <p:txBody>
          <a:bodyPr wrap="none" anchor="ctr"/>
          <a:lstStyle/>
          <a:p>
            <a:pPr algn="ctr"/>
            <a:endParaRPr lang="en-US"/>
          </a:p>
        </p:txBody>
      </p:sp>
      <p:sp>
        <p:nvSpPr>
          <p:cNvPr id="56" name="AutoShape 116"/>
          <p:cNvSpPr>
            <a:spLocks noChangeArrowheads="1"/>
          </p:cNvSpPr>
          <p:nvPr/>
        </p:nvSpPr>
        <p:spPr bwMode="auto">
          <a:xfrm>
            <a:off x="550863" y="2967038"/>
            <a:ext cx="322262" cy="228600"/>
          </a:xfrm>
          <a:prstGeom prst="upDownArrow">
            <a:avLst>
              <a:gd name="adj1" fmla="val 67407"/>
              <a:gd name="adj2" fmla="val 26667"/>
            </a:avLst>
          </a:prstGeom>
          <a:solidFill>
            <a:srgbClr val="EAEAEA"/>
          </a:solidFill>
          <a:ln w="9525">
            <a:solidFill>
              <a:schemeClr val="folHlink"/>
            </a:solidFill>
            <a:miter lim="800000"/>
            <a:headEnd/>
            <a:tailEnd/>
          </a:ln>
        </p:spPr>
        <p:txBody>
          <a:bodyPr wrap="none" anchor="ctr"/>
          <a:lstStyle/>
          <a:p>
            <a:pPr algn="ctr"/>
            <a:endParaRPr lang="en-US"/>
          </a:p>
        </p:txBody>
      </p:sp>
      <p:sp>
        <p:nvSpPr>
          <p:cNvPr id="57" name="AutoShape 117"/>
          <p:cNvSpPr>
            <a:spLocks noChangeArrowheads="1"/>
          </p:cNvSpPr>
          <p:nvPr/>
        </p:nvSpPr>
        <p:spPr bwMode="auto">
          <a:xfrm>
            <a:off x="1973263" y="2325688"/>
            <a:ext cx="322262" cy="228600"/>
          </a:xfrm>
          <a:prstGeom prst="upDownArrow">
            <a:avLst>
              <a:gd name="adj1" fmla="val 67407"/>
              <a:gd name="adj2" fmla="val 26667"/>
            </a:avLst>
          </a:prstGeom>
          <a:solidFill>
            <a:srgbClr val="EAEAEA"/>
          </a:solidFill>
          <a:ln w="9525">
            <a:solidFill>
              <a:schemeClr val="folHlink"/>
            </a:solidFill>
            <a:miter lim="800000"/>
            <a:headEnd/>
            <a:tailEnd/>
          </a:ln>
        </p:spPr>
        <p:txBody>
          <a:bodyPr wrap="none" anchor="ctr"/>
          <a:lstStyle/>
          <a:p>
            <a:pPr algn="ctr"/>
            <a:endParaRPr lang="en-US"/>
          </a:p>
        </p:txBody>
      </p:sp>
      <p:sp>
        <p:nvSpPr>
          <p:cNvPr id="58" name="AutoShape 118"/>
          <p:cNvSpPr>
            <a:spLocks noChangeArrowheads="1"/>
          </p:cNvSpPr>
          <p:nvPr/>
        </p:nvSpPr>
        <p:spPr bwMode="auto">
          <a:xfrm>
            <a:off x="3819525" y="2325688"/>
            <a:ext cx="322263" cy="228600"/>
          </a:xfrm>
          <a:prstGeom prst="upDownArrow">
            <a:avLst>
              <a:gd name="adj1" fmla="val 67407"/>
              <a:gd name="adj2" fmla="val 26667"/>
            </a:avLst>
          </a:prstGeom>
          <a:solidFill>
            <a:srgbClr val="EAEAEA"/>
          </a:solidFill>
          <a:ln w="9525">
            <a:solidFill>
              <a:schemeClr val="folHlink"/>
            </a:solidFill>
            <a:miter lim="800000"/>
            <a:headEnd/>
            <a:tailEnd/>
          </a:ln>
        </p:spPr>
        <p:txBody>
          <a:bodyPr wrap="none" anchor="ctr"/>
          <a:lstStyle/>
          <a:p>
            <a:pPr algn="ctr"/>
            <a:endParaRPr lang="en-US"/>
          </a:p>
        </p:txBody>
      </p:sp>
      <p:sp>
        <p:nvSpPr>
          <p:cNvPr id="59" name="Line 109"/>
          <p:cNvSpPr>
            <a:spLocks noChangeShapeType="1"/>
          </p:cNvSpPr>
          <p:nvPr/>
        </p:nvSpPr>
        <p:spPr bwMode="auto">
          <a:xfrm>
            <a:off x="5076825" y="1174750"/>
            <a:ext cx="0" cy="503555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Text Box 55"/>
          <p:cNvSpPr txBox="1">
            <a:spLocks noChangeArrowheads="1"/>
          </p:cNvSpPr>
          <p:nvPr/>
        </p:nvSpPr>
        <p:spPr bwMode="auto">
          <a:xfrm>
            <a:off x="5222875" y="1166813"/>
            <a:ext cx="344851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hangingPunct="1">
              <a:spcAft>
                <a:spcPct val="50000"/>
              </a:spcAft>
              <a:buFontTx/>
              <a:buAutoNum type="arabicPeriod"/>
            </a:pPr>
            <a:r>
              <a:rPr lang="en-US" sz="1400" dirty="0">
                <a:latin typeface="Trebuchet MS" pitchFamily="34" charset="0"/>
              </a:rPr>
              <a:t>Dell AIM operates in the “control plane” of the data center </a:t>
            </a:r>
          </a:p>
          <a:p>
            <a:pPr defTabSz="914400" eaLnBrk="1" hangingPunct="1">
              <a:spcAft>
                <a:spcPct val="50000"/>
              </a:spcAft>
              <a:buFontTx/>
              <a:buAutoNum type="arabicPeriod"/>
            </a:pPr>
            <a:r>
              <a:rPr lang="en-US" sz="1400" dirty="0">
                <a:latin typeface="Trebuchet MS" pitchFamily="34" charset="0"/>
              </a:rPr>
              <a:t>Dell AIM interfaces with infrastructure components using vendor supplied and supported APIs</a:t>
            </a:r>
          </a:p>
          <a:p>
            <a:pPr defTabSz="914400" eaLnBrk="1" hangingPunct="1">
              <a:spcAft>
                <a:spcPct val="50000"/>
              </a:spcAft>
              <a:buFontTx/>
              <a:buAutoNum type="arabicPeriod"/>
            </a:pPr>
            <a:r>
              <a:rPr lang="en-US" sz="1400" dirty="0">
                <a:latin typeface="Trebuchet MS" pitchFamily="34" charset="0"/>
              </a:rPr>
              <a:t>Dell AIM offers an abstraction that unifies the management of multi-vendor infrastructure</a:t>
            </a:r>
          </a:p>
          <a:p>
            <a:pPr defTabSz="914400" eaLnBrk="1" hangingPunct="1">
              <a:spcAft>
                <a:spcPct val="50000"/>
              </a:spcAft>
              <a:buFontTx/>
              <a:buAutoNum type="arabicPeriod"/>
            </a:pPr>
            <a:r>
              <a:rPr lang="en-US" sz="1400" dirty="0">
                <a:latin typeface="Trebuchet MS" pitchFamily="34" charset="0"/>
              </a:rPr>
              <a:t>Dell AIM offers scriptable CLI and convenient Web services for use by other management software</a:t>
            </a:r>
          </a:p>
          <a:p>
            <a:pPr defTabSz="914400" eaLnBrk="1" hangingPunct="1">
              <a:spcAft>
                <a:spcPct val="50000"/>
              </a:spcAft>
              <a:buFontTx/>
              <a:buAutoNum type="arabicPeriod"/>
            </a:pPr>
            <a:r>
              <a:rPr lang="en-US" sz="1400" dirty="0">
                <a:latin typeface="Trebuchet MS" pitchFamily="34" charset="0"/>
              </a:rPr>
              <a:t>Dell AIM provides a browser-based graphical console with “drag-and-drop”, “point-and-click” simplicity</a:t>
            </a:r>
          </a:p>
        </p:txBody>
      </p:sp>
      <p:sp>
        <p:nvSpPr>
          <p:cNvPr id="61" name="Date Placeholder 60"/>
          <p:cNvSpPr>
            <a:spLocks noGrp="1"/>
          </p:cNvSpPr>
          <p:nvPr>
            <p:ph type="dt" sz="half" idx="2"/>
          </p:nvPr>
        </p:nvSpPr>
        <p:spPr/>
        <p:txBody>
          <a:bodyPr/>
          <a:lstStyle/>
          <a:p>
            <a:fld id="{C5D6C6AD-394B-4EFE-9857-6FC3AB04E62D}" type="datetime1">
              <a:rPr lang="en-US" smtClean="0"/>
              <a:t>11/12/2023</a:t>
            </a:fld>
            <a:endParaRPr lang="en-US" dirty="0"/>
          </a:p>
        </p:txBody>
      </p:sp>
    </p:spTree>
    <p:extLst>
      <p:ext uri="{BB962C8B-B14F-4D97-AF65-F5344CB8AC3E}">
        <p14:creationId xmlns:p14="http://schemas.microsoft.com/office/powerpoint/2010/main" val="262732581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withEffect">
                                  <p:stCondLst>
                                    <p:cond delay="0"/>
                                  </p:stCondLst>
                                  <p:childTnLst>
                                    <p:animClr clrSpc="hsl" dir="cw">
                                      <p:cBhvr override="childStyle">
                                        <p:cTn id="6" dur="500" fill="hold"/>
                                        <p:tgtEl>
                                          <p:spTgt spid="10"/>
                                        </p:tgtEl>
                                        <p:attrNameLst>
                                          <p:attrName>style.color</p:attrName>
                                        </p:attrNameLst>
                                      </p:cBhvr>
                                      <p:by>
                                        <p:hsl h="0" s="-12549" l="-25098"/>
                                      </p:by>
                                    </p:animClr>
                                    <p:animClr clrSpc="hsl" dir="cw">
                                      <p:cBhvr>
                                        <p:cTn id="7" dur="500" fill="hold"/>
                                        <p:tgtEl>
                                          <p:spTgt spid="10"/>
                                        </p:tgtEl>
                                        <p:attrNameLst>
                                          <p:attrName>fillcolor</p:attrName>
                                        </p:attrNameLst>
                                      </p:cBhvr>
                                      <p:by>
                                        <p:hsl h="0" s="-12549" l="-25098"/>
                                      </p:by>
                                    </p:animClr>
                                    <p:animClr clrSpc="hsl" dir="cw">
                                      <p:cBhvr>
                                        <p:cTn id="8" dur="500" fill="hold"/>
                                        <p:tgtEl>
                                          <p:spTgt spid="10"/>
                                        </p:tgtEl>
                                        <p:attrNameLst>
                                          <p:attrName>stroke.color</p:attrName>
                                        </p:attrNameLst>
                                      </p:cBhvr>
                                      <p:by>
                                        <p:hsl h="0" s="-12549" l="-25098"/>
                                      </p:by>
                                    </p:animClr>
                                    <p:set>
                                      <p:cBhvr>
                                        <p:cTn id="9" dur="500" fill="hold"/>
                                        <p:tgtEl>
                                          <p:spTgt spid="10"/>
                                        </p:tgtEl>
                                        <p:attrNameLst>
                                          <p:attrName>fill.type</p:attrName>
                                        </p:attrNameLst>
                                      </p:cBhvr>
                                      <p:to>
                                        <p:strVal val="solid"/>
                                      </p:to>
                                    </p:se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up)">
                                      <p:cBhvr>
                                        <p:cTn id="13" dur="500"/>
                                        <p:tgtEl>
                                          <p:spTgt spid="5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up)">
                                      <p:cBhvr>
                                        <p:cTn id="16" dur="500"/>
                                        <p:tgtEl>
                                          <p:spTgt spid="51"/>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up)">
                                      <p:cBhvr>
                                        <p:cTn id="19" dur="500"/>
                                        <p:tgtEl>
                                          <p:spTgt spid="5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up)">
                                      <p:cBhvr>
                                        <p:cTn id="22" dur="500"/>
                                        <p:tgtEl>
                                          <p:spTgt spid="5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up)">
                                      <p:cBhvr>
                                        <p:cTn id="25" dur="500"/>
                                        <p:tgtEl>
                                          <p:spTgt spid="54"/>
                                        </p:tgtEl>
                                      </p:cBhvr>
                                    </p:animEffect>
                                  </p:childTnLst>
                                </p:cTn>
                              </p:par>
                            </p:childTnLst>
                          </p:cTn>
                        </p:par>
                        <p:par>
                          <p:cTn id="26" fill="hold">
                            <p:stCondLst>
                              <p:cond delay="1000"/>
                            </p:stCondLst>
                            <p:childTnLst>
                              <p:par>
                                <p:cTn id="27" presetID="24" presetClass="emph" presetSubtype="0" fill="hold" grpId="0" nodeType="afterEffect">
                                  <p:stCondLst>
                                    <p:cond delay="0"/>
                                  </p:stCondLst>
                                  <p:childTnLst>
                                    <p:animClr clrSpc="hsl" dir="cw">
                                      <p:cBhvr override="childStyle">
                                        <p:cTn id="28" dur="500" fill="hold"/>
                                        <p:tgtEl>
                                          <p:spTgt spid="5"/>
                                        </p:tgtEl>
                                        <p:attrNameLst>
                                          <p:attrName>style.color</p:attrName>
                                        </p:attrNameLst>
                                      </p:cBhvr>
                                      <p:by>
                                        <p:hsl h="0" s="-12549" l="-25098"/>
                                      </p:by>
                                    </p:animClr>
                                    <p:animClr clrSpc="hsl" dir="cw">
                                      <p:cBhvr>
                                        <p:cTn id="29" dur="500" fill="hold"/>
                                        <p:tgtEl>
                                          <p:spTgt spid="5"/>
                                        </p:tgtEl>
                                        <p:attrNameLst>
                                          <p:attrName>fillcolor</p:attrName>
                                        </p:attrNameLst>
                                      </p:cBhvr>
                                      <p:by>
                                        <p:hsl h="0" s="-12549" l="-25098"/>
                                      </p:by>
                                    </p:animClr>
                                    <p:animClr clrSpc="hsl" dir="cw">
                                      <p:cBhvr>
                                        <p:cTn id="30" dur="500" fill="hold"/>
                                        <p:tgtEl>
                                          <p:spTgt spid="5"/>
                                        </p:tgtEl>
                                        <p:attrNameLst>
                                          <p:attrName>stroke.color</p:attrName>
                                        </p:attrNameLst>
                                      </p:cBhvr>
                                      <p:by>
                                        <p:hsl h="0" s="-12549" l="-25098"/>
                                      </p:by>
                                    </p:animClr>
                                    <p:set>
                                      <p:cBhvr>
                                        <p:cTn id="31" dur="500" fill="hold"/>
                                        <p:tgtEl>
                                          <p:spTgt spid="5"/>
                                        </p:tgtEl>
                                        <p:attrNameLst>
                                          <p:attrName>fill.type</p:attrName>
                                        </p:attrNameLst>
                                      </p:cBhvr>
                                      <p:to>
                                        <p:strVal val="solid"/>
                                      </p:to>
                                    </p:set>
                                  </p:childTnLst>
                                </p:cTn>
                              </p:par>
                              <p:par>
                                <p:cTn id="32" presetID="24" presetClass="emph" presetSubtype="0" fill="hold" grpId="0" nodeType="withEffect">
                                  <p:stCondLst>
                                    <p:cond delay="0"/>
                                  </p:stCondLst>
                                  <p:childTnLst>
                                    <p:animClr clrSpc="hsl" dir="cw">
                                      <p:cBhvr override="childStyle">
                                        <p:cTn id="33" dur="500" fill="hold"/>
                                        <p:tgtEl>
                                          <p:spTgt spid="6"/>
                                        </p:tgtEl>
                                        <p:attrNameLst>
                                          <p:attrName>style.color</p:attrName>
                                        </p:attrNameLst>
                                      </p:cBhvr>
                                      <p:by>
                                        <p:hsl h="0" s="-12549" l="-25098"/>
                                      </p:by>
                                    </p:animClr>
                                    <p:animClr clrSpc="hsl" dir="cw">
                                      <p:cBhvr>
                                        <p:cTn id="34" dur="500" fill="hold"/>
                                        <p:tgtEl>
                                          <p:spTgt spid="6"/>
                                        </p:tgtEl>
                                        <p:attrNameLst>
                                          <p:attrName>fillcolor</p:attrName>
                                        </p:attrNameLst>
                                      </p:cBhvr>
                                      <p:by>
                                        <p:hsl h="0" s="-12549" l="-25098"/>
                                      </p:by>
                                    </p:animClr>
                                    <p:animClr clrSpc="hsl" dir="cw">
                                      <p:cBhvr>
                                        <p:cTn id="35" dur="500" fill="hold"/>
                                        <p:tgtEl>
                                          <p:spTgt spid="6"/>
                                        </p:tgtEl>
                                        <p:attrNameLst>
                                          <p:attrName>stroke.color</p:attrName>
                                        </p:attrNameLst>
                                      </p:cBhvr>
                                      <p:by>
                                        <p:hsl h="0" s="-12549" l="-25098"/>
                                      </p:by>
                                    </p:animClr>
                                    <p:set>
                                      <p:cBhvr>
                                        <p:cTn id="36" dur="500" fill="hold"/>
                                        <p:tgtEl>
                                          <p:spTgt spid="6"/>
                                        </p:tgtEl>
                                        <p:attrNameLst>
                                          <p:attrName>fill.type</p:attrName>
                                        </p:attrNameLst>
                                      </p:cBhvr>
                                      <p:to>
                                        <p:strVal val="solid"/>
                                      </p:to>
                                    </p:set>
                                  </p:childTnLst>
                                </p:cTn>
                              </p:par>
                              <p:par>
                                <p:cTn id="37" presetID="24" presetClass="emph" presetSubtype="0" fill="hold" grpId="0" nodeType="withEffect">
                                  <p:stCondLst>
                                    <p:cond delay="0"/>
                                  </p:stCondLst>
                                  <p:childTnLst>
                                    <p:animClr clrSpc="hsl" dir="cw">
                                      <p:cBhvr override="childStyle">
                                        <p:cTn id="38" dur="500" fill="hold"/>
                                        <p:tgtEl>
                                          <p:spTgt spid="7"/>
                                        </p:tgtEl>
                                        <p:attrNameLst>
                                          <p:attrName>style.color</p:attrName>
                                        </p:attrNameLst>
                                      </p:cBhvr>
                                      <p:by>
                                        <p:hsl h="0" s="-12549" l="-25098"/>
                                      </p:by>
                                    </p:animClr>
                                    <p:animClr clrSpc="hsl" dir="cw">
                                      <p:cBhvr>
                                        <p:cTn id="39" dur="500" fill="hold"/>
                                        <p:tgtEl>
                                          <p:spTgt spid="7"/>
                                        </p:tgtEl>
                                        <p:attrNameLst>
                                          <p:attrName>fillcolor</p:attrName>
                                        </p:attrNameLst>
                                      </p:cBhvr>
                                      <p:by>
                                        <p:hsl h="0" s="-12549" l="-25098"/>
                                      </p:by>
                                    </p:animClr>
                                    <p:animClr clrSpc="hsl" dir="cw">
                                      <p:cBhvr>
                                        <p:cTn id="40" dur="500" fill="hold"/>
                                        <p:tgtEl>
                                          <p:spTgt spid="7"/>
                                        </p:tgtEl>
                                        <p:attrNameLst>
                                          <p:attrName>stroke.color</p:attrName>
                                        </p:attrNameLst>
                                      </p:cBhvr>
                                      <p:by>
                                        <p:hsl h="0" s="-12549" l="-25098"/>
                                      </p:by>
                                    </p:animClr>
                                    <p:set>
                                      <p:cBhvr>
                                        <p:cTn id="41" dur="500" fill="hold"/>
                                        <p:tgtEl>
                                          <p:spTgt spid="7"/>
                                        </p:tgtEl>
                                        <p:attrNameLst>
                                          <p:attrName>fill.type</p:attrName>
                                        </p:attrNameLst>
                                      </p:cBhvr>
                                      <p:to>
                                        <p:strVal val="solid"/>
                                      </p:to>
                                    </p:set>
                                  </p:childTnLst>
                                </p:cTn>
                              </p:par>
                              <p:par>
                                <p:cTn id="42" presetID="24" presetClass="emph" presetSubtype="0" fill="hold" grpId="0" nodeType="withEffect">
                                  <p:stCondLst>
                                    <p:cond delay="0"/>
                                  </p:stCondLst>
                                  <p:childTnLst>
                                    <p:animClr clrSpc="hsl" dir="cw">
                                      <p:cBhvr override="childStyle">
                                        <p:cTn id="43" dur="500" fill="hold"/>
                                        <p:tgtEl>
                                          <p:spTgt spid="8"/>
                                        </p:tgtEl>
                                        <p:attrNameLst>
                                          <p:attrName>style.color</p:attrName>
                                        </p:attrNameLst>
                                      </p:cBhvr>
                                      <p:by>
                                        <p:hsl h="0" s="-12549" l="-25098"/>
                                      </p:by>
                                    </p:animClr>
                                    <p:animClr clrSpc="hsl" dir="cw">
                                      <p:cBhvr>
                                        <p:cTn id="44" dur="500" fill="hold"/>
                                        <p:tgtEl>
                                          <p:spTgt spid="8"/>
                                        </p:tgtEl>
                                        <p:attrNameLst>
                                          <p:attrName>fillcolor</p:attrName>
                                        </p:attrNameLst>
                                      </p:cBhvr>
                                      <p:by>
                                        <p:hsl h="0" s="-12549" l="-25098"/>
                                      </p:by>
                                    </p:animClr>
                                    <p:animClr clrSpc="hsl" dir="cw">
                                      <p:cBhvr>
                                        <p:cTn id="45" dur="500" fill="hold"/>
                                        <p:tgtEl>
                                          <p:spTgt spid="8"/>
                                        </p:tgtEl>
                                        <p:attrNameLst>
                                          <p:attrName>stroke.color</p:attrName>
                                        </p:attrNameLst>
                                      </p:cBhvr>
                                      <p:by>
                                        <p:hsl h="0" s="-12549" l="-25098"/>
                                      </p:by>
                                    </p:animClr>
                                    <p:set>
                                      <p:cBhvr>
                                        <p:cTn id="46" dur="500" fill="hold"/>
                                        <p:tgtEl>
                                          <p:spTgt spid="8"/>
                                        </p:tgtEl>
                                        <p:attrNameLst>
                                          <p:attrName>fill.type</p:attrName>
                                        </p:attrNameLst>
                                      </p:cBhvr>
                                      <p:to>
                                        <p:strVal val="solid"/>
                                      </p:to>
                                    </p:set>
                                  </p:childTnLst>
                                </p:cTn>
                              </p:par>
                              <p:par>
                                <p:cTn id="47" presetID="24" presetClass="emph" presetSubtype="0" fill="hold" grpId="0" nodeType="withEffect">
                                  <p:stCondLst>
                                    <p:cond delay="0"/>
                                  </p:stCondLst>
                                  <p:childTnLst>
                                    <p:animClr clrSpc="hsl" dir="cw">
                                      <p:cBhvr override="childStyle">
                                        <p:cTn id="48" dur="500" fill="hold"/>
                                        <p:tgtEl>
                                          <p:spTgt spid="9"/>
                                        </p:tgtEl>
                                        <p:attrNameLst>
                                          <p:attrName>style.color</p:attrName>
                                        </p:attrNameLst>
                                      </p:cBhvr>
                                      <p:by>
                                        <p:hsl h="0" s="-12549" l="-25098"/>
                                      </p:by>
                                    </p:animClr>
                                    <p:animClr clrSpc="hsl" dir="cw">
                                      <p:cBhvr>
                                        <p:cTn id="49" dur="500" fill="hold"/>
                                        <p:tgtEl>
                                          <p:spTgt spid="9"/>
                                        </p:tgtEl>
                                        <p:attrNameLst>
                                          <p:attrName>fillcolor</p:attrName>
                                        </p:attrNameLst>
                                      </p:cBhvr>
                                      <p:by>
                                        <p:hsl h="0" s="-12549" l="-25098"/>
                                      </p:by>
                                    </p:animClr>
                                    <p:animClr clrSpc="hsl" dir="cw">
                                      <p:cBhvr>
                                        <p:cTn id="50" dur="500" fill="hold"/>
                                        <p:tgtEl>
                                          <p:spTgt spid="9"/>
                                        </p:tgtEl>
                                        <p:attrNameLst>
                                          <p:attrName>stroke.color</p:attrName>
                                        </p:attrNameLst>
                                      </p:cBhvr>
                                      <p:by>
                                        <p:hsl h="0" s="-12549" l="-25098"/>
                                      </p:by>
                                    </p:animClr>
                                    <p:set>
                                      <p:cBhvr>
                                        <p:cTn id="51" dur="500" fill="hold"/>
                                        <p:tgtEl>
                                          <p:spTgt spid="9"/>
                                        </p:tgtEl>
                                        <p:attrNameLst>
                                          <p:attrName>fill.type</p:attrName>
                                        </p:attrNameLst>
                                      </p:cBhvr>
                                      <p:to>
                                        <p:strVal val="solid"/>
                                      </p:to>
                                    </p:set>
                                  </p:childTnLst>
                                </p:cTn>
                              </p:par>
                              <p:par>
                                <p:cTn id="52" presetID="22" presetClass="entr" presetSubtype="4" fill="hold" grpId="0"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wipe(down)">
                                      <p:cBhvr>
                                        <p:cTn id="54" dur="500"/>
                                        <p:tgtEl>
                                          <p:spTgt spid="55"/>
                                        </p:tgtEl>
                                      </p:cBhvr>
                                    </p:animEffect>
                                  </p:childTnLst>
                                </p:cTn>
                              </p:par>
                            </p:childTnLst>
                          </p:cTn>
                        </p:par>
                        <p:par>
                          <p:cTn id="55" fill="hold">
                            <p:stCondLst>
                              <p:cond delay="1500"/>
                            </p:stCondLst>
                            <p:childTnLst>
                              <p:par>
                                <p:cTn id="56" presetID="24" presetClass="emph" presetSubtype="0" fill="hold" grpId="0" nodeType="afterEffect">
                                  <p:stCondLst>
                                    <p:cond delay="0"/>
                                  </p:stCondLst>
                                  <p:childTnLst>
                                    <p:animClr clrSpc="hsl" dir="cw">
                                      <p:cBhvr override="childStyle">
                                        <p:cTn id="57" dur="500" fill="hold"/>
                                        <p:tgtEl>
                                          <p:spTgt spid="12"/>
                                        </p:tgtEl>
                                        <p:attrNameLst>
                                          <p:attrName>style.color</p:attrName>
                                        </p:attrNameLst>
                                      </p:cBhvr>
                                      <p:by>
                                        <p:hsl h="0" s="-12549" l="-25098"/>
                                      </p:by>
                                    </p:animClr>
                                    <p:animClr clrSpc="hsl" dir="cw">
                                      <p:cBhvr>
                                        <p:cTn id="58" dur="500" fill="hold"/>
                                        <p:tgtEl>
                                          <p:spTgt spid="12"/>
                                        </p:tgtEl>
                                        <p:attrNameLst>
                                          <p:attrName>fillcolor</p:attrName>
                                        </p:attrNameLst>
                                      </p:cBhvr>
                                      <p:by>
                                        <p:hsl h="0" s="-12549" l="-25098"/>
                                      </p:by>
                                    </p:animClr>
                                    <p:animClr clrSpc="hsl" dir="cw">
                                      <p:cBhvr>
                                        <p:cTn id="59" dur="500" fill="hold"/>
                                        <p:tgtEl>
                                          <p:spTgt spid="12"/>
                                        </p:tgtEl>
                                        <p:attrNameLst>
                                          <p:attrName>stroke.color</p:attrName>
                                        </p:attrNameLst>
                                      </p:cBhvr>
                                      <p:by>
                                        <p:hsl h="0" s="-12549" l="-25098"/>
                                      </p:by>
                                    </p:animClr>
                                    <p:set>
                                      <p:cBhvr>
                                        <p:cTn id="60" dur="500" fill="hold"/>
                                        <p:tgtEl>
                                          <p:spTgt spid="12"/>
                                        </p:tgtEl>
                                        <p:attrNameLst>
                                          <p:attrName>fill.type</p:attrName>
                                        </p:attrNameLst>
                                      </p:cBhvr>
                                      <p:to>
                                        <p:strVal val="solid"/>
                                      </p:to>
                                    </p:set>
                                  </p:childTnLst>
                                </p:cTn>
                              </p:par>
                              <p:par>
                                <p:cTn id="61" presetID="22" presetClass="entr" presetSubtype="4"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wipe(down)">
                                      <p:cBhvr>
                                        <p:cTn id="63" dur="500"/>
                                        <p:tgtEl>
                                          <p:spTgt spid="57"/>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wipe(down)">
                                      <p:cBhvr>
                                        <p:cTn id="66" dur="500"/>
                                        <p:tgtEl>
                                          <p:spTgt spid="58"/>
                                        </p:tgtEl>
                                      </p:cBhvr>
                                    </p:animEffect>
                                  </p:childTnLst>
                                </p:cTn>
                              </p:par>
                            </p:childTnLst>
                          </p:cTn>
                        </p:par>
                        <p:par>
                          <p:cTn id="67" fill="hold">
                            <p:stCondLst>
                              <p:cond delay="2000"/>
                            </p:stCondLst>
                            <p:childTnLst>
                              <p:par>
                                <p:cTn id="68" presetID="24" presetClass="emph" presetSubtype="0" fill="hold" grpId="0" nodeType="afterEffect">
                                  <p:stCondLst>
                                    <p:cond delay="0"/>
                                  </p:stCondLst>
                                  <p:childTnLst>
                                    <p:animClr clrSpc="hsl" dir="cw">
                                      <p:cBhvr override="childStyle">
                                        <p:cTn id="69" dur="500" fill="hold"/>
                                        <p:tgtEl>
                                          <p:spTgt spid="13"/>
                                        </p:tgtEl>
                                        <p:attrNameLst>
                                          <p:attrName>style.color</p:attrName>
                                        </p:attrNameLst>
                                      </p:cBhvr>
                                      <p:by>
                                        <p:hsl h="0" s="-12549" l="-25098"/>
                                      </p:by>
                                    </p:animClr>
                                    <p:animClr clrSpc="hsl" dir="cw">
                                      <p:cBhvr>
                                        <p:cTn id="70" dur="500" fill="hold"/>
                                        <p:tgtEl>
                                          <p:spTgt spid="13"/>
                                        </p:tgtEl>
                                        <p:attrNameLst>
                                          <p:attrName>fillcolor</p:attrName>
                                        </p:attrNameLst>
                                      </p:cBhvr>
                                      <p:by>
                                        <p:hsl h="0" s="-12549" l="-25098"/>
                                      </p:by>
                                    </p:animClr>
                                    <p:animClr clrSpc="hsl" dir="cw">
                                      <p:cBhvr>
                                        <p:cTn id="71" dur="500" fill="hold"/>
                                        <p:tgtEl>
                                          <p:spTgt spid="13"/>
                                        </p:tgtEl>
                                        <p:attrNameLst>
                                          <p:attrName>stroke.color</p:attrName>
                                        </p:attrNameLst>
                                      </p:cBhvr>
                                      <p:by>
                                        <p:hsl h="0" s="-12549" l="-25098"/>
                                      </p:by>
                                    </p:animClr>
                                    <p:set>
                                      <p:cBhvr>
                                        <p:cTn id="72" dur="500" fill="hold"/>
                                        <p:tgtEl>
                                          <p:spTgt spid="13"/>
                                        </p:tgtEl>
                                        <p:attrNameLst>
                                          <p:attrName>fill.type</p:attrName>
                                        </p:attrNameLst>
                                      </p:cBhvr>
                                      <p:to>
                                        <p:strVal val="solid"/>
                                      </p:to>
                                    </p:set>
                                  </p:childTnLst>
                                </p:cTn>
                              </p:par>
                              <p:par>
                                <p:cTn id="73" presetID="24" presetClass="emph" presetSubtype="0" fill="hold" grpId="0" nodeType="withEffect">
                                  <p:stCondLst>
                                    <p:cond delay="0"/>
                                  </p:stCondLst>
                                  <p:childTnLst>
                                    <p:animClr clrSpc="hsl" dir="cw">
                                      <p:cBhvr override="childStyle">
                                        <p:cTn id="74" dur="500" fill="hold"/>
                                        <p:tgtEl>
                                          <p:spTgt spid="14"/>
                                        </p:tgtEl>
                                        <p:attrNameLst>
                                          <p:attrName>style.color</p:attrName>
                                        </p:attrNameLst>
                                      </p:cBhvr>
                                      <p:by>
                                        <p:hsl h="0" s="-12549" l="-25098"/>
                                      </p:by>
                                    </p:animClr>
                                    <p:animClr clrSpc="hsl" dir="cw">
                                      <p:cBhvr>
                                        <p:cTn id="75" dur="500" fill="hold"/>
                                        <p:tgtEl>
                                          <p:spTgt spid="14"/>
                                        </p:tgtEl>
                                        <p:attrNameLst>
                                          <p:attrName>fillcolor</p:attrName>
                                        </p:attrNameLst>
                                      </p:cBhvr>
                                      <p:by>
                                        <p:hsl h="0" s="-12549" l="-25098"/>
                                      </p:by>
                                    </p:animClr>
                                    <p:animClr clrSpc="hsl" dir="cw">
                                      <p:cBhvr>
                                        <p:cTn id="76" dur="500" fill="hold"/>
                                        <p:tgtEl>
                                          <p:spTgt spid="14"/>
                                        </p:tgtEl>
                                        <p:attrNameLst>
                                          <p:attrName>stroke.color</p:attrName>
                                        </p:attrNameLst>
                                      </p:cBhvr>
                                      <p:by>
                                        <p:hsl h="0" s="-12549" l="-25098"/>
                                      </p:by>
                                    </p:animClr>
                                    <p:set>
                                      <p:cBhvr>
                                        <p:cTn id="77" dur="500" fill="hold"/>
                                        <p:tgtEl>
                                          <p:spTgt spid="14"/>
                                        </p:tgtEl>
                                        <p:attrNameLst>
                                          <p:attrName>fill.type</p:attrName>
                                        </p:attrNameLst>
                                      </p:cBhvr>
                                      <p:to>
                                        <p:strVal val="solid"/>
                                      </p:to>
                                    </p:set>
                                  </p:childTnLst>
                                </p:cTn>
                              </p:par>
                              <p:par>
                                <p:cTn id="78" presetID="22" presetClass="entr" presetSubtype="4" fill="hold" grpId="0" nodeType="with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wipe(down)">
                                      <p:cBhvr>
                                        <p:cTn id="80" dur="500"/>
                                        <p:tgtEl>
                                          <p:spTgt spid="56"/>
                                        </p:tgtEl>
                                      </p:cBhvr>
                                    </p:animEffect>
                                  </p:childTnLst>
                                </p:cTn>
                              </p:par>
                            </p:childTnLst>
                          </p:cTn>
                        </p:par>
                        <p:par>
                          <p:cTn id="81" fill="hold">
                            <p:stCondLst>
                              <p:cond delay="2500"/>
                            </p:stCondLst>
                            <p:childTnLst>
                              <p:par>
                                <p:cTn id="82" presetID="24" presetClass="emph" presetSubtype="0" fill="hold" grpId="0" nodeType="afterEffect">
                                  <p:stCondLst>
                                    <p:cond delay="0"/>
                                  </p:stCondLst>
                                  <p:childTnLst>
                                    <p:animClr clrSpc="hsl" dir="cw">
                                      <p:cBhvr override="childStyle">
                                        <p:cTn id="83" dur="500" fill="hold"/>
                                        <p:tgtEl>
                                          <p:spTgt spid="11"/>
                                        </p:tgtEl>
                                        <p:attrNameLst>
                                          <p:attrName>style.color</p:attrName>
                                        </p:attrNameLst>
                                      </p:cBhvr>
                                      <p:by>
                                        <p:hsl h="0" s="-12549" l="-25098"/>
                                      </p:by>
                                    </p:animClr>
                                    <p:animClr clrSpc="hsl" dir="cw">
                                      <p:cBhvr>
                                        <p:cTn id="84" dur="500" fill="hold"/>
                                        <p:tgtEl>
                                          <p:spTgt spid="11"/>
                                        </p:tgtEl>
                                        <p:attrNameLst>
                                          <p:attrName>fillcolor</p:attrName>
                                        </p:attrNameLst>
                                      </p:cBhvr>
                                      <p:by>
                                        <p:hsl h="0" s="-12549" l="-25098"/>
                                      </p:by>
                                    </p:animClr>
                                    <p:animClr clrSpc="hsl" dir="cw">
                                      <p:cBhvr>
                                        <p:cTn id="85" dur="500" fill="hold"/>
                                        <p:tgtEl>
                                          <p:spTgt spid="11"/>
                                        </p:tgtEl>
                                        <p:attrNameLst>
                                          <p:attrName>stroke.color</p:attrName>
                                        </p:attrNameLst>
                                      </p:cBhvr>
                                      <p:by>
                                        <p:hsl h="0" s="-12549" l="-25098"/>
                                      </p:by>
                                    </p:animClr>
                                    <p:set>
                                      <p:cBhvr>
                                        <p:cTn id="86" dur="500" fill="hold"/>
                                        <p:tgtEl>
                                          <p:spTgt spid="11"/>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0">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0">
                                            <p:txEl>
                                              <p:pRg st="1" end="1"/>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0">
                                            <p:txEl>
                                              <p:pRg st="2" end="2"/>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0">
                                            <p:txEl>
                                              <p:pRg st="3" end="3"/>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50" grpId="0" animBg="1"/>
      <p:bldP spid="51" grpId="0" animBg="1"/>
      <p:bldP spid="52" grpId="0" animBg="1"/>
      <p:bldP spid="53" grpId="0" animBg="1"/>
      <p:bldP spid="54" grpId="0" animBg="1"/>
      <p:bldP spid="55" grpId="0" animBg="1"/>
      <p:bldP spid="56" grpId="0" animBg="1"/>
      <p:bldP spid="57" grpId="0" animBg="1"/>
      <p:bldP spid="58" grpId="0" animBg="1"/>
      <p:bldP spid="60"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Personas</a:t>
            </a:r>
            <a:br>
              <a:rPr lang="en-US" sz="2400" dirty="0"/>
            </a:br>
            <a:r>
              <a:rPr lang="en-US" sz="2400" dirty="0"/>
              <a:t>- Adding a Persona </a:t>
            </a:r>
            <a:r>
              <a:rPr lang="en-US" sz="2400" dirty="0" smtClean="0"/>
              <a:t>(2)</a:t>
            </a:r>
            <a:endParaRPr lang="en-US" sz="2400" dirty="0"/>
          </a:p>
        </p:txBody>
      </p:sp>
      <p:sp>
        <p:nvSpPr>
          <p:cNvPr id="3" name="Content Placeholder 2"/>
          <p:cNvSpPr>
            <a:spLocks noGrp="1"/>
          </p:cNvSpPr>
          <p:nvPr>
            <p:ph sz="half" idx="1"/>
          </p:nvPr>
        </p:nvSpPr>
        <p:spPr/>
        <p:txBody>
          <a:bodyPr/>
          <a:lstStyle/>
          <a:p>
            <a:pPr marL="0" indent="0">
              <a:buNone/>
            </a:pPr>
            <a:r>
              <a:rPr lang="en-US" dirty="0"/>
              <a:t>T</a:t>
            </a:r>
            <a:r>
              <a:rPr lang="en-US" dirty="0" smtClean="0"/>
              <a:t>he </a:t>
            </a:r>
            <a:r>
              <a:rPr lang="en-US" dirty="0"/>
              <a:t>Add Persona Wizard provides an easy path to add a persona into AIM</a:t>
            </a:r>
            <a:r>
              <a:rPr lang="en-US" dirty="0" smtClean="0"/>
              <a:t>. Persona Description, Properties, OS Details, Boot Image List, Boot Image</a:t>
            </a:r>
            <a:endParaRPr lang="en-US" dirty="0"/>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160</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3" descr="C:\Users\anthony_rivas\Desktop\AIM Training Directory\Training in Development\AIM Essential Training Development\Screen Shots\Add Persona\1 persona descrip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41" y="1987496"/>
            <a:ext cx="3464615" cy="2767358"/>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8" name="Picture 4" descr="C:\Users\anthony_rivas\Desktop\AIM Training Directory\Training in Development\AIM Essential Training Development\Screen Shots\Add Persona\2 Persona properti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811" y="2212017"/>
            <a:ext cx="3459970" cy="2753428"/>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9" name="Picture 5" descr="C:\Users\anthony_rivas\Desktop\AIM Training Directory\Training in Development\AIM Essential Training Development\Screen Shots\Add Persona\3 OS detail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8236" y="2422608"/>
            <a:ext cx="3464614" cy="2748785"/>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 name="Picture 6" descr="C:\Users\anthony_rivas\Desktop\AIM Training Directory\Training in Development\AIM Essential Training Development\Screen Shots\Add Persona\4 boot image lis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4305" y="2628556"/>
            <a:ext cx="3483186" cy="2762714"/>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1" name="Picture 7" descr="C:\Users\anthony_rivas\Desktop\AIM Training Directory\Training in Development\AIM Essential Training Development\Screen Shots\Add Persona\5 boot 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8946" y="2848434"/>
            <a:ext cx="3469259" cy="2767358"/>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32624" y="5638804"/>
            <a:ext cx="8170606" cy="646331"/>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a:t>
            </a:r>
            <a:r>
              <a:rPr lang="en-US" sz="2000" b="1" dirty="0">
                <a:solidFill>
                  <a:srgbClr val="006699"/>
                </a:solidFill>
              </a:rPr>
              <a:t>Welcome &gt; Browse &gt;</a:t>
            </a:r>
            <a:r>
              <a:rPr lang="en-US" sz="2000" b="1" dirty="0" smtClean="0">
                <a:solidFill>
                  <a:srgbClr val="006699"/>
                </a:solidFill>
                <a:latin typeface="+mn-lt"/>
              </a:rPr>
              <a:t> Personas &gt; Add Persona Wizard</a:t>
            </a:r>
            <a:endParaRPr lang="en-US" sz="2000" dirty="0" smtClean="0">
              <a:solidFill>
                <a:schemeClr val="bg2"/>
              </a:solidFill>
              <a:latin typeface="+mn-lt"/>
            </a:endParaRPr>
          </a:p>
        </p:txBody>
      </p:sp>
      <p:sp>
        <p:nvSpPr>
          <p:cNvPr id="13" name="TextBox 12"/>
          <p:cNvSpPr txBox="1"/>
          <p:nvPr/>
        </p:nvSpPr>
        <p:spPr>
          <a:xfrm>
            <a:off x="301935" y="5098210"/>
            <a:ext cx="2907102" cy="535531"/>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dirty="0" smtClean="0">
                <a:solidFill>
                  <a:schemeClr val="bg2"/>
                </a:solidFill>
                <a:latin typeface="+mn-lt"/>
              </a:rPr>
              <a:t>Creating a Persona can be done in 12 steps or less.</a:t>
            </a:r>
          </a:p>
        </p:txBody>
      </p:sp>
    </p:spTree>
    <p:extLst>
      <p:ext uri="{BB962C8B-B14F-4D97-AF65-F5344CB8AC3E}">
        <p14:creationId xmlns:p14="http://schemas.microsoft.com/office/powerpoint/2010/main" val="1558987210"/>
      </p:ext>
    </p:extLst>
  </p:cSld>
  <p:clrMapOvr>
    <a:masterClrMapping/>
  </p:clrMapOvr>
  <p:transition spd="med">
    <p:wipe dir="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Personas</a:t>
            </a:r>
            <a:br>
              <a:rPr lang="en-US" sz="2400" dirty="0"/>
            </a:br>
            <a:r>
              <a:rPr lang="en-US" sz="2400" dirty="0"/>
              <a:t>- Adding a Persona (3)</a:t>
            </a:r>
          </a:p>
        </p:txBody>
      </p:sp>
      <p:sp>
        <p:nvSpPr>
          <p:cNvPr id="3" name="Content Placeholder 2"/>
          <p:cNvSpPr>
            <a:spLocks noGrp="1"/>
          </p:cNvSpPr>
          <p:nvPr>
            <p:ph sz="half" idx="1"/>
          </p:nvPr>
        </p:nvSpPr>
        <p:spPr/>
        <p:txBody>
          <a:bodyPr/>
          <a:lstStyle/>
          <a:p>
            <a:pPr marL="0" indent="0">
              <a:buNone/>
            </a:pPr>
            <a:r>
              <a:rPr lang="en-US" dirty="0" smtClean="0"/>
              <a:t>Boot Image List, Boot Image, Boot Image Details , Server Pools</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161</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9" name="Picture 10" descr="C:\Users\anthony_rivas\Desktop\AIM Training Directory\Training in Development\AIM Essential Training Development\Screen Shots\Add Persona\8 boot image list iscs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595" y="1855249"/>
            <a:ext cx="3493456" cy="2769895"/>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2624" y="5638804"/>
            <a:ext cx="8170606" cy="646331"/>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a:t>
            </a:r>
            <a:r>
              <a:rPr lang="en-US" sz="2000" b="1" dirty="0">
                <a:solidFill>
                  <a:srgbClr val="006699"/>
                </a:solidFill>
              </a:rPr>
              <a:t>Welcome &gt; Browse &gt;</a:t>
            </a:r>
            <a:r>
              <a:rPr lang="en-US" sz="2000" b="1" dirty="0" smtClean="0">
                <a:solidFill>
                  <a:srgbClr val="006699"/>
                </a:solidFill>
                <a:latin typeface="+mn-lt"/>
              </a:rPr>
              <a:t> Personas &gt; Add Persona Wizard</a:t>
            </a:r>
            <a:endParaRPr lang="en-US" sz="2000" dirty="0" smtClean="0">
              <a:solidFill>
                <a:schemeClr val="bg2"/>
              </a:solidFill>
              <a:latin typeface="+mn-lt"/>
            </a:endParaRPr>
          </a:p>
        </p:txBody>
      </p:sp>
      <p:pic>
        <p:nvPicPr>
          <p:cNvPr id="7" name="Picture 8" descr="C:\Users\anthony_rivas\Desktop\AIM Training Directory\Training in Development\AIM Essential Training Development\Screen Shots\Add Persona\6 boot image details 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624" y="2183989"/>
            <a:ext cx="3493455" cy="2789323"/>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8" name="Picture 9" descr="C:\Users\anthony_rivas\Desktop\AIM Training Directory\Training in Development\AIM Essential Training Development\Screen Shots\Add Persona\7 boot image 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6652" y="2532157"/>
            <a:ext cx="3484129" cy="2774557"/>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 name="Picture 11" descr="C:\Users\anthony_rivas\Desktop\AIM Training Directory\Training in Development\AIM Essential Training Development\Screen Shots\Add Persona\9 server pool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2355" y="2865558"/>
            <a:ext cx="3479465" cy="2760567"/>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354430"/>
      </p:ext>
    </p:extLst>
  </p:cSld>
  <p:clrMapOvr>
    <a:masterClrMapping/>
  </p:clrMapOvr>
  <p:transition spd="med">
    <p:wipe dir="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Personas</a:t>
            </a:r>
            <a:br>
              <a:rPr lang="en-US" sz="2400" dirty="0"/>
            </a:br>
            <a:r>
              <a:rPr lang="en-US" sz="2400" dirty="0"/>
              <a:t>- Adding a Persona </a:t>
            </a:r>
            <a:r>
              <a:rPr lang="en-US" sz="2400" dirty="0" smtClean="0"/>
              <a:t>(4)</a:t>
            </a:r>
            <a:endParaRPr lang="en-US" sz="2400" dirty="0"/>
          </a:p>
        </p:txBody>
      </p:sp>
      <p:sp>
        <p:nvSpPr>
          <p:cNvPr id="3" name="Content Placeholder 2"/>
          <p:cNvSpPr>
            <a:spLocks noGrp="1"/>
          </p:cNvSpPr>
          <p:nvPr>
            <p:ph sz="half" idx="1"/>
          </p:nvPr>
        </p:nvSpPr>
        <p:spPr>
          <a:xfrm>
            <a:off x="420295" y="1280158"/>
            <a:ext cx="8229600" cy="4754880"/>
          </a:xfrm>
        </p:spPr>
        <p:txBody>
          <a:bodyPr/>
          <a:lstStyle/>
          <a:p>
            <a:pPr marL="0" indent="0">
              <a:buNone/>
            </a:pPr>
            <a:r>
              <a:rPr lang="en-US" dirty="0" smtClean="0"/>
              <a:t>Persona DNS, Persona Routes, Persona Tags, Persona Build Summary</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162</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12" descr="C:\Users\anthony_rivas\Desktop\AIM Training Directory\Training in Development\AIM Essential Training Development\Screen Shots\Add Persona\10 Persona D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91" y="1854679"/>
            <a:ext cx="3468255" cy="2779413"/>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8" name="Picture 13" descr="C:\Users\anthony_rivas\Desktop\AIM Training Directory\Training in Development\AIM Essential Training Development\Screen Shots\Add Persona\11 persona rout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846" y="2188219"/>
            <a:ext cx="3468255" cy="2784067"/>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9" name="Picture 14" descr="C:\Users\anthony_rivas\Desktop\AIM Training Directory\Training in Development\AIM Essential Training Development\Screen Shots\Add Persona\12 persona tag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401" y="2526413"/>
            <a:ext cx="3482217" cy="2769329"/>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 name="Picture 15" descr="C:\Users\anthony_rivas\Desktop\AIM Training Directory\Training in Development\AIM Essential Training Development\Screen Shots\Add Persona\13 summary 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8919" y="2849870"/>
            <a:ext cx="3472910" cy="2773984"/>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32624" y="5638804"/>
            <a:ext cx="8170606" cy="646331"/>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a:t>
            </a:r>
            <a:r>
              <a:rPr lang="en-US" sz="2000" b="1" dirty="0">
                <a:solidFill>
                  <a:srgbClr val="006699"/>
                </a:solidFill>
              </a:rPr>
              <a:t>Welcome &gt; Browse &gt; </a:t>
            </a:r>
            <a:r>
              <a:rPr lang="en-US" sz="2000" b="1" dirty="0" smtClean="0">
                <a:solidFill>
                  <a:srgbClr val="006699"/>
                </a:solidFill>
                <a:latin typeface="+mn-lt"/>
              </a:rPr>
              <a:t>Personas &gt; Add Persona Wizard</a:t>
            </a:r>
            <a:endParaRPr lang="en-US" sz="2000" dirty="0" smtClean="0">
              <a:solidFill>
                <a:schemeClr val="bg2"/>
              </a:solidFill>
              <a:latin typeface="+mn-lt"/>
            </a:endParaRPr>
          </a:p>
        </p:txBody>
      </p:sp>
    </p:spTree>
    <p:extLst>
      <p:ext uri="{BB962C8B-B14F-4D97-AF65-F5344CB8AC3E}">
        <p14:creationId xmlns:p14="http://schemas.microsoft.com/office/powerpoint/2010/main" val="478926106"/>
      </p:ext>
    </p:extLst>
  </p:cSld>
  <p:clrMapOvr>
    <a:masterClrMapping/>
  </p:clrMapOvr>
  <p:transition spd="med">
    <p:wipe dir="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 </a:t>
            </a:r>
            <a:r>
              <a:rPr lang="en-US" sz="2400" dirty="0" err="1" smtClean="0"/>
              <a:t>VMracks</a:t>
            </a:r>
            <a:r>
              <a:rPr lang="en-US" sz="2400" dirty="0"/>
              <a:t/>
            </a:r>
            <a:br>
              <a:rPr lang="en-US" sz="2400" dirty="0"/>
            </a:br>
            <a:endParaRPr lang="en-US" sz="2400" dirty="0"/>
          </a:p>
        </p:txBody>
      </p:sp>
      <p:sp>
        <p:nvSpPr>
          <p:cNvPr id="3" name="Content Placeholder 2"/>
          <p:cNvSpPr>
            <a:spLocks noGrp="1"/>
          </p:cNvSpPr>
          <p:nvPr>
            <p:ph sz="half" idx="1"/>
          </p:nvPr>
        </p:nvSpPr>
        <p:spPr/>
        <p:txBody>
          <a:bodyPr/>
          <a:lstStyle/>
          <a:p>
            <a:pPr marL="0" indent="0">
              <a:buNone/>
            </a:pPr>
            <a:r>
              <a:rPr lang="en-US" dirty="0" err="1" smtClean="0"/>
              <a:t>VMRacks</a:t>
            </a:r>
            <a:r>
              <a:rPr lang="en-US" dirty="0" smtClean="0"/>
              <a:t> can </a:t>
            </a:r>
            <a:r>
              <a:rPr lang="en-US" dirty="0"/>
              <a:t>now be added to the AIM environment through the AIM 3.4.2 Essentials Console UI. </a:t>
            </a:r>
            <a:r>
              <a:rPr lang="en-US" dirty="0" smtClean="0"/>
              <a:t>These pages provide monitoring and task based wizards.</a:t>
            </a:r>
            <a:endParaRPr lang="en-US" dirty="0"/>
          </a:p>
          <a:p>
            <a:pPr marL="0" indent="0">
              <a:buNone/>
            </a:pP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163</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10" name="TextBox 9"/>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a:t>
            </a:r>
            <a:r>
              <a:rPr lang="en-US" sz="2000" b="1" dirty="0">
                <a:solidFill>
                  <a:srgbClr val="006699"/>
                </a:solidFill>
              </a:rPr>
              <a:t>Welcome &gt; Browse </a:t>
            </a:r>
            <a:r>
              <a:rPr lang="en-US" sz="2000" b="1" dirty="0" smtClean="0">
                <a:solidFill>
                  <a:srgbClr val="006699"/>
                </a:solidFill>
                <a:latin typeface="+mn-lt"/>
              </a:rPr>
              <a:t>&gt; </a:t>
            </a:r>
            <a:r>
              <a:rPr lang="en-US" sz="2000" b="1" dirty="0" err="1" smtClean="0">
                <a:solidFill>
                  <a:srgbClr val="006699"/>
                </a:solidFill>
                <a:latin typeface="+mn-lt"/>
              </a:rPr>
              <a:t>VMracks</a:t>
            </a:r>
            <a:endParaRPr lang="en-US" sz="2000" dirty="0" smtClean="0">
              <a:solidFill>
                <a:schemeClr val="bg2"/>
              </a:solidFill>
              <a:latin typeface="+mn-lt"/>
            </a:endParaRPr>
          </a:p>
        </p:txBody>
      </p:sp>
      <p:pic>
        <p:nvPicPr>
          <p:cNvPr id="17410" name="Picture 2" descr="C:\Users\anthony_rivas\Desktop\AIM Training Directory\Training in Development\AIM Essential Training Development\Screen Shots\Essentials VMrack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992" y="1953491"/>
            <a:ext cx="4722266" cy="3526672"/>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7412" name="Picture 4" descr="C:\Users\anthony_rivas\Desktop\AIM Training Directory\Training in Development\AIM Essential Training Development\Screen Shots\Essentials VMracks w task menu dropdow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7062" y="2807397"/>
            <a:ext cx="5701360" cy="2808314"/>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267228"/>
      </p:ext>
    </p:extLst>
  </p:cSld>
  <p:clrMapOvr>
    <a:masterClrMapping/>
  </p:clrMapOvr>
  <p:transition spd="med">
    <p:wipe dir="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Server Pools</a:t>
            </a:r>
            <a:br>
              <a:rPr lang="en-US" sz="2400" dirty="0"/>
            </a:br>
            <a:r>
              <a:rPr lang="en-US" sz="2400" dirty="0"/>
              <a:t>-with Task bar</a:t>
            </a:r>
          </a:p>
        </p:txBody>
      </p:sp>
      <p:sp>
        <p:nvSpPr>
          <p:cNvPr id="3" name="Content Placeholder 2"/>
          <p:cNvSpPr>
            <a:spLocks noGrp="1"/>
          </p:cNvSpPr>
          <p:nvPr>
            <p:ph sz="half" idx="1"/>
          </p:nvPr>
        </p:nvSpPr>
        <p:spPr/>
        <p:txBody>
          <a:bodyPr/>
          <a:lstStyle/>
          <a:p>
            <a:pPr marL="0" indent="0">
              <a:buNone/>
            </a:pPr>
            <a:r>
              <a:rPr lang="en-US" dirty="0" smtClean="0"/>
              <a:t>The Server Pool page is used to add and monitor Server Pools. Server Pools are also managed at the Persona and Server level.</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164</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8" name="TextBox 7"/>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Server Pools</a:t>
            </a:r>
            <a:endParaRPr lang="en-US" sz="2000" dirty="0" smtClean="0">
              <a:solidFill>
                <a:schemeClr val="bg2"/>
              </a:solidFill>
              <a:latin typeface="+mn-lt"/>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247" y="2572415"/>
            <a:ext cx="6181880" cy="306045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97603"/>
      </p:ext>
    </p:extLst>
  </p:cSld>
  <p:clrMapOvr>
    <a:masterClrMapping/>
  </p:clrMapOvr>
  <p:transition spd="med">
    <p:wipe dir="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Server Pools</a:t>
            </a:r>
            <a:br>
              <a:rPr lang="en-US" sz="2400" dirty="0"/>
            </a:br>
            <a:r>
              <a:rPr lang="en-US" sz="2400" dirty="0" smtClean="0"/>
              <a:t>-Server Pool Wizard</a:t>
            </a:r>
            <a:endParaRPr lang="en-US" sz="2400" dirty="0"/>
          </a:p>
        </p:txBody>
      </p:sp>
      <p:sp>
        <p:nvSpPr>
          <p:cNvPr id="3" name="Content Placeholder 2"/>
          <p:cNvSpPr>
            <a:spLocks noGrp="1"/>
          </p:cNvSpPr>
          <p:nvPr>
            <p:ph sz="half" idx="1"/>
          </p:nvPr>
        </p:nvSpPr>
        <p:spPr/>
        <p:txBody>
          <a:bodyPr>
            <a:normAutofit/>
          </a:bodyPr>
          <a:lstStyle/>
          <a:p>
            <a:pPr marL="0" indent="0">
              <a:buNone/>
            </a:pPr>
            <a:r>
              <a:rPr lang="en-US" dirty="0"/>
              <a:t>	</a:t>
            </a:r>
            <a:r>
              <a:rPr lang="en-US" dirty="0" smtClean="0"/>
              <a:t>		      The seven screens of the Server Pool Wizard</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165</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602" y="1302892"/>
            <a:ext cx="2664370" cy="2129282"/>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3674" y="1672989"/>
            <a:ext cx="2654039" cy="2121903"/>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8415" y="2035707"/>
            <a:ext cx="2656990" cy="2115260"/>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107" y="2391782"/>
            <a:ext cx="2660681" cy="2132973"/>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7490" y="2765570"/>
            <a:ext cx="2660680" cy="2125592"/>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48872" y="3131977"/>
            <a:ext cx="2656991" cy="2125592"/>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66563" y="3498384"/>
            <a:ext cx="2654038" cy="2125592"/>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Server Pools &gt; Wizard</a:t>
            </a:r>
            <a:endParaRPr lang="en-US" sz="2000" dirty="0" smtClean="0">
              <a:solidFill>
                <a:schemeClr val="bg2"/>
              </a:solidFill>
              <a:latin typeface="+mn-lt"/>
            </a:endParaRPr>
          </a:p>
        </p:txBody>
      </p:sp>
    </p:spTree>
    <p:extLst>
      <p:ext uri="{BB962C8B-B14F-4D97-AF65-F5344CB8AC3E}">
        <p14:creationId xmlns:p14="http://schemas.microsoft.com/office/powerpoint/2010/main" val="1735999144"/>
      </p:ext>
    </p:extLst>
  </p:cSld>
  <p:clrMapOvr>
    <a:masterClrMapping/>
  </p:clrMapOvr>
  <p:transition spd="med">
    <p:wipe dir="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a:t>
            </a:r>
            <a:r>
              <a:rPr lang="en-US" sz="2400" dirty="0" smtClean="0"/>
              <a:t>Networks</a:t>
            </a:r>
            <a:endParaRPr lang="en-US" dirty="0"/>
          </a:p>
        </p:txBody>
      </p:sp>
      <p:sp>
        <p:nvSpPr>
          <p:cNvPr id="3" name="Content Placeholder 2"/>
          <p:cNvSpPr>
            <a:spLocks noGrp="1"/>
          </p:cNvSpPr>
          <p:nvPr>
            <p:ph sz="half" idx="1"/>
          </p:nvPr>
        </p:nvSpPr>
        <p:spPr/>
        <p:txBody>
          <a:bodyPr/>
          <a:lstStyle/>
          <a:p>
            <a:pPr marL="0" indent="0">
              <a:buNone/>
            </a:pPr>
            <a:r>
              <a:rPr lang="en-US" dirty="0" smtClean="0"/>
              <a:t>The Networks page us used to list and edit existing network within AIM Essentials. Expanding the Select a Task drop down menu networks can be assigned to Personas, and </a:t>
            </a:r>
            <a:r>
              <a:rPr lang="en-US" dirty="0" err="1" smtClean="0"/>
              <a:t>VMRacks</a:t>
            </a:r>
            <a:r>
              <a:rPr lang="en-US" dirty="0" smtClean="0"/>
              <a:t>.</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166</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1352" y="2503056"/>
            <a:ext cx="6215450" cy="308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Server Pools</a:t>
            </a:r>
            <a:endParaRPr lang="en-US" sz="2000" dirty="0" smtClean="0">
              <a:solidFill>
                <a:schemeClr val="bg2"/>
              </a:solidFill>
              <a:latin typeface="+mn-lt"/>
            </a:endParaRPr>
          </a:p>
        </p:txBody>
      </p:sp>
    </p:spTree>
    <p:extLst>
      <p:ext uri="{BB962C8B-B14F-4D97-AF65-F5344CB8AC3E}">
        <p14:creationId xmlns:p14="http://schemas.microsoft.com/office/powerpoint/2010/main" val="3721311781"/>
      </p:ext>
    </p:extLst>
  </p:cSld>
  <p:clrMapOvr>
    <a:masterClrMapping/>
  </p:clrMapOvr>
  <p:transition spd="med">
    <p:wipe dir="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Upgrading AIM Essentials</a:t>
            </a:r>
            <a:endParaRPr lang="en-US" dirty="0"/>
          </a:p>
        </p:txBody>
      </p:sp>
      <p:sp>
        <p:nvSpPr>
          <p:cNvPr id="3" name="Content Placeholder 2"/>
          <p:cNvSpPr>
            <a:spLocks noGrp="1"/>
          </p:cNvSpPr>
          <p:nvPr>
            <p:ph sz="half" idx="1"/>
          </p:nvPr>
        </p:nvSpPr>
        <p:spPr>
          <a:solidFill>
            <a:schemeClr val="bg1">
              <a:lumMod val="75000"/>
            </a:schemeClr>
          </a:solidFill>
        </p:spPr>
        <p:txBody>
          <a:bodyPr/>
          <a:lstStyle/>
          <a:p>
            <a:pPr lvl="0"/>
            <a:r>
              <a:rPr lang="en-US" sz="2000" dirty="0">
                <a:solidFill>
                  <a:schemeClr val="tx2"/>
                </a:solidFill>
              </a:rPr>
              <a:t>Upgrade to AIM Enterprise</a:t>
            </a:r>
          </a:p>
          <a:p>
            <a:pPr lvl="0"/>
            <a:r>
              <a:rPr lang="en-US" sz="2000" dirty="0">
                <a:solidFill>
                  <a:schemeClr val="tx2"/>
                </a:solidFill>
              </a:rPr>
              <a:t>Upgrade Scenarios</a:t>
            </a:r>
          </a:p>
          <a:p>
            <a:pPr lvl="0"/>
            <a:r>
              <a:rPr lang="en-US" sz="2000" dirty="0">
                <a:solidFill>
                  <a:schemeClr val="tx2"/>
                </a:solidFill>
              </a:rPr>
              <a:t>Upgrading to AIM Enterprise Review</a:t>
            </a:r>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167</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6"/>
          <p:cNvPicPr/>
          <p:nvPr/>
        </p:nvPicPr>
        <p:blipFill>
          <a:blip r:embed="rId2"/>
          <a:stretch>
            <a:fillRect/>
          </a:stretch>
        </p:blipFill>
        <p:spPr>
          <a:xfrm>
            <a:off x="5387545" y="4287793"/>
            <a:ext cx="3144795" cy="1608627"/>
          </a:xfrm>
          <a:prstGeom prst="rect">
            <a:avLst/>
          </a:prstGeom>
        </p:spPr>
      </p:pic>
    </p:spTree>
    <p:extLst>
      <p:ext uri="{BB962C8B-B14F-4D97-AF65-F5344CB8AC3E}">
        <p14:creationId xmlns:p14="http://schemas.microsoft.com/office/powerpoint/2010/main" val="1634444729"/>
      </p:ext>
    </p:extLst>
  </p:cSld>
  <p:clrMapOvr>
    <a:masterClrMapping/>
  </p:clrMapOvr>
  <p:transition spd="med">
    <p:wipe dir="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Upgrade to AIM Enterprise</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smtClean="0"/>
              <a:t>Dell customers can expect an easy </a:t>
            </a:r>
            <a:r>
              <a:rPr lang="en-US" dirty="0"/>
              <a:t>upgrade path  </a:t>
            </a:r>
            <a:r>
              <a:rPr lang="en-US" dirty="0" smtClean="0"/>
              <a:t>from </a:t>
            </a:r>
            <a:r>
              <a:rPr lang="en-US" dirty="0"/>
              <a:t>‘AIM Essentials’ to ‘AIM </a:t>
            </a:r>
            <a:r>
              <a:rPr lang="en-US" dirty="0" smtClean="0"/>
              <a:t>Enterprise’, the </a:t>
            </a:r>
            <a:r>
              <a:rPr lang="en-US" dirty="0"/>
              <a:t>upgrade process </a:t>
            </a:r>
            <a:r>
              <a:rPr lang="en-US" dirty="0" smtClean="0"/>
              <a:t>to upgrade to a single AIM Enterprise controller is as </a:t>
            </a:r>
            <a:r>
              <a:rPr lang="en-US" dirty="0"/>
              <a:t>follows</a:t>
            </a:r>
            <a:r>
              <a:rPr lang="en-US" dirty="0" smtClean="0"/>
              <a:t>:</a:t>
            </a:r>
          </a:p>
          <a:p>
            <a:pPr marL="0" indent="0">
              <a:buNone/>
            </a:pPr>
            <a:endParaRPr lang="en-US" dirty="0"/>
          </a:p>
          <a:p>
            <a:pPr marL="342900" indent="-342900">
              <a:buFont typeface="+mj-lt"/>
              <a:buAutoNum type="arabicPeriod"/>
            </a:pPr>
            <a:r>
              <a:rPr lang="en-US" dirty="0"/>
              <a:t>Customer obtains license for ‘AIM Enterprise</a:t>
            </a:r>
            <a:r>
              <a:rPr lang="en-US" dirty="0" smtClean="0"/>
              <a:t>’</a:t>
            </a:r>
          </a:p>
          <a:p>
            <a:pPr marL="342900" indent="-342900">
              <a:buFont typeface="+mj-lt"/>
              <a:buAutoNum type="arabicPeriod"/>
            </a:pPr>
            <a:endParaRPr lang="en-US" dirty="0"/>
          </a:p>
          <a:p>
            <a:pPr marL="342900" indent="-342900">
              <a:buFont typeface="+mj-lt"/>
              <a:buAutoNum type="arabicPeriod"/>
            </a:pPr>
            <a:r>
              <a:rPr lang="en-US" dirty="0"/>
              <a:t>Controller service is stopped. The old license key is replaced with the new license key</a:t>
            </a:r>
            <a:r>
              <a:rPr lang="en-US" dirty="0" smtClean="0"/>
              <a:t>.</a:t>
            </a:r>
          </a:p>
          <a:p>
            <a:pPr marL="342900" indent="-342900">
              <a:buFont typeface="+mj-lt"/>
              <a:buAutoNum type="arabicPeriod"/>
            </a:pPr>
            <a:endParaRPr lang="en-US" dirty="0"/>
          </a:p>
          <a:p>
            <a:pPr marL="342900" indent="-342900">
              <a:buFont typeface="+mj-lt"/>
              <a:buAutoNum type="arabicPeriod"/>
            </a:pPr>
            <a:r>
              <a:rPr lang="en-US" dirty="0"/>
              <a:t>Controller service is </a:t>
            </a:r>
            <a:r>
              <a:rPr lang="en-US" dirty="0" smtClean="0"/>
              <a:t>restarted</a:t>
            </a:r>
          </a:p>
          <a:p>
            <a:pPr marL="342900" indent="-342900">
              <a:buFont typeface="+mj-lt"/>
              <a:buAutoNum type="arabicPeriod"/>
            </a:pPr>
            <a:endParaRPr lang="en-US" dirty="0"/>
          </a:p>
          <a:p>
            <a:pPr marL="342900" indent="-342900">
              <a:buFont typeface="+mj-lt"/>
              <a:buAutoNum type="arabicPeriod"/>
            </a:pPr>
            <a:r>
              <a:rPr lang="en-US" dirty="0"/>
              <a:t>At this point in time, the  </a:t>
            </a:r>
          </a:p>
          <a:p>
            <a:pPr lvl="1"/>
            <a:r>
              <a:rPr lang="en-US" sz="1800" dirty="0"/>
              <a:t>Console should reflect the banner change </a:t>
            </a:r>
            <a:r>
              <a:rPr lang="en-US" sz="1800" dirty="0" smtClean="0"/>
              <a:t>to AIM Enterprise</a:t>
            </a:r>
            <a:endParaRPr lang="en-US" sz="1800" dirty="0"/>
          </a:p>
          <a:p>
            <a:pPr lvl="1"/>
            <a:r>
              <a:rPr lang="en-US" sz="1800" dirty="0"/>
              <a:t>All the AIM functions/features  should be enabled in the configurator as well as the UI console and CLI. </a:t>
            </a:r>
          </a:p>
          <a:p>
            <a:pPr marL="1031875" lvl="2" indent="-342900">
              <a:buFont typeface="+mj-lt"/>
              <a:buAutoNum type="arabicPeriod"/>
            </a:pPr>
            <a:endParaRPr lang="en-US" sz="1800" dirty="0"/>
          </a:p>
          <a:p>
            <a:endParaRPr lang="en-US" dirty="0" smtClean="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168</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3906337924"/>
      </p:ext>
    </p:extLst>
  </p:cSld>
  <p:clrMapOvr>
    <a:masterClrMapping/>
  </p:clrMapOvr>
  <p:transition spd="med">
    <p:wipe dir="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Upgrade Scenarios</a:t>
            </a:r>
            <a:endParaRPr lang="en-US" dirty="0"/>
          </a:p>
        </p:txBody>
      </p:sp>
      <p:sp>
        <p:nvSpPr>
          <p:cNvPr id="3" name="Content Placeholder 2"/>
          <p:cNvSpPr>
            <a:spLocks noGrp="1"/>
          </p:cNvSpPr>
          <p:nvPr>
            <p:ph sz="half" idx="1"/>
          </p:nvPr>
        </p:nvSpPr>
        <p:spPr>
          <a:xfrm>
            <a:off x="428919" y="1280160"/>
            <a:ext cx="8229600" cy="5138928"/>
          </a:xfrm>
        </p:spPr>
        <p:txBody>
          <a:bodyPr>
            <a:normAutofit/>
          </a:bodyPr>
          <a:lstStyle/>
          <a:p>
            <a:r>
              <a:rPr lang="en-US" dirty="0"/>
              <a:t>There </a:t>
            </a:r>
            <a:r>
              <a:rPr lang="en-US" dirty="0" smtClean="0"/>
              <a:t>are 5 </a:t>
            </a:r>
            <a:r>
              <a:rPr lang="en-US" dirty="0"/>
              <a:t>upgrade </a:t>
            </a:r>
            <a:r>
              <a:rPr lang="en-US" sz="1400" dirty="0"/>
              <a:t> </a:t>
            </a:r>
            <a:r>
              <a:rPr lang="en-US" dirty="0"/>
              <a:t>scenarios</a:t>
            </a:r>
            <a:r>
              <a:rPr lang="en-US" sz="1400" dirty="0"/>
              <a:t> </a:t>
            </a:r>
            <a:r>
              <a:rPr lang="en-US" dirty="0" smtClean="0"/>
              <a:t>, in </a:t>
            </a:r>
            <a:r>
              <a:rPr lang="en-US" dirty="0"/>
              <a:t>addition </a:t>
            </a:r>
            <a:r>
              <a:rPr lang="en-US" dirty="0" smtClean="0"/>
              <a:t>to </a:t>
            </a:r>
            <a:r>
              <a:rPr lang="en-US" dirty="0"/>
              <a:t>standard contract renewals:</a:t>
            </a:r>
          </a:p>
          <a:p>
            <a:r>
              <a:rPr lang="en-US" dirty="0"/>
              <a:t>AIM Essentials Older Version   - &gt; AIM Essentials Current Version</a:t>
            </a:r>
          </a:p>
          <a:p>
            <a:pPr lvl="1"/>
            <a:r>
              <a:rPr lang="en-US" dirty="0"/>
              <a:t>Just a download, if valid </a:t>
            </a:r>
            <a:r>
              <a:rPr lang="en-US" dirty="0" smtClean="0"/>
              <a:t>subscription entitlement exists.</a:t>
            </a:r>
          </a:p>
          <a:p>
            <a:pPr lvl="1"/>
            <a:endParaRPr lang="en-US" dirty="0"/>
          </a:p>
          <a:p>
            <a:r>
              <a:rPr lang="fr-FR" dirty="0"/>
              <a:t>AIM Essentials </a:t>
            </a:r>
            <a:r>
              <a:rPr lang="fr-FR" dirty="0" smtClean="0"/>
              <a:t>Curent </a:t>
            </a:r>
            <a:r>
              <a:rPr lang="fr-FR" dirty="0"/>
              <a:t>Version   </a:t>
            </a:r>
            <a:r>
              <a:rPr lang="fr-FR" dirty="0" smtClean="0"/>
              <a:t>- </a:t>
            </a:r>
            <a:r>
              <a:rPr lang="fr-FR" dirty="0"/>
              <a:t>&gt; AIM Enterprise </a:t>
            </a:r>
            <a:r>
              <a:rPr lang="fr-FR" dirty="0" smtClean="0"/>
              <a:t>Curent </a:t>
            </a:r>
            <a:r>
              <a:rPr lang="fr-FR" dirty="0"/>
              <a:t>Version</a:t>
            </a:r>
            <a:endParaRPr lang="en-US" dirty="0"/>
          </a:p>
          <a:p>
            <a:pPr lvl="1"/>
            <a:r>
              <a:rPr lang="en-US" dirty="0"/>
              <a:t>New APOS order for upgrade + pro-rated </a:t>
            </a:r>
            <a:r>
              <a:rPr lang="en-US" dirty="0" err="1"/>
              <a:t>ProSupport</a:t>
            </a:r>
            <a:r>
              <a:rPr lang="en-US" dirty="0" smtClean="0"/>
              <a:t>.</a:t>
            </a:r>
          </a:p>
          <a:p>
            <a:pPr lvl="1"/>
            <a:endParaRPr lang="en-US" dirty="0"/>
          </a:p>
          <a:p>
            <a:r>
              <a:rPr lang="en-US" dirty="0"/>
              <a:t>AIM Essentials Older Version </a:t>
            </a:r>
            <a:r>
              <a:rPr lang="en-US" dirty="0" smtClean="0"/>
              <a:t> - </a:t>
            </a:r>
            <a:r>
              <a:rPr lang="en-US" dirty="0"/>
              <a:t>&gt; AIM Enterprise Current Version</a:t>
            </a:r>
            <a:r>
              <a:rPr lang="en-US" sz="1400" dirty="0"/>
              <a:t> </a:t>
            </a:r>
            <a:endParaRPr lang="en-US" dirty="0"/>
          </a:p>
          <a:p>
            <a:pPr lvl="1"/>
            <a:r>
              <a:rPr lang="en-US" dirty="0"/>
              <a:t>Same as 1+2 above</a:t>
            </a:r>
            <a:r>
              <a:rPr lang="en-US" dirty="0" smtClean="0"/>
              <a:t>.</a:t>
            </a:r>
          </a:p>
          <a:p>
            <a:pPr lvl="1"/>
            <a:endParaRPr lang="en-US" dirty="0"/>
          </a:p>
          <a:p>
            <a:r>
              <a:rPr lang="en-US" dirty="0"/>
              <a:t>AIM Enterprise Trial -&gt; AIM Enterprise</a:t>
            </a:r>
          </a:p>
          <a:p>
            <a:pPr lvl="1"/>
            <a:r>
              <a:rPr lang="en-US" dirty="0"/>
              <a:t>New Sale (new Service Tag, new Contract</a:t>
            </a:r>
            <a:r>
              <a:rPr lang="en-US" dirty="0" smtClean="0"/>
              <a:t>).</a:t>
            </a:r>
          </a:p>
          <a:p>
            <a:pPr lvl="1"/>
            <a:endParaRPr lang="en-US" dirty="0"/>
          </a:p>
          <a:p>
            <a:r>
              <a:rPr lang="en-US" dirty="0"/>
              <a:t>License Add-ons (have 4 socket, needs 4 more)</a:t>
            </a:r>
          </a:p>
          <a:p>
            <a:pPr lvl="1"/>
            <a:r>
              <a:rPr lang="en-US" dirty="0"/>
              <a:t>New Sale for additional sockets. (new Service Tag, new Contract)</a:t>
            </a:r>
          </a:p>
          <a:p>
            <a:pPr lvl="1"/>
            <a:r>
              <a:rPr lang="en-US" dirty="0"/>
              <a:t>New License Key for total socket count.</a:t>
            </a:r>
          </a:p>
          <a:p>
            <a:pPr lvl="1"/>
            <a:r>
              <a:rPr lang="en-US" dirty="0"/>
              <a:t>APOS will have to track separate renewals</a:t>
            </a:r>
            <a:r>
              <a:rPr lang="en-US" dirty="0" smtClean="0"/>
              <a:t>.</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169</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3676096685"/>
      </p:ext>
    </p:extLst>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36306" y="261562"/>
            <a:ext cx="8450494" cy="850392"/>
          </a:xfrm>
        </p:spPr>
        <p:txBody>
          <a:bodyPr/>
          <a:lstStyle/>
          <a:p>
            <a:r>
              <a:rPr lang="en-US" dirty="0" smtClean="0"/>
              <a:t>Technology</a:t>
            </a:r>
          </a:p>
        </p:txBody>
      </p:sp>
      <p:sp>
        <p:nvSpPr>
          <p:cNvPr id="9219" name="Footer Placeholder 2"/>
          <p:cNvSpPr>
            <a:spLocks noGrp="1"/>
          </p:cNvSpPr>
          <p:nvPr>
            <p:ph type="ftr" sz="quarter" idx="3"/>
          </p:nvPr>
        </p:nvSpPr>
        <p:spPr>
          <a:xfrm>
            <a:off x="742950" y="6429375"/>
            <a:ext cx="188595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dirty="0" smtClean="0">
                <a:solidFill>
                  <a:srgbClr val="000000"/>
                </a:solidFill>
                <a:cs typeface="Arial" pitchFamily="34" charset="0"/>
              </a:rPr>
              <a:t>Confidential</a:t>
            </a:r>
          </a:p>
        </p:txBody>
      </p:sp>
      <p:sp>
        <p:nvSpPr>
          <p:cNvPr id="9220" name="Slide Number Placeholder 3"/>
          <p:cNvSpPr>
            <a:spLocks noGrp="1"/>
          </p:cNvSpPr>
          <p:nvPr>
            <p:ph type="sldNum" sz="quarter" idx="4"/>
          </p:nvPr>
        </p:nvSpPr>
        <p:spPr>
          <a:xfrm>
            <a:off x="435536" y="6431527"/>
            <a:ext cx="260349" cy="1523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F483C36-2B90-47FF-8294-23BA522E800C}" type="slidenum">
              <a:rPr lang="en-US" smtClean="0">
                <a:solidFill>
                  <a:srgbClr val="000000"/>
                </a:solidFill>
                <a:cs typeface="Arial" pitchFamily="34" charset="0"/>
              </a:rPr>
              <a:pPr eaLnBrk="1" hangingPunct="1"/>
              <a:t>17</a:t>
            </a:fld>
            <a:endParaRPr lang="en-US" smtClean="0">
              <a:solidFill>
                <a:srgbClr val="000000"/>
              </a:solidFill>
              <a:cs typeface="Arial" pitchFamily="34" charset="0"/>
            </a:endParaRPr>
          </a:p>
        </p:txBody>
      </p:sp>
      <p:sp>
        <p:nvSpPr>
          <p:cNvPr id="5" name="Content Placeholder 1"/>
          <p:cNvSpPr txBox="1">
            <a:spLocks/>
          </p:cNvSpPr>
          <p:nvPr/>
        </p:nvSpPr>
        <p:spPr bwMode="auto">
          <a:xfrm>
            <a:off x="393700" y="1376363"/>
            <a:ext cx="771525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lgn="l" rtl="0" eaLnBrk="0" fontAlgn="base" hangingPunct="0">
              <a:lnSpc>
                <a:spcPct val="95000"/>
              </a:lnSpc>
              <a:spcBef>
                <a:spcPts val="600"/>
              </a:spcBef>
              <a:spcAft>
                <a:spcPct val="0"/>
              </a:spcAft>
              <a:buClr>
                <a:schemeClr val="accent1"/>
              </a:buClr>
              <a:buFont typeface="Wingdings" pitchFamily="2" charset="2"/>
              <a:buChar char=""/>
              <a:defRPr sz="2400">
                <a:solidFill>
                  <a:schemeClr val="tx1"/>
                </a:solidFill>
                <a:latin typeface="+mn-lt"/>
                <a:ea typeface="+mn-ea"/>
                <a:cs typeface="+mn-cs"/>
              </a:defRPr>
            </a:lvl1pPr>
            <a:lvl2pPr marL="574675" indent="-231775" algn="l" rtl="0" eaLnBrk="0" fontAlgn="base" hangingPunct="0">
              <a:lnSpc>
                <a:spcPct val="95000"/>
              </a:lnSpc>
              <a:spcBef>
                <a:spcPts val="600"/>
              </a:spcBef>
              <a:spcAft>
                <a:spcPct val="0"/>
              </a:spcAft>
              <a:buClr>
                <a:schemeClr val="accent1"/>
              </a:buClr>
              <a:buFont typeface="Arial" pitchFamily="34" charset="0"/>
              <a:buChar char="–"/>
              <a:defRPr sz="2200">
                <a:solidFill>
                  <a:schemeClr val="tx1"/>
                </a:solidFill>
                <a:latin typeface="+mn-lt"/>
              </a:defRPr>
            </a:lvl2pPr>
            <a:lvl3pPr marL="909638" indent="-220663" algn="l" rtl="0" eaLnBrk="0" fontAlgn="base" hangingPunct="0">
              <a:lnSpc>
                <a:spcPct val="95000"/>
              </a:lnSpc>
              <a:spcBef>
                <a:spcPts val="600"/>
              </a:spcBef>
              <a:spcAft>
                <a:spcPct val="0"/>
              </a:spcAft>
              <a:buClr>
                <a:schemeClr val="accent1"/>
              </a:buClr>
              <a:buFont typeface="Arial" pitchFamily="34" charset="0"/>
              <a:buChar char="–"/>
              <a:defRPr sz="2000">
                <a:solidFill>
                  <a:schemeClr val="tx1"/>
                </a:solidFill>
                <a:latin typeface="+mn-lt"/>
              </a:defRPr>
            </a:lvl3pPr>
            <a:lvl4pPr marL="1257300" indent="-233363" algn="l" rtl="0" eaLnBrk="0" fontAlgn="base" hangingPunct="0">
              <a:lnSpc>
                <a:spcPct val="95000"/>
              </a:lnSpc>
              <a:spcBef>
                <a:spcPts val="600"/>
              </a:spcBef>
              <a:spcAft>
                <a:spcPct val="0"/>
              </a:spcAft>
              <a:buClr>
                <a:schemeClr val="accent1"/>
              </a:buClr>
              <a:buFont typeface="Arial" pitchFamily="34" charset="0"/>
              <a:buChar char="–"/>
              <a:defRPr sz="2000">
                <a:solidFill>
                  <a:schemeClr val="tx1"/>
                </a:solidFill>
                <a:latin typeface="+mn-lt"/>
              </a:defRPr>
            </a:lvl4pPr>
            <a:lvl5pPr marL="1600200" indent="-228600" algn="l" rtl="0" eaLnBrk="0" fontAlgn="base" hangingPunct="0">
              <a:lnSpc>
                <a:spcPct val="95000"/>
              </a:lnSpc>
              <a:spcBef>
                <a:spcPts val="600"/>
              </a:spcBef>
              <a:spcAft>
                <a:spcPct val="0"/>
              </a:spcAft>
              <a:buClr>
                <a:schemeClr val="accent1"/>
              </a:buClr>
              <a:buFont typeface="Arial" pitchFamily="34" charset="0"/>
              <a:buChar char="–"/>
              <a:defRPr sz="1600">
                <a:solidFill>
                  <a:schemeClr val="tx1"/>
                </a:solidFill>
                <a:latin typeface="+mn-lt"/>
              </a:defRPr>
            </a:lvl5pPr>
            <a:lvl6pPr marL="2057400" indent="-228600" algn="l" rtl="0" fontAlgn="base">
              <a:lnSpc>
                <a:spcPct val="95000"/>
              </a:lnSpc>
              <a:spcBef>
                <a:spcPts val="600"/>
              </a:spcBef>
              <a:spcAft>
                <a:spcPct val="0"/>
              </a:spcAft>
              <a:buClr>
                <a:schemeClr val="accent1"/>
              </a:buClr>
              <a:buFont typeface="Arial" charset="0"/>
              <a:buChar char="–"/>
              <a:defRPr sz="1600">
                <a:solidFill>
                  <a:schemeClr val="tx1"/>
                </a:solidFill>
                <a:latin typeface="+mn-lt"/>
              </a:defRPr>
            </a:lvl6pPr>
            <a:lvl7pPr marL="2514600" indent="-228600" algn="l" rtl="0" fontAlgn="base">
              <a:lnSpc>
                <a:spcPct val="95000"/>
              </a:lnSpc>
              <a:spcBef>
                <a:spcPts val="600"/>
              </a:spcBef>
              <a:spcAft>
                <a:spcPct val="0"/>
              </a:spcAft>
              <a:buClr>
                <a:schemeClr val="accent1"/>
              </a:buClr>
              <a:buFont typeface="Arial" charset="0"/>
              <a:buChar char="–"/>
              <a:defRPr sz="1600">
                <a:solidFill>
                  <a:schemeClr val="tx1"/>
                </a:solidFill>
                <a:latin typeface="+mn-lt"/>
              </a:defRPr>
            </a:lvl7pPr>
            <a:lvl8pPr marL="2971800" indent="-228600" algn="l" rtl="0" fontAlgn="base">
              <a:lnSpc>
                <a:spcPct val="95000"/>
              </a:lnSpc>
              <a:spcBef>
                <a:spcPts val="600"/>
              </a:spcBef>
              <a:spcAft>
                <a:spcPct val="0"/>
              </a:spcAft>
              <a:buClr>
                <a:schemeClr val="accent1"/>
              </a:buClr>
              <a:buFont typeface="Arial" charset="0"/>
              <a:buChar char="–"/>
              <a:defRPr sz="1600">
                <a:solidFill>
                  <a:schemeClr val="tx1"/>
                </a:solidFill>
                <a:latin typeface="+mn-lt"/>
              </a:defRPr>
            </a:lvl8pPr>
            <a:lvl9pPr marL="3429000" indent="-228600" algn="l" rtl="0" fontAlgn="base">
              <a:lnSpc>
                <a:spcPct val="95000"/>
              </a:lnSpc>
              <a:spcBef>
                <a:spcPts val="600"/>
              </a:spcBef>
              <a:spcAft>
                <a:spcPct val="0"/>
              </a:spcAft>
              <a:buClr>
                <a:schemeClr val="accent1"/>
              </a:buClr>
              <a:buFont typeface="Arial" charset="0"/>
              <a:buChar char="–"/>
              <a:defRPr sz="1600">
                <a:solidFill>
                  <a:schemeClr val="tx1"/>
                </a:solidFill>
                <a:latin typeface="+mn-lt"/>
              </a:defRPr>
            </a:lvl9pPr>
          </a:lstStyle>
          <a:p>
            <a:pPr defTabSz="914400">
              <a:lnSpc>
                <a:spcPct val="80000"/>
              </a:lnSpc>
              <a:buClr>
                <a:srgbClr val="0066CC"/>
              </a:buClr>
              <a:defRPr/>
            </a:pPr>
            <a:r>
              <a:rPr lang="en-US" dirty="0" smtClean="0">
                <a:solidFill>
                  <a:srgbClr val="000000"/>
                </a:solidFill>
              </a:rPr>
              <a:t>Automated Server Discovery &amp; Inventory</a:t>
            </a:r>
          </a:p>
          <a:p>
            <a:pPr defTabSz="914400">
              <a:lnSpc>
                <a:spcPct val="80000"/>
              </a:lnSpc>
              <a:buClr>
                <a:srgbClr val="0066CC"/>
              </a:buClr>
              <a:defRPr/>
            </a:pPr>
            <a:endParaRPr lang="en-US" dirty="0" smtClean="0">
              <a:solidFill>
                <a:srgbClr val="000000"/>
              </a:solidFill>
            </a:endParaRPr>
          </a:p>
          <a:p>
            <a:pPr defTabSz="914400">
              <a:lnSpc>
                <a:spcPct val="80000"/>
              </a:lnSpc>
              <a:buClr>
                <a:srgbClr val="0066CC"/>
              </a:buClr>
              <a:defRPr/>
            </a:pPr>
            <a:r>
              <a:rPr lang="en-US" dirty="0" smtClean="0">
                <a:solidFill>
                  <a:srgbClr val="000000"/>
                </a:solidFill>
              </a:rPr>
              <a:t>Rapid Server Migration &amp; Boot from FC or IP SAN</a:t>
            </a:r>
          </a:p>
          <a:p>
            <a:pPr defTabSz="914400">
              <a:lnSpc>
                <a:spcPct val="80000"/>
              </a:lnSpc>
              <a:buClr>
                <a:srgbClr val="0066CC"/>
              </a:buClr>
              <a:defRPr/>
            </a:pPr>
            <a:endParaRPr lang="en-US" dirty="0" smtClean="0">
              <a:solidFill>
                <a:srgbClr val="000000"/>
              </a:solidFill>
            </a:endParaRPr>
          </a:p>
          <a:p>
            <a:pPr defTabSz="914400">
              <a:lnSpc>
                <a:spcPct val="80000"/>
              </a:lnSpc>
              <a:buClr>
                <a:srgbClr val="0066CC"/>
              </a:buClr>
              <a:defRPr/>
            </a:pPr>
            <a:r>
              <a:rPr lang="en-US" dirty="0" smtClean="0">
                <a:solidFill>
                  <a:srgbClr val="000000"/>
                </a:solidFill>
              </a:rPr>
              <a:t>Dynamic Server Identity Management</a:t>
            </a:r>
          </a:p>
          <a:p>
            <a:pPr marL="0" indent="0" defTabSz="914400">
              <a:lnSpc>
                <a:spcPct val="80000"/>
              </a:lnSpc>
              <a:buClr>
                <a:srgbClr val="0066CC"/>
              </a:buClr>
              <a:buFont typeface="Wingdings" pitchFamily="2" charset="2"/>
              <a:buNone/>
              <a:defRPr/>
            </a:pPr>
            <a:endParaRPr lang="en-US" dirty="0" smtClean="0">
              <a:solidFill>
                <a:srgbClr val="000000"/>
              </a:solidFill>
            </a:endParaRPr>
          </a:p>
          <a:p>
            <a:pPr defTabSz="914400">
              <a:lnSpc>
                <a:spcPct val="80000"/>
              </a:lnSpc>
              <a:buClr>
                <a:srgbClr val="0066CC"/>
              </a:buClr>
              <a:defRPr/>
            </a:pPr>
            <a:r>
              <a:rPr lang="en-US" dirty="0" smtClean="0">
                <a:solidFill>
                  <a:srgbClr val="000000"/>
                </a:solidFill>
              </a:rPr>
              <a:t>AIM Technology Deployment</a:t>
            </a:r>
          </a:p>
          <a:p>
            <a:pPr defTabSz="914400">
              <a:lnSpc>
                <a:spcPct val="80000"/>
              </a:lnSpc>
              <a:buClr>
                <a:srgbClr val="0066CC"/>
              </a:buClr>
              <a:defRPr/>
            </a:pPr>
            <a:endParaRPr lang="en-US" b="1" dirty="0">
              <a:solidFill>
                <a:srgbClr val="0066CC"/>
              </a:solidFill>
              <a:latin typeface="Arial Black" pitchFamily="34" charset="0"/>
            </a:endParaRPr>
          </a:p>
        </p:txBody>
      </p:sp>
      <p:sp>
        <p:nvSpPr>
          <p:cNvPr id="2" name="Date Placeholder 1"/>
          <p:cNvSpPr>
            <a:spLocks noGrp="1"/>
          </p:cNvSpPr>
          <p:nvPr>
            <p:ph type="dt" sz="half" idx="2"/>
          </p:nvPr>
        </p:nvSpPr>
        <p:spPr/>
        <p:txBody>
          <a:bodyPr/>
          <a:lstStyle/>
          <a:p>
            <a:fld id="{5E3BDCB0-E749-465D-B924-B9435E2F0732}" type="datetime1">
              <a:rPr lang="en-US" smtClean="0"/>
              <a:t>11/12/2023</a:t>
            </a:fld>
            <a:endParaRPr lang="en-US" dirty="0"/>
          </a:p>
        </p:txBody>
      </p:sp>
    </p:spTree>
    <p:extLst>
      <p:ext uri="{BB962C8B-B14F-4D97-AF65-F5344CB8AC3E}">
        <p14:creationId xmlns:p14="http://schemas.microsoft.com/office/powerpoint/2010/main" val="652855424"/>
      </p:ext>
    </p:extLst>
  </p:cSld>
  <p:clrMapOvr>
    <a:masterClrMapping/>
  </p:clrMapOvr>
  <p:transition spd="med">
    <p:wipe dir="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Upgrading to AIM Enterprise Review</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a:t>Upgrading to a newer version of ‘AIM Essentials’ will be exactly what the process is today for ‘AIM’.  </a:t>
            </a:r>
            <a:endParaRPr lang="en-US" dirty="0" smtClean="0"/>
          </a:p>
          <a:p>
            <a:pPr marL="0" indent="0">
              <a:buNone/>
            </a:pPr>
            <a:endParaRPr lang="en-US" dirty="0"/>
          </a:p>
          <a:p>
            <a:pPr marL="0" indent="0">
              <a:buNone/>
            </a:pPr>
            <a:r>
              <a:rPr lang="en-US" dirty="0" smtClean="0"/>
              <a:t>It </a:t>
            </a:r>
            <a:r>
              <a:rPr lang="en-US" dirty="0"/>
              <a:t>is mandatory to include a Services engagement to upgrade from ‘AIM Essentials’ to ‘AIM Enterprise’. </a:t>
            </a:r>
            <a:endParaRPr lang="en-US" dirty="0" smtClean="0"/>
          </a:p>
          <a:p>
            <a:pPr marL="0" indent="0">
              <a:buNone/>
            </a:pPr>
            <a:endParaRPr lang="en-US" dirty="0"/>
          </a:p>
          <a:p>
            <a:pPr marL="0" indent="0">
              <a:buNone/>
            </a:pPr>
            <a:r>
              <a:rPr lang="en-US" dirty="0" smtClean="0"/>
              <a:t>The </a:t>
            </a:r>
            <a:r>
              <a:rPr lang="en-US" dirty="0"/>
              <a:t>features of the upgrade process include:</a:t>
            </a:r>
          </a:p>
          <a:p>
            <a:pPr marL="0" indent="0">
              <a:buNone/>
            </a:pPr>
            <a:r>
              <a:rPr lang="en-US" dirty="0"/>
              <a:t> </a:t>
            </a:r>
          </a:p>
          <a:p>
            <a:pPr lvl="1"/>
            <a:r>
              <a:rPr lang="en-US" dirty="0"/>
              <a:t>No downtime for running business applications </a:t>
            </a:r>
          </a:p>
          <a:p>
            <a:pPr lvl="1"/>
            <a:r>
              <a:rPr lang="en-US" dirty="0" smtClean="0"/>
              <a:t>The </a:t>
            </a:r>
            <a:r>
              <a:rPr lang="en-US" dirty="0"/>
              <a:t>Controller and Agent software should be able to be upgraded independent of each other. </a:t>
            </a:r>
            <a:endParaRPr lang="en-US" dirty="0" smtClean="0"/>
          </a:p>
          <a:p>
            <a:pPr lvl="1"/>
            <a:r>
              <a:rPr lang="en-US" dirty="0" smtClean="0"/>
              <a:t>A process may be in </a:t>
            </a:r>
            <a:r>
              <a:rPr lang="en-US" dirty="0"/>
              <a:t>place, that will update the agent software across many nodes simultaneously. </a:t>
            </a:r>
            <a:r>
              <a:rPr lang="en-US" i="1" dirty="0" smtClean="0"/>
              <a:t>At this time this </a:t>
            </a:r>
            <a:r>
              <a:rPr lang="en-US" i="1" dirty="0"/>
              <a:t>is a desirable and not a mandatory requirement</a:t>
            </a:r>
            <a:r>
              <a:rPr lang="en-US" i="1" dirty="0" smtClean="0"/>
              <a:t>.</a:t>
            </a:r>
            <a:endParaRPr lang="en-US" i="1"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170</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2266881136"/>
      </p:ext>
    </p:extLst>
  </p:cSld>
  <p:clrMapOvr>
    <a:masterClrMapping/>
  </p:clrMapOvr>
  <p:transition spd="med">
    <p:wipe dir="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Services and Support work with AIM Essentials?</a:t>
            </a:r>
            <a:endParaRPr lang="en-US" dirty="0"/>
          </a:p>
        </p:txBody>
      </p:sp>
      <p:sp>
        <p:nvSpPr>
          <p:cNvPr id="3" name="Content Placeholder 2"/>
          <p:cNvSpPr>
            <a:spLocks noGrp="1"/>
          </p:cNvSpPr>
          <p:nvPr>
            <p:ph sz="half" idx="1"/>
          </p:nvPr>
        </p:nvSpPr>
        <p:spPr>
          <a:solidFill>
            <a:schemeClr val="bg1">
              <a:lumMod val="75000"/>
            </a:schemeClr>
          </a:solidFill>
        </p:spPr>
        <p:txBody>
          <a:bodyPr/>
          <a:lstStyle/>
          <a:p>
            <a:pPr lvl="0"/>
            <a:r>
              <a:rPr lang="en-US" sz="2000" dirty="0">
                <a:solidFill>
                  <a:schemeClr val="tx2"/>
                </a:solidFill>
              </a:rPr>
              <a:t>AIM Essentials Consulting Services</a:t>
            </a:r>
          </a:p>
          <a:p>
            <a:pPr lvl="0"/>
            <a:r>
              <a:rPr lang="en-US" sz="2000" dirty="0" err="1">
                <a:solidFill>
                  <a:schemeClr val="tx2"/>
                </a:solidFill>
              </a:rPr>
              <a:t>ProSupport</a:t>
            </a:r>
            <a:r>
              <a:rPr lang="en-US" sz="2000" dirty="0">
                <a:solidFill>
                  <a:schemeClr val="tx2"/>
                </a:solidFill>
              </a:rPr>
              <a:t> for AIM Essentials</a:t>
            </a:r>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171</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6"/>
          <p:cNvPicPr/>
          <p:nvPr/>
        </p:nvPicPr>
        <p:blipFill>
          <a:blip r:embed="rId2"/>
          <a:stretch>
            <a:fillRect/>
          </a:stretch>
        </p:blipFill>
        <p:spPr>
          <a:xfrm>
            <a:off x="5387545" y="4287793"/>
            <a:ext cx="3144795" cy="1608627"/>
          </a:xfrm>
          <a:prstGeom prst="rect">
            <a:avLst/>
          </a:prstGeom>
        </p:spPr>
      </p:pic>
    </p:spTree>
    <p:extLst>
      <p:ext uri="{BB962C8B-B14F-4D97-AF65-F5344CB8AC3E}">
        <p14:creationId xmlns:p14="http://schemas.microsoft.com/office/powerpoint/2010/main" val="3117826924"/>
      </p:ext>
    </p:extLst>
  </p:cSld>
  <p:clrMapOvr>
    <a:masterClrMapping/>
  </p:clrMapOvr>
  <p:transition spd="med">
    <p:wipe dir="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Essentials Consulting Services</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172</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139" y="1606551"/>
            <a:ext cx="668972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468077"/>
      </p:ext>
    </p:extLst>
  </p:cSld>
  <p:clrMapOvr>
    <a:masterClrMapping/>
  </p:clrMapOvr>
  <p:transition spd="med">
    <p:wipe dir="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ProSupport</a:t>
            </a:r>
            <a:r>
              <a:rPr lang="en-US" dirty="0" smtClean="0"/>
              <a:t> for AIM Essentials </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173</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pSp>
        <p:nvGrpSpPr>
          <p:cNvPr id="8" name="Group 4"/>
          <p:cNvGrpSpPr>
            <a:grpSpLocks noChangeAspect="1"/>
          </p:cNvGrpSpPr>
          <p:nvPr/>
        </p:nvGrpSpPr>
        <p:grpSpPr bwMode="auto">
          <a:xfrm>
            <a:off x="1288860" y="1325163"/>
            <a:ext cx="6508750" cy="4251325"/>
            <a:chOff x="881" y="1122"/>
            <a:chExt cx="4100" cy="2678"/>
          </a:xfrm>
        </p:grpSpPr>
        <p:sp>
          <p:nvSpPr>
            <p:cNvPr id="12" name="Freeform 7"/>
            <p:cNvSpPr>
              <a:spLocks/>
            </p:cNvSpPr>
            <p:nvPr/>
          </p:nvSpPr>
          <p:spPr bwMode="auto">
            <a:xfrm>
              <a:off x="900" y="3406"/>
              <a:ext cx="4081" cy="394"/>
            </a:xfrm>
            <a:custGeom>
              <a:avLst/>
              <a:gdLst>
                <a:gd name="T0" fmla="*/ 0 w 13760"/>
                <a:gd name="T1" fmla="*/ 222 h 1328"/>
                <a:gd name="T2" fmla="*/ 222 w 13760"/>
                <a:gd name="T3" fmla="*/ 0 h 1328"/>
                <a:gd name="T4" fmla="*/ 222 w 13760"/>
                <a:gd name="T5" fmla="*/ 0 h 1328"/>
                <a:gd name="T6" fmla="*/ 222 w 13760"/>
                <a:gd name="T7" fmla="*/ 0 h 1328"/>
                <a:gd name="T8" fmla="*/ 13539 w 13760"/>
                <a:gd name="T9" fmla="*/ 0 h 1328"/>
                <a:gd name="T10" fmla="*/ 13539 w 13760"/>
                <a:gd name="T11" fmla="*/ 0 h 1328"/>
                <a:gd name="T12" fmla="*/ 13760 w 13760"/>
                <a:gd name="T13" fmla="*/ 222 h 1328"/>
                <a:gd name="T14" fmla="*/ 13760 w 13760"/>
                <a:gd name="T15" fmla="*/ 222 h 1328"/>
                <a:gd name="T16" fmla="*/ 13760 w 13760"/>
                <a:gd name="T17" fmla="*/ 222 h 1328"/>
                <a:gd name="T18" fmla="*/ 13760 w 13760"/>
                <a:gd name="T19" fmla="*/ 1107 h 1328"/>
                <a:gd name="T20" fmla="*/ 13760 w 13760"/>
                <a:gd name="T21" fmla="*/ 1107 h 1328"/>
                <a:gd name="T22" fmla="*/ 13539 w 13760"/>
                <a:gd name="T23" fmla="*/ 1328 h 1328"/>
                <a:gd name="T24" fmla="*/ 13539 w 13760"/>
                <a:gd name="T25" fmla="*/ 1328 h 1328"/>
                <a:gd name="T26" fmla="*/ 13539 w 13760"/>
                <a:gd name="T27" fmla="*/ 1328 h 1328"/>
                <a:gd name="T28" fmla="*/ 222 w 13760"/>
                <a:gd name="T29" fmla="*/ 1328 h 1328"/>
                <a:gd name="T30" fmla="*/ 222 w 13760"/>
                <a:gd name="T31" fmla="*/ 1328 h 1328"/>
                <a:gd name="T32" fmla="*/ 0 w 13760"/>
                <a:gd name="T33" fmla="*/ 1107 h 1328"/>
                <a:gd name="T34" fmla="*/ 0 w 13760"/>
                <a:gd name="T35" fmla="*/ 1107 h 1328"/>
                <a:gd name="T36" fmla="*/ 0 w 13760"/>
                <a:gd name="T37" fmla="*/ 22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60" h="1328">
                  <a:moveTo>
                    <a:pt x="0" y="222"/>
                  </a:moveTo>
                  <a:cubicBezTo>
                    <a:pt x="0" y="100"/>
                    <a:pt x="100" y="0"/>
                    <a:pt x="222" y="0"/>
                  </a:cubicBezTo>
                  <a:cubicBezTo>
                    <a:pt x="222" y="0"/>
                    <a:pt x="222" y="0"/>
                    <a:pt x="222" y="0"/>
                  </a:cubicBezTo>
                  <a:lnTo>
                    <a:pt x="222" y="0"/>
                  </a:lnTo>
                  <a:lnTo>
                    <a:pt x="13539" y="0"/>
                  </a:lnTo>
                  <a:lnTo>
                    <a:pt x="13539" y="0"/>
                  </a:lnTo>
                  <a:cubicBezTo>
                    <a:pt x="13661" y="0"/>
                    <a:pt x="13760" y="100"/>
                    <a:pt x="13760" y="222"/>
                  </a:cubicBezTo>
                  <a:cubicBezTo>
                    <a:pt x="13760" y="222"/>
                    <a:pt x="13760" y="222"/>
                    <a:pt x="13760" y="222"/>
                  </a:cubicBezTo>
                  <a:lnTo>
                    <a:pt x="13760" y="222"/>
                  </a:lnTo>
                  <a:lnTo>
                    <a:pt x="13760" y="1107"/>
                  </a:lnTo>
                  <a:lnTo>
                    <a:pt x="13760" y="1107"/>
                  </a:lnTo>
                  <a:cubicBezTo>
                    <a:pt x="13760" y="1229"/>
                    <a:pt x="13661" y="1328"/>
                    <a:pt x="13539" y="1328"/>
                  </a:cubicBezTo>
                  <a:cubicBezTo>
                    <a:pt x="13539" y="1328"/>
                    <a:pt x="13539" y="1328"/>
                    <a:pt x="13539" y="1328"/>
                  </a:cubicBezTo>
                  <a:lnTo>
                    <a:pt x="13539" y="1328"/>
                  </a:lnTo>
                  <a:lnTo>
                    <a:pt x="222" y="1328"/>
                  </a:lnTo>
                  <a:lnTo>
                    <a:pt x="222" y="1328"/>
                  </a:lnTo>
                  <a:cubicBezTo>
                    <a:pt x="100" y="1328"/>
                    <a:pt x="0" y="1229"/>
                    <a:pt x="0" y="1107"/>
                  </a:cubicBezTo>
                  <a:cubicBezTo>
                    <a:pt x="0" y="1107"/>
                    <a:pt x="0" y="1107"/>
                    <a:pt x="0" y="1107"/>
                  </a:cubicBezTo>
                  <a:lnTo>
                    <a:pt x="0" y="222"/>
                  </a:lnTo>
                  <a:close/>
                </a:path>
              </a:pathLst>
            </a:custGeom>
            <a:solidFill>
              <a:schemeClr val="accent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8"/>
            <p:cNvSpPr>
              <a:spLocks noChangeArrowheads="1"/>
            </p:cNvSpPr>
            <p:nvPr/>
          </p:nvSpPr>
          <p:spPr bwMode="auto">
            <a:xfrm>
              <a:off x="2150" y="3549"/>
              <a:ext cx="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9"/>
            <p:cNvSpPr>
              <a:spLocks noChangeArrowheads="1"/>
            </p:cNvSpPr>
            <p:nvPr/>
          </p:nvSpPr>
          <p:spPr bwMode="auto">
            <a:xfrm>
              <a:off x="2259" y="3549"/>
              <a:ext cx="96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Museo Sans For Dell" charset="0"/>
                  <a:cs typeface="Arial" pitchFamily="34" charset="0"/>
                </a:rPr>
                <a:t>24x7 phone support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0"/>
            <p:cNvSpPr>
              <a:spLocks noChangeArrowheads="1"/>
            </p:cNvSpPr>
            <p:nvPr/>
          </p:nvSpPr>
          <p:spPr bwMode="auto">
            <a:xfrm>
              <a:off x="1004" y="3434"/>
              <a:ext cx="987" cy="34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1"/>
            <p:cNvSpPr>
              <a:spLocks noChangeArrowheads="1"/>
            </p:cNvSpPr>
            <p:nvPr/>
          </p:nvSpPr>
          <p:spPr bwMode="auto">
            <a:xfrm>
              <a:off x="1237" y="3456"/>
              <a:ext cx="63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Museo For Dell" charset="0"/>
                  <a:cs typeface="Arial" pitchFamily="34" charset="0"/>
                </a:rPr>
                <a:t>How is it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2"/>
            <p:cNvSpPr>
              <a:spLocks noChangeArrowheads="1"/>
            </p:cNvSpPr>
            <p:nvPr/>
          </p:nvSpPr>
          <p:spPr bwMode="auto">
            <a:xfrm>
              <a:off x="1181" y="3608"/>
              <a:ext cx="69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Museo For Dell" charset="0"/>
                  <a:cs typeface="Arial" pitchFamily="34" charset="0"/>
                </a:rPr>
                <a:t>delivered?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Freeform 13"/>
            <p:cNvSpPr>
              <a:spLocks/>
            </p:cNvSpPr>
            <p:nvPr/>
          </p:nvSpPr>
          <p:spPr bwMode="auto">
            <a:xfrm>
              <a:off x="881" y="1122"/>
              <a:ext cx="4052" cy="399"/>
            </a:xfrm>
            <a:custGeom>
              <a:avLst/>
              <a:gdLst>
                <a:gd name="T0" fmla="*/ 0 w 13664"/>
                <a:gd name="T1" fmla="*/ 224 h 1344"/>
                <a:gd name="T2" fmla="*/ 224 w 13664"/>
                <a:gd name="T3" fmla="*/ 0 h 1344"/>
                <a:gd name="T4" fmla="*/ 224 w 13664"/>
                <a:gd name="T5" fmla="*/ 0 h 1344"/>
                <a:gd name="T6" fmla="*/ 224 w 13664"/>
                <a:gd name="T7" fmla="*/ 0 h 1344"/>
                <a:gd name="T8" fmla="*/ 13440 w 13664"/>
                <a:gd name="T9" fmla="*/ 0 h 1344"/>
                <a:gd name="T10" fmla="*/ 13440 w 13664"/>
                <a:gd name="T11" fmla="*/ 0 h 1344"/>
                <a:gd name="T12" fmla="*/ 13664 w 13664"/>
                <a:gd name="T13" fmla="*/ 224 h 1344"/>
                <a:gd name="T14" fmla="*/ 13664 w 13664"/>
                <a:gd name="T15" fmla="*/ 224 h 1344"/>
                <a:gd name="T16" fmla="*/ 13664 w 13664"/>
                <a:gd name="T17" fmla="*/ 224 h 1344"/>
                <a:gd name="T18" fmla="*/ 13664 w 13664"/>
                <a:gd name="T19" fmla="*/ 1120 h 1344"/>
                <a:gd name="T20" fmla="*/ 13664 w 13664"/>
                <a:gd name="T21" fmla="*/ 1120 h 1344"/>
                <a:gd name="T22" fmla="*/ 13440 w 13664"/>
                <a:gd name="T23" fmla="*/ 1344 h 1344"/>
                <a:gd name="T24" fmla="*/ 13440 w 13664"/>
                <a:gd name="T25" fmla="*/ 1344 h 1344"/>
                <a:gd name="T26" fmla="*/ 13440 w 13664"/>
                <a:gd name="T27" fmla="*/ 1344 h 1344"/>
                <a:gd name="T28" fmla="*/ 224 w 13664"/>
                <a:gd name="T29" fmla="*/ 1344 h 1344"/>
                <a:gd name="T30" fmla="*/ 224 w 13664"/>
                <a:gd name="T31" fmla="*/ 1344 h 1344"/>
                <a:gd name="T32" fmla="*/ 0 w 13664"/>
                <a:gd name="T33" fmla="*/ 1120 h 1344"/>
                <a:gd name="T34" fmla="*/ 0 w 13664"/>
                <a:gd name="T35" fmla="*/ 1120 h 1344"/>
                <a:gd name="T36" fmla="*/ 0 w 13664"/>
                <a:gd name="T37" fmla="*/ 224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664" h="1344">
                  <a:moveTo>
                    <a:pt x="0" y="224"/>
                  </a:moveTo>
                  <a:cubicBezTo>
                    <a:pt x="0" y="101"/>
                    <a:pt x="101" y="0"/>
                    <a:pt x="224" y="0"/>
                  </a:cubicBezTo>
                  <a:cubicBezTo>
                    <a:pt x="224" y="0"/>
                    <a:pt x="224" y="0"/>
                    <a:pt x="224" y="0"/>
                  </a:cubicBezTo>
                  <a:lnTo>
                    <a:pt x="224" y="0"/>
                  </a:lnTo>
                  <a:lnTo>
                    <a:pt x="13440" y="0"/>
                  </a:lnTo>
                  <a:lnTo>
                    <a:pt x="13440" y="0"/>
                  </a:lnTo>
                  <a:cubicBezTo>
                    <a:pt x="13564" y="0"/>
                    <a:pt x="13664" y="101"/>
                    <a:pt x="13664" y="224"/>
                  </a:cubicBezTo>
                  <a:cubicBezTo>
                    <a:pt x="13664" y="224"/>
                    <a:pt x="13664" y="224"/>
                    <a:pt x="13664" y="224"/>
                  </a:cubicBezTo>
                  <a:lnTo>
                    <a:pt x="13664" y="224"/>
                  </a:lnTo>
                  <a:lnTo>
                    <a:pt x="13664" y="1120"/>
                  </a:lnTo>
                  <a:lnTo>
                    <a:pt x="13664" y="1120"/>
                  </a:lnTo>
                  <a:cubicBezTo>
                    <a:pt x="13664" y="1244"/>
                    <a:pt x="13564" y="1344"/>
                    <a:pt x="13440" y="1344"/>
                  </a:cubicBezTo>
                  <a:cubicBezTo>
                    <a:pt x="13440" y="1344"/>
                    <a:pt x="13440" y="1344"/>
                    <a:pt x="13440" y="1344"/>
                  </a:cubicBezTo>
                  <a:lnTo>
                    <a:pt x="13440" y="1344"/>
                  </a:lnTo>
                  <a:lnTo>
                    <a:pt x="224" y="1344"/>
                  </a:lnTo>
                  <a:lnTo>
                    <a:pt x="224" y="1344"/>
                  </a:lnTo>
                  <a:cubicBezTo>
                    <a:pt x="101" y="1344"/>
                    <a:pt x="0" y="1244"/>
                    <a:pt x="0" y="1120"/>
                  </a:cubicBezTo>
                  <a:cubicBezTo>
                    <a:pt x="0" y="1120"/>
                    <a:pt x="0" y="1120"/>
                    <a:pt x="0" y="1120"/>
                  </a:cubicBezTo>
                  <a:lnTo>
                    <a:pt x="0" y="224"/>
                  </a:lnTo>
                  <a:close/>
                </a:path>
              </a:pathLst>
            </a:custGeom>
            <a:solidFill>
              <a:schemeClr val="accent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14"/>
            <p:cNvSpPr>
              <a:spLocks noChangeArrowheads="1"/>
            </p:cNvSpPr>
            <p:nvPr/>
          </p:nvSpPr>
          <p:spPr bwMode="auto">
            <a:xfrm>
              <a:off x="2132" y="1206"/>
              <a:ext cx="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15"/>
            <p:cNvSpPr>
              <a:spLocks noChangeArrowheads="1"/>
            </p:cNvSpPr>
            <p:nvPr/>
          </p:nvSpPr>
          <p:spPr bwMode="auto">
            <a:xfrm>
              <a:off x="2241" y="1206"/>
              <a:ext cx="15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FFFF"/>
                  </a:solidFill>
                  <a:effectLst/>
                  <a:latin typeface="Museo Sans For Dell" charset="0"/>
                  <a:cs typeface="Arial" pitchFamily="34" charset="0"/>
                </a:rPr>
                <a:t>Comprehensive support for Dell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16"/>
            <p:cNvSpPr>
              <a:spLocks noChangeArrowheads="1"/>
            </p:cNvSpPr>
            <p:nvPr/>
          </p:nvSpPr>
          <p:spPr bwMode="auto">
            <a:xfrm>
              <a:off x="3717" y="1206"/>
              <a:ext cx="8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17"/>
            <p:cNvSpPr>
              <a:spLocks noChangeArrowheads="1"/>
            </p:cNvSpPr>
            <p:nvPr/>
          </p:nvSpPr>
          <p:spPr bwMode="auto">
            <a:xfrm>
              <a:off x="3764" y="1206"/>
              <a:ext cx="7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branded and 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18"/>
            <p:cNvSpPr>
              <a:spLocks noChangeArrowheads="1"/>
            </p:cNvSpPr>
            <p:nvPr/>
          </p:nvSpPr>
          <p:spPr bwMode="auto">
            <a:xfrm>
              <a:off x="4433" y="1207"/>
              <a:ext cx="95"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FFFFFF"/>
                  </a:solidFill>
                  <a:effectLst/>
                  <a:latin typeface="Museo Sans For Dell" charset="0"/>
                  <a:cs typeface="Arial" pitchFamily="34" charset="0"/>
                </a:rPr>
                <a:t>rd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Rectangle 19"/>
            <p:cNvSpPr>
              <a:spLocks noChangeArrowheads="1"/>
            </p:cNvSpPr>
            <p:nvPr/>
          </p:nvSpPr>
          <p:spPr bwMode="auto">
            <a:xfrm>
              <a:off x="4523" y="1206"/>
              <a:ext cx="30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party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20"/>
            <p:cNvSpPr>
              <a:spLocks noChangeArrowheads="1"/>
            </p:cNvSpPr>
            <p:nvPr/>
          </p:nvSpPr>
          <p:spPr bwMode="auto">
            <a:xfrm>
              <a:off x="2241" y="1331"/>
              <a:ext cx="4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software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1"/>
            <p:cNvSpPr>
              <a:spLocks noChangeArrowheads="1"/>
            </p:cNvSpPr>
            <p:nvPr/>
          </p:nvSpPr>
          <p:spPr bwMode="auto">
            <a:xfrm>
              <a:off x="952" y="1231"/>
              <a:ext cx="1068" cy="19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2"/>
            <p:cNvSpPr>
              <a:spLocks noChangeArrowheads="1"/>
            </p:cNvSpPr>
            <p:nvPr/>
          </p:nvSpPr>
          <p:spPr bwMode="auto">
            <a:xfrm>
              <a:off x="1171" y="1255"/>
              <a:ext cx="712"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Museo For Dell" charset="0"/>
                  <a:cs typeface="Arial" pitchFamily="34" charset="0"/>
                </a:rPr>
                <a:t>What is it?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Freeform 23"/>
            <p:cNvSpPr>
              <a:spLocks/>
            </p:cNvSpPr>
            <p:nvPr/>
          </p:nvSpPr>
          <p:spPr bwMode="auto">
            <a:xfrm>
              <a:off x="900" y="3011"/>
              <a:ext cx="4081" cy="371"/>
            </a:xfrm>
            <a:custGeom>
              <a:avLst/>
              <a:gdLst>
                <a:gd name="T0" fmla="*/ 0 w 13760"/>
                <a:gd name="T1" fmla="*/ 208 h 1248"/>
                <a:gd name="T2" fmla="*/ 208 w 13760"/>
                <a:gd name="T3" fmla="*/ 0 h 1248"/>
                <a:gd name="T4" fmla="*/ 208 w 13760"/>
                <a:gd name="T5" fmla="*/ 0 h 1248"/>
                <a:gd name="T6" fmla="*/ 208 w 13760"/>
                <a:gd name="T7" fmla="*/ 0 h 1248"/>
                <a:gd name="T8" fmla="*/ 13552 w 13760"/>
                <a:gd name="T9" fmla="*/ 0 h 1248"/>
                <a:gd name="T10" fmla="*/ 13552 w 13760"/>
                <a:gd name="T11" fmla="*/ 0 h 1248"/>
                <a:gd name="T12" fmla="*/ 13760 w 13760"/>
                <a:gd name="T13" fmla="*/ 208 h 1248"/>
                <a:gd name="T14" fmla="*/ 13760 w 13760"/>
                <a:gd name="T15" fmla="*/ 208 h 1248"/>
                <a:gd name="T16" fmla="*/ 13760 w 13760"/>
                <a:gd name="T17" fmla="*/ 208 h 1248"/>
                <a:gd name="T18" fmla="*/ 13760 w 13760"/>
                <a:gd name="T19" fmla="*/ 1040 h 1248"/>
                <a:gd name="T20" fmla="*/ 13760 w 13760"/>
                <a:gd name="T21" fmla="*/ 1040 h 1248"/>
                <a:gd name="T22" fmla="*/ 13552 w 13760"/>
                <a:gd name="T23" fmla="*/ 1248 h 1248"/>
                <a:gd name="T24" fmla="*/ 13552 w 13760"/>
                <a:gd name="T25" fmla="*/ 1248 h 1248"/>
                <a:gd name="T26" fmla="*/ 13552 w 13760"/>
                <a:gd name="T27" fmla="*/ 1248 h 1248"/>
                <a:gd name="T28" fmla="*/ 208 w 13760"/>
                <a:gd name="T29" fmla="*/ 1248 h 1248"/>
                <a:gd name="T30" fmla="*/ 208 w 13760"/>
                <a:gd name="T31" fmla="*/ 1248 h 1248"/>
                <a:gd name="T32" fmla="*/ 0 w 13760"/>
                <a:gd name="T33" fmla="*/ 1040 h 1248"/>
                <a:gd name="T34" fmla="*/ 0 w 13760"/>
                <a:gd name="T35" fmla="*/ 1040 h 1248"/>
                <a:gd name="T36" fmla="*/ 0 w 13760"/>
                <a:gd name="T37" fmla="*/ 208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60" h="1248">
                  <a:moveTo>
                    <a:pt x="0" y="208"/>
                  </a:moveTo>
                  <a:cubicBezTo>
                    <a:pt x="0" y="94"/>
                    <a:pt x="94" y="0"/>
                    <a:pt x="208" y="0"/>
                  </a:cubicBezTo>
                  <a:cubicBezTo>
                    <a:pt x="208" y="0"/>
                    <a:pt x="208" y="0"/>
                    <a:pt x="208" y="0"/>
                  </a:cubicBezTo>
                  <a:lnTo>
                    <a:pt x="208" y="0"/>
                  </a:lnTo>
                  <a:lnTo>
                    <a:pt x="13552" y="0"/>
                  </a:lnTo>
                  <a:lnTo>
                    <a:pt x="13552" y="0"/>
                  </a:lnTo>
                  <a:cubicBezTo>
                    <a:pt x="13667" y="0"/>
                    <a:pt x="13760" y="94"/>
                    <a:pt x="13760" y="208"/>
                  </a:cubicBezTo>
                  <a:cubicBezTo>
                    <a:pt x="13760" y="208"/>
                    <a:pt x="13760" y="208"/>
                    <a:pt x="13760" y="208"/>
                  </a:cubicBezTo>
                  <a:lnTo>
                    <a:pt x="13760" y="208"/>
                  </a:lnTo>
                  <a:lnTo>
                    <a:pt x="13760" y="1040"/>
                  </a:lnTo>
                  <a:lnTo>
                    <a:pt x="13760" y="1040"/>
                  </a:lnTo>
                  <a:cubicBezTo>
                    <a:pt x="13760" y="1155"/>
                    <a:pt x="13667" y="1248"/>
                    <a:pt x="13552" y="1248"/>
                  </a:cubicBezTo>
                  <a:cubicBezTo>
                    <a:pt x="13552" y="1248"/>
                    <a:pt x="13552" y="1248"/>
                    <a:pt x="13552" y="1248"/>
                  </a:cubicBezTo>
                  <a:lnTo>
                    <a:pt x="13552" y="1248"/>
                  </a:lnTo>
                  <a:lnTo>
                    <a:pt x="208" y="1248"/>
                  </a:lnTo>
                  <a:lnTo>
                    <a:pt x="208" y="1248"/>
                  </a:lnTo>
                  <a:cubicBezTo>
                    <a:pt x="94" y="1248"/>
                    <a:pt x="0" y="1155"/>
                    <a:pt x="0" y="1040"/>
                  </a:cubicBezTo>
                  <a:cubicBezTo>
                    <a:pt x="0" y="1040"/>
                    <a:pt x="0" y="1040"/>
                    <a:pt x="0" y="1040"/>
                  </a:cubicBezTo>
                  <a:lnTo>
                    <a:pt x="0" y="208"/>
                  </a:lnTo>
                  <a:close/>
                </a:path>
              </a:pathLst>
            </a:custGeom>
            <a:solidFill>
              <a:schemeClr val="accent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24"/>
            <p:cNvSpPr>
              <a:spLocks noChangeArrowheads="1"/>
            </p:cNvSpPr>
            <p:nvPr/>
          </p:nvSpPr>
          <p:spPr bwMode="auto">
            <a:xfrm>
              <a:off x="2149" y="3077"/>
              <a:ext cx="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FFFF"/>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2258" y="3077"/>
              <a:ext cx="25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Museo Sans For Dell" charset="0"/>
                  <a:cs typeface="Arial" pitchFamily="34" charset="0"/>
                </a:rPr>
                <a:t>Annual support and subscription contracts are priced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6"/>
            <p:cNvSpPr>
              <a:spLocks noChangeArrowheads="1"/>
            </p:cNvSpPr>
            <p:nvPr/>
          </p:nvSpPr>
          <p:spPr bwMode="auto">
            <a:xfrm>
              <a:off x="2258" y="3205"/>
              <a:ext cx="58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between 18</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 name="Rectangle 27"/>
            <p:cNvSpPr>
              <a:spLocks noChangeArrowheads="1"/>
            </p:cNvSpPr>
            <p:nvPr/>
          </p:nvSpPr>
          <p:spPr bwMode="auto">
            <a:xfrm>
              <a:off x="2795" y="3205"/>
              <a:ext cx="8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3" name="Rectangle 28"/>
            <p:cNvSpPr>
              <a:spLocks noChangeArrowheads="1"/>
            </p:cNvSpPr>
            <p:nvPr/>
          </p:nvSpPr>
          <p:spPr bwMode="auto">
            <a:xfrm>
              <a:off x="2842" y="3205"/>
              <a:ext cx="97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25% of license price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 name="Rectangle 29"/>
            <p:cNvSpPr>
              <a:spLocks noChangeArrowheads="1"/>
            </p:cNvSpPr>
            <p:nvPr/>
          </p:nvSpPr>
          <p:spPr bwMode="auto">
            <a:xfrm>
              <a:off x="990" y="3016"/>
              <a:ext cx="1020" cy="35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0"/>
            <p:cNvSpPr>
              <a:spLocks noChangeArrowheads="1"/>
            </p:cNvSpPr>
            <p:nvPr/>
          </p:nvSpPr>
          <p:spPr bwMode="auto">
            <a:xfrm>
              <a:off x="1179" y="3041"/>
              <a:ext cx="764"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Museo For Dell" charset="0"/>
                  <a:cs typeface="Arial" pitchFamily="34" charset="0"/>
                </a:rPr>
                <a:t>What does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6" name="Rectangle 31"/>
            <p:cNvSpPr>
              <a:spLocks noChangeArrowheads="1"/>
            </p:cNvSpPr>
            <p:nvPr/>
          </p:nvSpPr>
          <p:spPr bwMode="auto">
            <a:xfrm>
              <a:off x="1283" y="3193"/>
              <a:ext cx="555"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Museo For Dell" charset="0"/>
                  <a:cs typeface="Arial" pitchFamily="34" charset="0"/>
                </a:rPr>
                <a:t>it cost?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Freeform 32"/>
            <p:cNvSpPr>
              <a:spLocks/>
            </p:cNvSpPr>
            <p:nvPr/>
          </p:nvSpPr>
          <p:spPr bwMode="auto">
            <a:xfrm>
              <a:off x="881" y="1554"/>
              <a:ext cx="4047" cy="1424"/>
            </a:xfrm>
            <a:custGeom>
              <a:avLst/>
              <a:gdLst>
                <a:gd name="T0" fmla="*/ 0 w 13648"/>
                <a:gd name="T1" fmla="*/ 800 h 4800"/>
                <a:gd name="T2" fmla="*/ 800 w 13648"/>
                <a:gd name="T3" fmla="*/ 0 h 4800"/>
                <a:gd name="T4" fmla="*/ 800 w 13648"/>
                <a:gd name="T5" fmla="*/ 0 h 4800"/>
                <a:gd name="T6" fmla="*/ 800 w 13648"/>
                <a:gd name="T7" fmla="*/ 0 h 4800"/>
                <a:gd name="T8" fmla="*/ 12848 w 13648"/>
                <a:gd name="T9" fmla="*/ 0 h 4800"/>
                <a:gd name="T10" fmla="*/ 12848 w 13648"/>
                <a:gd name="T11" fmla="*/ 0 h 4800"/>
                <a:gd name="T12" fmla="*/ 13648 w 13648"/>
                <a:gd name="T13" fmla="*/ 800 h 4800"/>
                <a:gd name="T14" fmla="*/ 13648 w 13648"/>
                <a:gd name="T15" fmla="*/ 800 h 4800"/>
                <a:gd name="T16" fmla="*/ 13648 w 13648"/>
                <a:gd name="T17" fmla="*/ 800 h 4800"/>
                <a:gd name="T18" fmla="*/ 13648 w 13648"/>
                <a:gd name="T19" fmla="*/ 4000 h 4800"/>
                <a:gd name="T20" fmla="*/ 13648 w 13648"/>
                <a:gd name="T21" fmla="*/ 4000 h 4800"/>
                <a:gd name="T22" fmla="*/ 12848 w 13648"/>
                <a:gd name="T23" fmla="*/ 4800 h 4800"/>
                <a:gd name="T24" fmla="*/ 12848 w 13648"/>
                <a:gd name="T25" fmla="*/ 4800 h 4800"/>
                <a:gd name="T26" fmla="*/ 12848 w 13648"/>
                <a:gd name="T27" fmla="*/ 4800 h 4800"/>
                <a:gd name="T28" fmla="*/ 800 w 13648"/>
                <a:gd name="T29" fmla="*/ 4800 h 4800"/>
                <a:gd name="T30" fmla="*/ 800 w 13648"/>
                <a:gd name="T31" fmla="*/ 4800 h 4800"/>
                <a:gd name="T32" fmla="*/ 0 w 13648"/>
                <a:gd name="T33" fmla="*/ 4000 h 4800"/>
                <a:gd name="T34" fmla="*/ 0 w 13648"/>
                <a:gd name="T35" fmla="*/ 4000 h 4800"/>
                <a:gd name="T36" fmla="*/ 0 w 13648"/>
                <a:gd name="T37" fmla="*/ 800 h 4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648" h="4800">
                  <a:moveTo>
                    <a:pt x="0" y="800"/>
                  </a:moveTo>
                  <a:cubicBezTo>
                    <a:pt x="0" y="359"/>
                    <a:pt x="359" y="0"/>
                    <a:pt x="800" y="0"/>
                  </a:cubicBezTo>
                  <a:cubicBezTo>
                    <a:pt x="800" y="0"/>
                    <a:pt x="800" y="0"/>
                    <a:pt x="800" y="0"/>
                  </a:cubicBezTo>
                  <a:lnTo>
                    <a:pt x="800" y="0"/>
                  </a:lnTo>
                  <a:lnTo>
                    <a:pt x="12848" y="0"/>
                  </a:lnTo>
                  <a:lnTo>
                    <a:pt x="12848" y="0"/>
                  </a:lnTo>
                  <a:cubicBezTo>
                    <a:pt x="13290" y="0"/>
                    <a:pt x="13648" y="359"/>
                    <a:pt x="13648" y="800"/>
                  </a:cubicBezTo>
                  <a:cubicBezTo>
                    <a:pt x="13648" y="800"/>
                    <a:pt x="13648" y="800"/>
                    <a:pt x="13648" y="800"/>
                  </a:cubicBezTo>
                  <a:lnTo>
                    <a:pt x="13648" y="800"/>
                  </a:lnTo>
                  <a:lnTo>
                    <a:pt x="13648" y="4000"/>
                  </a:lnTo>
                  <a:lnTo>
                    <a:pt x="13648" y="4000"/>
                  </a:lnTo>
                  <a:cubicBezTo>
                    <a:pt x="13648" y="4442"/>
                    <a:pt x="13290" y="4800"/>
                    <a:pt x="12848" y="4800"/>
                  </a:cubicBezTo>
                  <a:cubicBezTo>
                    <a:pt x="12848" y="4800"/>
                    <a:pt x="12848" y="4800"/>
                    <a:pt x="12848" y="4800"/>
                  </a:cubicBezTo>
                  <a:lnTo>
                    <a:pt x="12848" y="4800"/>
                  </a:lnTo>
                  <a:lnTo>
                    <a:pt x="800" y="4800"/>
                  </a:lnTo>
                  <a:lnTo>
                    <a:pt x="800" y="4800"/>
                  </a:lnTo>
                  <a:cubicBezTo>
                    <a:pt x="359" y="4800"/>
                    <a:pt x="0" y="4442"/>
                    <a:pt x="0" y="4000"/>
                  </a:cubicBezTo>
                  <a:cubicBezTo>
                    <a:pt x="0" y="4000"/>
                    <a:pt x="0" y="4000"/>
                    <a:pt x="0" y="4000"/>
                  </a:cubicBezTo>
                  <a:lnTo>
                    <a:pt x="0" y="800"/>
                  </a:lnTo>
                  <a:close/>
                </a:path>
              </a:pathLst>
            </a:custGeom>
            <a:solidFill>
              <a:srgbClr val="E0664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33"/>
            <p:cNvSpPr>
              <a:spLocks noChangeArrowheads="1"/>
            </p:cNvSpPr>
            <p:nvPr/>
          </p:nvSpPr>
          <p:spPr bwMode="auto">
            <a:xfrm>
              <a:off x="1096" y="2135"/>
              <a:ext cx="78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Museo For Dell" charset="0"/>
                  <a:cs typeface="Arial" pitchFamily="34" charset="0"/>
                </a:rPr>
                <a:t>What is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9" name="Rectangle 34"/>
            <p:cNvSpPr>
              <a:spLocks noChangeArrowheads="1"/>
            </p:cNvSpPr>
            <p:nvPr/>
          </p:nvSpPr>
          <p:spPr bwMode="auto">
            <a:xfrm>
              <a:off x="1224" y="2287"/>
              <a:ext cx="507"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Museo For Dell" charset="0"/>
                  <a:cs typeface="Arial" pitchFamily="34" charset="0"/>
                </a:rPr>
                <a:t>scope?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 name="Rectangle 35"/>
            <p:cNvSpPr>
              <a:spLocks noChangeArrowheads="1"/>
            </p:cNvSpPr>
            <p:nvPr/>
          </p:nvSpPr>
          <p:spPr bwMode="auto">
            <a:xfrm>
              <a:off x="2146" y="1605"/>
              <a:ext cx="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 name="Rectangle 36"/>
            <p:cNvSpPr>
              <a:spLocks noChangeArrowheads="1"/>
            </p:cNvSpPr>
            <p:nvPr/>
          </p:nvSpPr>
          <p:spPr bwMode="auto">
            <a:xfrm>
              <a:off x="2255" y="1605"/>
              <a:ext cx="217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Support based on license purchases from Dell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2" name="Rectangle 37"/>
            <p:cNvSpPr>
              <a:spLocks noChangeArrowheads="1"/>
            </p:cNvSpPr>
            <p:nvPr/>
          </p:nvSpPr>
          <p:spPr bwMode="auto">
            <a:xfrm>
              <a:off x="2146" y="1727"/>
              <a:ext cx="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3" name="Rectangle 38"/>
            <p:cNvSpPr>
              <a:spLocks noChangeArrowheads="1"/>
            </p:cNvSpPr>
            <p:nvPr/>
          </p:nvSpPr>
          <p:spPr bwMode="auto">
            <a:xfrm>
              <a:off x="2255" y="1727"/>
              <a:ext cx="220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Basic to advanced troubleshooting of software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4" name="Rectangle 39"/>
            <p:cNvSpPr>
              <a:spLocks noChangeArrowheads="1"/>
            </p:cNvSpPr>
            <p:nvPr/>
          </p:nvSpPr>
          <p:spPr bwMode="auto">
            <a:xfrm>
              <a:off x="2255" y="1847"/>
              <a:ext cx="3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issues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Rectangle 40"/>
            <p:cNvSpPr>
              <a:spLocks noChangeArrowheads="1"/>
            </p:cNvSpPr>
            <p:nvPr/>
          </p:nvSpPr>
          <p:spPr bwMode="auto">
            <a:xfrm>
              <a:off x="2146" y="1971"/>
              <a:ext cx="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6" name="Rectangle 41"/>
            <p:cNvSpPr>
              <a:spLocks noChangeArrowheads="1"/>
            </p:cNvSpPr>
            <p:nvPr/>
          </p:nvSpPr>
          <p:spPr bwMode="auto">
            <a:xfrm>
              <a:off x="2255" y="1971"/>
              <a:ext cx="201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Museo Sans For Dell" charset="0"/>
                  <a:cs typeface="Arial" pitchFamily="34" charset="0"/>
                </a:rPr>
                <a:t>Access to patches, updates, and upgrades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Rectangle 42"/>
            <p:cNvSpPr>
              <a:spLocks noChangeArrowheads="1"/>
            </p:cNvSpPr>
            <p:nvPr/>
          </p:nvSpPr>
          <p:spPr bwMode="auto">
            <a:xfrm>
              <a:off x="2146" y="2088"/>
              <a:ext cx="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8" name="Rectangle 43"/>
            <p:cNvSpPr>
              <a:spLocks noChangeArrowheads="1"/>
            </p:cNvSpPr>
            <p:nvPr/>
          </p:nvSpPr>
          <p:spPr bwMode="auto">
            <a:xfrm>
              <a:off x="2255" y="2088"/>
              <a:ext cx="233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Remote deployment assistance with patches and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9" name="Rectangle 44"/>
            <p:cNvSpPr>
              <a:spLocks noChangeArrowheads="1"/>
            </p:cNvSpPr>
            <p:nvPr/>
          </p:nvSpPr>
          <p:spPr bwMode="auto">
            <a:xfrm>
              <a:off x="2255" y="2213"/>
              <a:ext cx="41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Museo Sans For Dell" charset="0"/>
                  <a:cs typeface="Arial" pitchFamily="34" charset="0"/>
                </a:rPr>
                <a:t>updates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0" name="Rectangle 45"/>
            <p:cNvSpPr>
              <a:spLocks noChangeArrowheads="1"/>
            </p:cNvSpPr>
            <p:nvPr/>
          </p:nvSpPr>
          <p:spPr bwMode="auto">
            <a:xfrm>
              <a:off x="2146" y="2336"/>
              <a:ext cx="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 name="Rectangle 46"/>
            <p:cNvSpPr>
              <a:spLocks noChangeArrowheads="1"/>
            </p:cNvSpPr>
            <p:nvPr/>
          </p:nvSpPr>
          <p:spPr bwMode="auto">
            <a:xfrm>
              <a:off x="2255" y="2336"/>
              <a:ext cx="18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Re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 name="Rectangle 47"/>
            <p:cNvSpPr>
              <a:spLocks noChangeArrowheads="1"/>
            </p:cNvSpPr>
            <p:nvPr/>
          </p:nvSpPr>
          <p:spPr bwMode="auto">
            <a:xfrm>
              <a:off x="2374" y="2336"/>
              <a:ext cx="8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 name="Rectangle 48"/>
            <p:cNvSpPr>
              <a:spLocks noChangeArrowheads="1"/>
            </p:cNvSpPr>
            <p:nvPr/>
          </p:nvSpPr>
          <p:spPr bwMode="auto">
            <a:xfrm>
              <a:off x="2421" y="2336"/>
              <a:ext cx="204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FFFF"/>
                  </a:solidFill>
                  <a:effectLst/>
                  <a:latin typeface="Museo Sans For Dell" charset="0"/>
                  <a:cs typeface="Arial" pitchFamily="34" charset="0"/>
                </a:rPr>
                <a:t>installation support (returning product to its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4" name="Rectangle 49"/>
            <p:cNvSpPr>
              <a:spLocks noChangeArrowheads="1"/>
            </p:cNvSpPr>
            <p:nvPr/>
          </p:nvSpPr>
          <p:spPr bwMode="auto">
            <a:xfrm>
              <a:off x="2255" y="2455"/>
              <a:ext cx="6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original state)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Rectangle 50"/>
            <p:cNvSpPr>
              <a:spLocks noChangeArrowheads="1"/>
            </p:cNvSpPr>
            <p:nvPr/>
          </p:nvSpPr>
          <p:spPr bwMode="auto">
            <a:xfrm>
              <a:off x="2146" y="2577"/>
              <a:ext cx="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6" name="Rectangle 51"/>
            <p:cNvSpPr>
              <a:spLocks noChangeArrowheads="1"/>
            </p:cNvSpPr>
            <p:nvPr/>
          </p:nvSpPr>
          <p:spPr bwMode="auto">
            <a:xfrm>
              <a:off x="2255" y="2577"/>
              <a:ext cx="240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Application validation support (product key failures)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7" name="Rectangle 52"/>
            <p:cNvSpPr>
              <a:spLocks noChangeArrowheads="1"/>
            </p:cNvSpPr>
            <p:nvPr/>
          </p:nvSpPr>
          <p:spPr bwMode="auto">
            <a:xfrm>
              <a:off x="2146" y="2697"/>
              <a:ext cx="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Arial"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8" name="Rectangle 53"/>
            <p:cNvSpPr>
              <a:spLocks noChangeArrowheads="1"/>
            </p:cNvSpPr>
            <p:nvPr/>
          </p:nvSpPr>
          <p:spPr bwMode="auto">
            <a:xfrm>
              <a:off x="2255" y="2697"/>
              <a:ext cx="143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Support for configuration, how</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9" name="Rectangle 54"/>
            <p:cNvSpPr>
              <a:spLocks noChangeArrowheads="1"/>
            </p:cNvSpPr>
            <p:nvPr/>
          </p:nvSpPr>
          <p:spPr bwMode="auto">
            <a:xfrm>
              <a:off x="3674" y="2697"/>
              <a:ext cx="8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0" name="Rectangle 55"/>
            <p:cNvSpPr>
              <a:spLocks noChangeArrowheads="1"/>
            </p:cNvSpPr>
            <p:nvPr/>
          </p:nvSpPr>
          <p:spPr bwMode="auto">
            <a:xfrm>
              <a:off x="3721" y="2697"/>
              <a:ext cx="59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FF"/>
                  </a:solidFill>
                  <a:effectLst/>
                  <a:latin typeface="Museo Sans For Dell" charset="0"/>
                  <a:cs typeface="Arial" pitchFamily="34" charset="0"/>
                </a:rPr>
                <a:t>to and best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 name="Rectangle 56"/>
            <p:cNvSpPr>
              <a:spLocks noChangeArrowheads="1"/>
            </p:cNvSpPr>
            <p:nvPr/>
          </p:nvSpPr>
          <p:spPr bwMode="auto">
            <a:xfrm>
              <a:off x="2255" y="2820"/>
              <a:ext cx="177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Museo Sans For Dell" charset="0"/>
                  <a:cs typeface="Arial" pitchFamily="34" charset="0"/>
                </a:rPr>
                <a:t>practices recommendations on usage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2086960446"/>
      </p:ext>
    </p:extLst>
  </p:cSld>
  <p:clrMapOvr>
    <a:masterClrMapping/>
  </p:clrMapOvr>
  <p:transition spd="med">
    <p:wipe dir="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Self–paced Labs for AIM Essentials</a:t>
            </a:r>
            <a:endParaRPr lang="en-US" dirty="0"/>
          </a:p>
        </p:txBody>
      </p:sp>
      <p:sp>
        <p:nvSpPr>
          <p:cNvPr id="3" name="Content Placeholder 2"/>
          <p:cNvSpPr>
            <a:spLocks noGrp="1"/>
          </p:cNvSpPr>
          <p:nvPr>
            <p:ph sz="half" idx="1"/>
          </p:nvPr>
        </p:nvSpPr>
        <p:spPr>
          <a:solidFill>
            <a:schemeClr val="bg1">
              <a:lumMod val="75000"/>
            </a:schemeClr>
          </a:solidFill>
        </p:spPr>
        <p:txBody>
          <a:bodyPr>
            <a:normAutofit fontScale="85000" lnSpcReduction="20000"/>
          </a:bodyPr>
          <a:lstStyle/>
          <a:p>
            <a:pPr>
              <a:lnSpc>
                <a:spcPct val="120000"/>
              </a:lnSpc>
            </a:pPr>
            <a:r>
              <a:rPr lang="en-US" sz="1900" dirty="0" smtClean="0">
                <a:solidFill>
                  <a:schemeClr val="tx2"/>
                </a:solidFill>
              </a:rPr>
              <a:t>Quick Install with </a:t>
            </a:r>
            <a:r>
              <a:rPr lang="en-US" sz="1900" dirty="0" err="1" smtClean="0">
                <a:solidFill>
                  <a:schemeClr val="tx2"/>
                </a:solidFill>
              </a:rPr>
              <a:t>ESXi</a:t>
            </a:r>
            <a:endParaRPr lang="en-US" sz="1900" dirty="0" smtClean="0">
              <a:solidFill>
                <a:schemeClr val="tx2"/>
              </a:solidFill>
            </a:endParaRPr>
          </a:p>
          <a:p>
            <a:pPr>
              <a:lnSpc>
                <a:spcPct val="120000"/>
              </a:lnSpc>
            </a:pPr>
            <a:r>
              <a:rPr lang="en-US" sz="1900" dirty="0" smtClean="0">
                <a:solidFill>
                  <a:schemeClr val="tx2"/>
                </a:solidFill>
              </a:rPr>
              <a:t>Hardware </a:t>
            </a:r>
            <a:r>
              <a:rPr lang="en-US" sz="1900" dirty="0" err="1" smtClean="0">
                <a:solidFill>
                  <a:schemeClr val="tx2"/>
                </a:solidFill>
              </a:rPr>
              <a:t>iscsi</a:t>
            </a:r>
            <a:r>
              <a:rPr lang="en-US" sz="1900" dirty="0" smtClean="0">
                <a:solidFill>
                  <a:schemeClr val="tx2"/>
                </a:solidFill>
              </a:rPr>
              <a:t> refresher</a:t>
            </a:r>
          </a:p>
          <a:p>
            <a:pPr>
              <a:lnSpc>
                <a:spcPct val="120000"/>
              </a:lnSpc>
            </a:pPr>
            <a:r>
              <a:rPr lang="en-US" sz="1900" dirty="0" smtClean="0">
                <a:solidFill>
                  <a:schemeClr val="tx2"/>
                </a:solidFill>
              </a:rPr>
              <a:t>Logging in and verifying the license Entitlement</a:t>
            </a:r>
          </a:p>
          <a:p>
            <a:pPr>
              <a:lnSpc>
                <a:spcPct val="120000"/>
              </a:lnSpc>
            </a:pPr>
            <a:r>
              <a:rPr lang="en-US" sz="1900" dirty="0" smtClean="0">
                <a:solidFill>
                  <a:schemeClr val="tx2"/>
                </a:solidFill>
              </a:rPr>
              <a:t>Adding a Dell M1000 Chassis to the environment</a:t>
            </a:r>
          </a:p>
          <a:p>
            <a:pPr>
              <a:lnSpc>
                <a:spcPct val="120000"/>
              </a:lnSpc>
            </a:pPr>
            <a:r>
              <a:rPr lang="en-US" sz="1900" dirty="0" smtClean="0">
                <a:solidFill>
                  <a:schemeClr val="tx2"/>
                </a:solidFill>
              </a:rPr>
              <a:t>Adding </a:t>
            </a:r>
            <a:r>
              <a:rPr lang="en-US" sz="1900" dirty="0">
                <a:solidFill>
                  <a:schemeClr val="tx2"/>
                </a:solidFill>
              </a:rPr>
              <a:t>a Network Switch to the </a:t>
            </a:r>
            <a:r>
              <a:rPr lang="en-US" sz="1900" dirty="0" smtClean="0">
                <a:solidFill>
                  <a:schemeClr val="tx2"/>
                </a:solidFill>
              </a:rPr>
              <a:t>environment</a:t>
            </a:r>
          </a:p>
          <a:p>
            <a:pPr>
              <a:lnSpc>
                <a:spcPct val="120000"/>
              </a:lnSpc>
            </a:pPr>
            <a:r>
              <a:rPr lang="en-US" sz="1900" dirty="0">
                <a:solidFill>
                  <a:schemeClr val="tx2"/>
                </a:solidFill>
              </a:rPr>
              <a:t>Physical Server </a:t>
            </a:r>
            <a:r>
              <a:rPr lang="en-US" sz="1900" dirty="0" smtClean="0">
                <a:solidFill>
                  <a:schemeClr val="tx2"/>
                </a:solidFill>
              </a:rPr>
              <a:t>Discovery</a:t>
            </a:r>
          </a:p>
          <a:p>
            <a:pPr>
              <a:lnSpc>
                <a:spcPct val="120000"/>
              </a:lnSpc>
            </a:pPr>
            <a:r>
              <a:rPr lang="en-US" sz="1900" dirty="0">
                <a:solidFill>
                  <a:schemeClr val="tx2"/>
                </a:solidFill>
              </a:rPr>
              <a:t>Virtual Machine </a:t>
            </a:r>
            <a:r>
              <a:rPr lang="en-US" sz="1900" dirty="0" smtClean="0">
                <a:solidFill>
                  <a:schemeClr val="tx2"/>
                </a:solidFill>
              </a:rPr>
              <a:t>Discovery</a:t>
            </a:r>
          </a:p>
          <a:p>
            <a:pPr>
              <a:lnSpc>
                <a:spcPct val="120000"/>
              </a:lnSpc>
            </a:pPr>
            <a:r>
              <a:rPr lang="en-US" sz="1900" dirty="0" smtClean="0">
                <a:solidFill>
                  <a:schemeClr val="tx2"/>
                </a:solidFill>
              </a:rPr>
              <a:t>Adding and Managing </a:t>
            </a:r>
            <a:r>
              <a:rPr lang="en-US" sz="1900" dirty="0">
                <a:solidFill>
                  <a:schemeClr val="tx2"/>
                </a:solidFill>
              </a:rPr>
              <a:t>Server Pools </a:t>
            </a:r>
            <a:endParaRPr lang="en-US" sz="1900" dirty="0" smtClean="0">
              <a:solidFill>
                <a:schemeClr val="tx2"/>
              </a:solidFill>
            </a:endParaRPr>
          </a:p>
          <a:p>
            <a:pPr>
              <a:lnSpc>
                <a:spcPct val="120000"/>
              </a:lnSpc>
            </a:pPr>
            <a:r>
              <a:rPr lang="en-US" sz="1900" dirty="0">
                <a:solidFill>
                  <a:schemeClr val="tx2"/>
                </a:solidFill>
              </a:rPr>
              <a:t>Persona </a:t>
            </a:r>
            <a:r>
              <a:rPr lang="en-US" sz="1900" dirty="0" smtClean="0">
                <a:solidFill>
                  <a:schemeClr val="tx2"/>
                </a:solidFill>
              </a:rPr>
              <a:t>Operations</a:t>
            </a:r>
          </a:p>
          <a:p>
            <a:pPr lvl="1">
              <a:lnSpc>
                <a:spcPct val="120000"/>
              </a:lnSpc>
            </a:pPr>
            <a:r>
              <a:rPr lang="en-US" sz="1900" dirty="0">
                <a:solidFill>
                  <a:schemeClr val="tx2"/>
                </a:solidFill>
              </a:rPr>
              <a:t>Add/ Update  a </a:t>
            </a:r>
            <a:r>
              <a:rPr lang="en-US" sz="1900" dirty="0" smtClean="0">
                <a:solidFill>
                  <a:schemeClr val="tx2"/>
                </a:solidFill>
              </a:rPr>
              <a:t>Persona</a:t>
            </a:r>
          </a:p>
          <a:p>
            <a:pPr lvl="1">
              <a:lnSpc>
                <a:spcPct val="120000"/>
              </a:lnSpc>
            </a:pPr>
            <a:r>
              <a:rPr lang="en-US" sz="1900" dirty="0" smtClean="0">
                <a:solidFill>
                  <a:schemeClr val="tx2"/>
                </a:solidFill>
              </a:rPr>
              <a:t>Start and Stop the Persona</a:t>
            </a:r>
          </a:p>
          <a:p>
            <a:pPr lvl="1">
              <a:lnSpc>
                <a:spcPct val="120000"/>
              </a:lnSpc>
            </a:pPr>
            <a:r>
              <a:rPr lang="en-US" sz="1900" dirty="0" smtClean="0">
                <a:solidFill>
                  <a:schemeClr val="tx2"/>
                </a:solidFill>
              </a:rPr>
              <a:t>Delete the persona</a:t>
            </a:r>
          </a:p>
          <a:p>
            <a:pPr>
              <a:lnSpc>
                <a:spcPct val="120000"/>
              </a:lnSpc>
            </a:pPr>
            <a:r>
              <a:rPr lang="en-US" sz="1900" dirty="0" err="1" smtClean="0">
                <a:solidFill>
                  <a:schemeClr val="tx2"/>
                </a:solidFill>
              </a:rPr>
              <a:t>VMRack</a:t>
            </a:r>
            <a:r>
              <a:rPr lang="en-US" sz="1900" dirty="0" smtClean="0">
                <a:solidFill>
                  <a:schemeClr val="tx2"/>
                </a:solidFill>
              </a:rPr>
              <a:t> Operations</a:t>
            </a:r>
          </a:p>
          <a:p>
            <a:pPr lvl="1">
              <a:lnSpc>
                <a:spcPct val="120000"/>
              </a:lnSpc>
            </a:pPr>
            <a:r>
              <a:rPr lang="en-US" sz="1900" dirty="0">
                <a:solidFill>
                  <a:schemeClr val="tx2"/>
                </a:solidFill>
              </a:rPr>
              <a:t>Discover a disk booted </a:t>
            </a:r>
            <a:r>
              <a:rPr lang="en-US" sz="1900" dirty="0" err="1" smtClean="0">
                <a:solidFill>
                  <a:schemeClr val="tx2"/>
                </a:solidFill>
              </a:rPr>
              <a:t>VMRack</a:t>
            </a:r>
            <a:endParaRPr lang="en-US" sz="1900" dirty="0" smtClean="0">
              <a:solidFill>
                <a:schemeClr val="tx2"/>
              </a:solidFill>
            </a:endParaRPr>
          </a:p>
          <a:p>
            <a:pPr lvl="1">
              <a:lnSpc>
                <a:spcPct val="120000"/>
              </a:lnSpc>
            </a:pPr>
            <a:r>
              <a:rPr lang="en-US" sz="1900" dirty="0">
                <a:solidFill>
                  <a:schemeClr val="tx2"/>
                </a:solidFill>
              </a:rPr>
              <a:t>Add/Update a </a:t>
            </a:r>
            <a:r>
              <a:rPr lang="en-US" sz="1900" dirty="0" err="1" smtClean="0">
                <a:solidFill>
                  <a:schemeClr val="tx2"/>
                </a:solidFill>
              </a:rPr>
              <a:t>VMRack</a:t>
            </a:r>
            <a:endParaRPr lang="en-US" sz="1900" dirty="0">
              <a:solidFill>
                <a:schemeClr val="tx2"/>
              </a:solidFill>
            </a:endParaRPr>
          </a:p>
          <a:p>
            <a:pPr lvl="1">
              <a:lnSpc>
                <a:spcPct val="120000"/>
              </a:lnSpc>
            </a:pPr>
            <a:r>
              <a:rPr lang="en-US" sz="1900" dirty="0" smtClean="0">
                <a:solidFill>
                  <a:schemeClr val="tx2"/>
                </a:solidFill>
              </a:rPr>
              <a:t>Stop </a:t>
            </a:r>
            <a:r>
              <a:rPr lang="en-US" sz="1900" dirty="0">
                <a:solidFill>
                  <a:schemeClr val="tx2"/>
                </a:solidFill>
              </a:rPr>
              <a:t>a </a:t>
            </a:r>
            <a:r>
              <a:rPr lang="en-US" sz="1900" dirty="0" err="1" smtClean="0">
                <a:solidFill>
                  <a:schemeClr val="tx2"/>
                </a:solidFill>
              </a:rPr>
              <a:t>Vmrack</a:t>
            </a:r>
            <a:endParaRPr lang="en-US" sz="1900" dirty="0">
              <a:solidFill>
                <a:schemeClr val="tx2"/>
              </a:solidFill>
            </a:endParaRPr>
          </a:p>
          <a:p>
            <a:pPr lvl="1">
              <a:lnSpc>
                <a:spcPct val="120000"/>
              </a:lnSpc>
            </a:pPr>
            <a:r>
              <a:rPr lang="en-US" sz="1900" dirty="0" smtClean="0">
                <a:solidFill>
                  <a:schemeClr val="tx2"/>
                </a:solidFill>
              </a:rPr>
              <a:t>Delete </a:t>
            </a:r>
            <a:r>
              <a:rPr lang="en-US" sz="1900" dirty="0">
                <a:solidFill>
                  <a:schemeClr val="tx2"/>
                </a:solidFill>
              </a:rPr>
              <a:t>a </a:t>
            </a:r>
            <a:r>
              <a:rPr lang="en-US" sz="1900" dirty="0" err="1">
                <a:solidFill>
                  <a:schemeClr val="tx2"/>
                </a:solidFill>
              </a:rPr>
              <a:t>VMrack</a:t>
            </a:r>
            <a:endParaRPr lang="en-US" sz="1900" dirty="0">
              <a:solidFill>
                <a:schemeClr val="tx2"/>
              </a:solidFill>
            </a:endParaRPr>
          </a:p>
          <a:p>
            <a:endParaRPr lang="en-US" dirty="0" smtClean="0"/>
          </a:p>
          <a:p>
            <a:endParaRPr lang="en-US" dirty="0" smtClean="0"/>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174</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6"/>
          <p:cNvPicPr/>
          <p:nvPr/>
        </p:nvPicPr>
        <p:blipFill>
          <a:blip r:embed="rId2"/>
          <a:stretch>
            <a:fillRect/>
          </a:stretch>
        </p:blipFill>
        <p:spPr>
          <a:xfrm>
            <a:off x="5387545" y="4287793"/>
            <a:ext cx="3144795" cy="1608627"/>
          </a:xfrm>
          <a:prstGeom prst="rect">
            <a:avLst/>
          </a:prstGeom>
        </p:spPr>
      </p:pic>
    </p:spTree>
    <p:extLst>
      <p:ext uri="{BB962C8B-B14F-4D97-AF65-F5344CB8AC3E}">
        <p14:creationId xmlns:p14="http://schemas.microsoft.com/office/powerpoint/2010/main" val="435621118"/>
      </p:ext>
    </p:extLst>
  </p:cSld>
  <p:clrMapOvr>
    <a:masterClrMapping/>
  </p:clrMapOvr>
  <p:transition spd="med">
    <p:wipe dir="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Thank you</a:t>
            </a:r>
            <a:endParaRPr lang="en-US" sz="3200" dirty="0"/>
          </a:p>
        </p:txBody>
      </p:sp>
      <p:sp>
        <p:nvSpPr>
          <p:cNvPr id="3" name="Subtitle 2"/>
          <p:cNvSpPr>
            <a:spLocks noGrp="1"/>
          </p:cNvSpPr>
          <p:nvPr>
            <p:ph type="subTitle" idx="1"/>
          </p:nvPr>
        </p:nvSpPr>
        <p:spPr/>
        <p:txBody>
          <a:bodyPr>
            <a:normAutofit/>
          </a:bodyPr>
          <a:lstStyle/>
          <a:p>
            <a:r>
              <a:rPr lang="en-US" sz="1800" dirty="0" smtClean="0"/>
              <a:t>Continue your AIM training by completing all of the self paced labs recommended with this training.</a:t>
            </a:r>
          </a:p>
        </p:txBody>
      </p:sp>
    </p:spTree>
    <p:extLst>
      <p:ext uri="{BB962C8B-B14F-4D97-AF65-F5344CB8AC3E}">
        <p14:creationId xmlns:p14="http://schemas.microsoft.com/office/powerpoint/2010/main" val="1148573268"/>
      </p:ext>
    </p:extLst>
  </p:cSld>
  <p:clrMapOvr>
    <a:masterClrMapping/>
  </p:clrMapOvr>
  <p:transition spd="med">
    <p:wipe dir="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sz="half" idx="1"/>
          </p:nvPr>
        </p:nvSpPr>
        <p:spPr/>
        <p:txBody>
          <a:bodyPr>
            <a:normAutofit/>
          </a:bodyPr>
          <a:lstStyle/>
          <a:p>
            <a:pPr marL="0" indent="0">
              <a:lnSpc>
                <a:spcPct val="100000"/>
              </a:lnSpc>
              <a:buNone/>
            </a:pPr>
            <a:r>
              <a:rPr lang="en-US" sz="1800" dirty="0"/>
              <a:t>The Dell </a:t>
            </a:r>
            <a:r>
              <a:rPr lang="en-US" sz="1800" dirty="0" smtClean="0"/>
              <a:t>AIM Lab has been built to provide DELL GICS Service Delivery candidates  with an environment that allows the deployment of various SOW installations, </a:t>
            </a:r>
            <a:r>
              <a:rPr lang="en-US" sz="1800" dirty="0"/>
              <a:t>this module will introduce you to the </a:t>
            </a:r>
            <a:r>
              <a:rPr lang="en-US" sz="1800" dirty="0" smtClean="0"/>
              <a:t>Dell AIM Support lab layout, wiring runs and stacking of the four provided environments consisting of racked and chassis style servers, switches- Ethernet and Fiber, as well as FC- and </a:t>
            </a:r>
            <a:r>
              <a:rPr lang="en-US" sz="1800" dirty="0" err="1" smtClean="0"/>
              <a:t>iSCSI</a:t>
            </a:r>
            <a:r>
              <a:rPr lang="en-US" sz="1800" dirty="0" smtClean="0"/>
              <a:t>-SAN storage.</a:t>
            </a:r>
            <a:endParaRPr lang="en-US" sz="1800" dirty="0"/>
          </a:p>
          <a:p>
            <a:pPr marL="0" indent="0">
              <a:buNone/>
            </a:pPr>
            <a:endParaRPr lang="en-US" sz="1800" dirty="0"/>
          </a:p>
          <a:p>
            <a:pPr marL="0" indent="0">
              <a:buNone/>
            </a:pPr>
            <a:endParaRPr lang="en-US" sz="1800" dirty="0" smtClean="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a:p>
          <a:p>
            <a:pPr marL="0" indent="0">
              <a:buNone/>
            </a:pPr>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176</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839" y="3094806"/>
            <a:ext cx="5252775" cy="2898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33045" y="5146431"/>
            <a:ext cx="1817078" cy="616579"/>
          </a:xfrm>
          <a:prstGeom prst="rect">
            <a:avLst/>
          </a:prstGeom>
          <a:noFill/>
        </p:spPr>
        <p:txBody>
          <a:bodyPr wrap="square" rtlCol="0">
            <a:spAutoFit/>
          </a:bodyPr>
          <a:lstStyle/>
          <a:p>
            <a:pPr marL="117475" indent="-117475">
              <a:lnSpc>
                <a:spcPct val="90000"/>
              </a:lnSpc>
              <a:spcBef>
                <a:spcPts val="100"/>
              </a:spcBef>
              <a:spcAft>
                <a:spcPts val="100"/>
              </a:spcAft>
              <a:buClr>
                <a:schemeClr val="bg1"/>
              </a:buClr>
              <a:buFont typeface="Arial" pitchFamily="34" charset="0"/>
              <a:buChar char="•"/>
            </a:pPr>
            <a:r>
              <a:rPr lang="en-US" sz="1200" dirty="0" smtClean="0">
                <a:solidFill>
                  <a:srgbClr val="FF0000"/>
                </a:solidFill>
                <a:latin typeface="+mn-lt"/>
              </a:rPr>
              <a:t>Modified with current lab architecture</a:t>
            </a:r>
          </a:p>
          <a:p>
            <a:pPr>
              <a:lnSpc>
                <a:spcPct val="90000"/>
              </a:lnSpc>
              <a:spcBef>
                <a:spcPts val="100"/>
              </a:spcBef>
              <a:spcAft>
                <a:spcPts val="100"/>
              </a:spcAft>
              <a:buClr>
                <a:schemeClr val="bg1"/>
              </a:buClr>
            </a:pPr>
            <a:endParaRPr lang="en-US" sz="1200" dirty="0" smtClean="0">
              <a:solidFill>
                <a:schemeClr val="bg2"/>
              </a:solidFill>
              <a:latin typeface="+mn-lt"/>
            </a:endParaRPr>
          </a:p>
        </p:txBody>
      </p:sp>
    </p:spTree>
    <p:extLst>
      <p:ext uri="{BB962C8B-B14F-4D97-AF65-F5344CB8AC3E}">
        <p14:creationId xmlns:p14="http://schemas.microsoft.com/office/powerpoint/2010/main" val="3473494933"/>
      </p:ext>
    </p:extLst>
  </p:cSld>
  <p:clrMapOvr>
    <a:masterClrMapping/>
  </p:clrMapOvr>
  <p:transition spd="med">
    <p:wipe dir="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sz="half" idx="1"/>
          </p:nvPr>
        </p:nvSpPr>
        <p:spPr/>
        <p:txBody>
          <a:bodyPr>
            <a:normAutofit/>
          </a:bodyPr>
          <a:lstStyle/>
          <a:p>
            <a:r>
              <a:rPr lang="en-US" sz="1800" dirty="0" smtClean="0"/>
              <a:t>Training Configurations</a:t>
            </a:r>
          </a:p>
          <a:p>
            <a:r>
              <a:rPr lang="en-US" sz="1800" dirty="0" smtClean="0"/>
              <a:t>Layer 3 and Physical wiring run diagrams</a:t>
            </a:r>
          </a:p>
          <a:p>
            <a:r>
              <a:rPr lang="en-US" sz="1800" dirty="0" smtClean="0"/>
              <a:t>Training Lab Deployment sheets</a:t>
            </a:r>
          </a:p>
          <a:p>
            <a:r>
              <a:rPr lang="en-US" sz="1800" dirty="0"/>
              <a:t>Training Lab Switch Configurations</a:t>
            </a:r>
            <a:endParaRPr lang="en-US" sz="1800" dirty="0" smtClean="0"/>
          </a:p>
          <a:p>
            <a:pPr marL="0" indent="0">
              <a:buNone/>
            </a:pPr>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177</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332" y="2986791"/>
            <a:ext cx="3452813" cy="28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9863739"/>
      </p:ext>
    </p:extLst>
  </p:cSld>
  <p:clrMapOvr>
    <a:masterClrMapping/>
  </p:clrMapOvr>
  <p:transition spd="med">
    <p:wipe dir="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Lab Configuration</a:t>
            </a:r>
            <a:endParaRPr lang="en-US" dirty="0"/>
          </a:p>
        </p:txBody>
      </p:sp>
      <p:sp>
        <p:nvSpPr>
          <p:cNvPr id="3" name="Content Placeholder 2"/>
          <p:cNvSpPr>
            <a:spLocks noGrp="1"/>
          </p:cNvSpPr>
          <p:nvPr>
            <p:ph sz="half" idx="1"/>
          </p:nvPr>
        </p:nvSpPr>
        <p:spPr/>
        <p:txBody>
          <a:bodyPr/>
          <a:lstStyle/>
          <a:p>
            <a:pPr marL="0" indent="0">
              <a:buNone/>
            </a:pPr>
            <a:r>
              <a:rPr lang="en-US" sz="1800" dirty="0" smtClean="0"/>
              <a:t>As part of the GICS AIM </a:t>
            </a:r>
            <a:r>
              <a:rPr lang="en-US" sz="1800" dirty="0" err="1" smtClean="0"/>
              <a:t>Bootcamp</a:t>
            </a:r>
            <a:r>
              <a:rPr lang="en-US" sz="1800" dirty="0" smtClean="0"/>
              <a:t> training materials you have received configuration files that provide the configuration specifications for the lab switches, storage, chassis, rack and blade servers. These configuration include:</a:t>
            </a:r>
          </a:p>
          <a:p>
            <a:pPr marL="0" indent="0">
              <a:buNone/>
            </a:pPr>
            <a:endParaRPr lang="en-US" sz="1800" dirty="0"/>
          </a:p>
          <a:p>
            <a:r>
              <a:rPr lang="en-US" sz="1800" dirty="0" smtClean="0"/>
              <a:t>IP schemes for all static IP Addressed components</a:t>
            </a:r>
          </a:p>
          <a:p>
            <a:r>
              <a:rPr lang="en-US" sz="1800" dirty="0" smtClean="0"/>
              <a:t>Server port, </a:t>
            </a:r>
            <a:r>
              <a:rPr lang="en-US" sz="1800" dirty="0" err="1" smtClean="0"/>
              <a:t>vlan</a:t>
            </a:r>
            <a:r>
              <a:rPr lang="en-US" sz="1800" dirty="0" smtClean="0"/>
              <a:t> and IP address configurations</a:t>
            </a:r>
          </a:p>
          <a:p>
            <a:r>
              <a:rPr lang="en-US" sz="1800" dirty="0" smtClean="0"/>
              <a:t>Wiring runs for Ethernet and Fiber networks</a:t>
            </a:r>
          </a:p>
          <a:p>
            <a:r>
              <a:rPr lang="en-US" sz="1800" dirty="0" smtClean="0"/>
              <a:t>User accounts and passwords for all equipment</a:t>
            </a:r>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178</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754" y="3685880"/>
            <a:ext cx="3910208" cy="233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000820"/>
      </p:ext>
    </p:extLst>
  </p:cSld>
  <p:clrMapOvr>
    <a:masterClrMapping/>
  </p:clrMapOvr>
  <p:transition spd="med">
    <p:wipe dir="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3 and Physical wiring run diagrams</a:t>
            </a:r>
          </a:p>
        </p:txBody>
      </p:sp>
      <p:sp>
        <p:nvSpPr>
          <p:cNvPr id="3" name="Content Placeholder 2"/>
          <p:cNvSpPr>
            <a:spLocks noGrp="1"/>
          </p:cNvSpPr>
          <p:nvPr>
            <p:ph sz="half" idx="1"/>
          </p:nvPr>
        </p:nvSpPr>
        <p:spPr>
          <a:xfrm>
            <a:off x="428919" y="1280160"/>
            <a:ext cx="8229600" cy="1340492"/>
          </a:xfrm>
        </p:spPr>
        <p:txBody>
          <a:bodyPr>
            <a:normAutofit/>
          </a:bodyPr>
          <a:lstStyle/>
          <a:p>
            <a:pPr marL="0" indent="0">
              <a:buNone/>
            </a:pPr>
            <a:r>
              <a:rPr lang="en-US" sz="1800" dirty="0" smtClean="0"/>
              <a:t>The Layer 3 and physical network diagrams draw out the network and individual subnet cabling, IP addressing and port assignments for each component within the lab. </a:t>
            </a:r>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179</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7752" y="2340832"/>
            <a:ext cx="3963795" cy="24102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510" y="3869136"/>
            <a:ext cx="4242063" cy="19310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1999628"/>
      </p:ext>
    </p:extLst>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rrowheads="1"/>
          </p:cNvSpPr>
          <p:nvPr/>
        </p:nvSpPr>
        <p:spPr bwMode="auto">
          <a:xfrm>
            <a:off x="2146300" y="2322513"/>
            <a:ext cx="620713" cy="563562"/>
          </a:xfrm>
          <a:prstGeom prst="roundRect">
            <a:avLst>
              <a:gd name="adj" fmla="val 16667"/>
            </a:avLst>
          </a:prstGeom>
          <a:solidFill>
            <a:srgbClr val="FFFF99"/>
          </a:solidFill>
          <a:ln w="38100" algn="ctr">
            <a:solidFill>
              <a:srgbClr val="CC3300"/>
            </a:solidFill>
            <a:round/>
            <a:headEnd/>
            <a:tailEnd/>
          </a:ln>
        </p:spPr>
        <p:txBody>
          <a:bodyPr wrap="none"/>
          <a:lstStyle/>
          <a:p>
            <a:pPr algn="ctr"/>
            <a:r>
              <a:rPr lang="en-US" sz="900" b="1">
                <a:solidFill>
                  <a:srgbClr val="000000"/>
                </a:solidFill>
                <a:latin typeface="Trebuchet MS" pitchFamily="34" charset="0"/>
                <a:cs typeface="Arial" pitchFamily="34" charset="0"/>
              </a:rPr>
              <a:t>Dell AIM</a:t>
            </a:r>
          </a:p>
          <a:p>
            <a:pPr algn="ctr"/>
            <a:r>
              <a:rPr lang="en-US" sz="900" b="1">
                <a:solidFill>
                  <a:srgbClr val="000000"/>
                </a:solidFill>
                <a:latin typeface="Trebuchet MS" pitchFamily="34" charset="0"/>
                <a:cs typeface="Arial" pitchFamily="34" charset="0"/>
              </a:rPr>
              <a:t>Controller</a:t>
            </a:r>
          </a:p>
        </p:txBody>
      </p:sp>
      <p:sp>
        <p:nvSpPr>
          <p:cNvPr id="10243" name="AutoShape 3"/>
          <p:cNvSpPr>
            <a:spLocks noChangeArrowheads="1"/>
          </p:cNvSpPr>
          <p:nvPr/>
        </p:nvSpPr>
        <p:spPr bwMode="auto">
          <a:xfrm>
            <a:off x="2619375" y="2741613"/>
            <a:ext cx="252413" cy="239712"/>
          </a:xfrm>
          <a:prstGeom prst="can">
            <a:avLst>
              <a:gd name="adj" fmla="val 25000"/>
            </a:avLst>
          </a:prstGeom>
          <a:gradFill rotWithShape="1">
            <a:gsLst>
              <a:gs pos="0">
                <a:srgbClr val="764700"/>
              </a:gs>
              <a:gs pos="100000">
                <a:srgbClr val="FF9900"/>
              </a:gs>
            </a:gsLst>
            <a:lin ang="0" scaled="1"/>
          </a:gradFill>
          <a:ln w="9525">
            <a:solidFill>
              <a:schemeClr val="tx1"/>
            </a:solidFill>
            <a:round/>
            <a:headEnd/>
            <a:tailEnd/>
          </a:ln>
        </p:spPr>
        <p:txBody>
          <a:bodyPr wrap="none" anchor="ctr"/>
          <a:lstStyle/>
          <a:p>
            <a:endParaRPr lang="en-US">
              <a:solidFill>
                <a:srgbClr val="000000"/>
              </a:solidFill>
            </a:endParaRPr>
          </a:p>
        </p:txBody>
      </p:sp>
      <p:sp>
        <p:nvSpPr>
          <p:cNvPr id="10244" name="AutoShape 4"/>
          <p:cNvSpPr>
            <a:spLocks noChangeArrowheads="1"/>
          </p:cNvSpPr>
          <p:nvPr/>
        </p:nvSpPr>
        <p:spPr bwMode="auto">
          <a:xfrm>
            <a:off x="2079625" y="3198813"/>
            <a:ext cx="744538" cy="239712"/>
          </a:xfrm>
          <a:prstGeom prst="roundRect">
            <a:avLst>
              <a:gd name="adj" fmla="val 16667"/>
            </a:avLst>
          </a:prstGeom>
          <a:solidFill>
            <a:srgbClr val="EAEAEA"/>
          </a:solidFill>
          <a:ln w="38100" algn="ctr">
            <a:solidFill>
              <a:schemeClr val="bg2"/>
            </a:solidFill>
            <a:round/>
            <a:headEnd/>
            <a:tailEnd/>
          </a:ln>
        </p:spPr>
        <p:txBody>
          <a:bodyPr wrap="none" anchor="ctr"/>
          <a:lstStyle/>
          <a:p>
            <a:pPr algn="ctr"/>
            <a:r>
              <a:rPr lang="en-US" sz="1000" b="1">
                <a:solidFill>
                  <a:srgbClr val="000000"/>
                </a:solidFill>
                <a:latin typeface="Trebuchet MS" pitchFamily="34" charset="0"/>
                <a:cs typeface="Arial" pitchFamily="34" charset="0"/>
              </a:rPr>
              <a:t>Router</a:t>
            </a:r>
          </a:p>
        </p:txBody>
      </p:sp>
      <p:sp>
        <p:nvSpPr>
          <p:cNvPr id="57349" name="AutoShape 5"/>
          <p:cNvSpPr>
            <a:spLocks noChangeArrowheads="1"/>
          </p:cNvSpPr>
          <p:nvPr/>
        </p:nvSpPr>
        <p:spPr bwMode="auto">
          <a:xfrm>
            <a:off x="422275" y="4381500"/>
            <a:ext cx="620713"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solidFill>
                  <a:srgbClr val="000000"/>
                </a:solidFill>
                <a:latin typeface="Trebuchet MS" pitchFamily="34" charset="0"/>
                <a:cs typeface="Arial" pitchFamily="34" charset="0"/>
              </a:rPr>
              <a:t>Windows</a:t>
            </a:r>
          </a:p>
          <a:p>
            <a:pPr algn="ctr"/>
            <a:r>
              <a:rPr lang="en-US" sz="900" b="1">
                <a:solidFill>
                  <a:srgbClr val="000000"/>
                </a:solidFill>
                <a:latin typeface="Trebuchet MS" pitchFamily="34" charset="0"/>
                <a:cs typeface="Arial" pitchFamily="34" charset="0"/>
              </a:rPr>
              <a:t>VM</a:t>
            </a:r>
          </a:p>
        </p:txBody>
      </p:sp>
      <p:sp>
        <p:nvSpPr>
          <p:cNvPr id="10246" name="AutoShape 6"/>
          <p:cNvSpPr>
            <a:spLocks noChangeArrowheads="1"/>
          </p:cNvSpPr>
          <p:nvPr/>
        </p:nvSpPr>
        <p:spPr bwMode="auto">
          <a:xfrm>
            <a:off x="904875" y="4751388"/>
            <a:ext cx="252413" cy="239712"/>
          </a:xfrm>
          <a:prstGeom prst="can">
            <a:avLst>
              <a:gd name="adj" fmla="val 25000"/>
            </a:avLst>
          </a:prstGeom>
          <a:gradFill rotWithShape="1">
            <a:gsLst>
              <a:gs pos="0">
                <a:srgbClr val="666666"/>
              </a:gs>
              <a:gs pos="100000">
                <a:srgbClr val="DDDDDD"/>
              </a:gs>
            </a:gsLst>
            <a:lin ang="0" scaled="1"/>
          </a:gradFill>
          <a:ln w="9525">
            <a:solidFill>
              <a:schemeClr val="tx1"/>
            </a:solidFill>
            <a:round/>
            <a:headEnd/>
            <a:tailEnd/>
          </a:ln>
        </p:spPr>
        <p:txBody>
          <a:bodyPr wrap="none" anchor="ctr"/>
          <a:lstStyle/>
          <a:p>
            <a:pPr algn="ctr"/>
            <a:r>
              <a:rPr lang="en-US" sz="1000" b="1">
                <a:solidFill>
                  <a:srgbClr val="FFFFFF"/>
                </a:solidFill>
              </a:rPr>
              <a:t>1</a:t>
            </a:r>
          </a:p>
        </p:txBody>
      </p:sp>
      <p:sp>
        <p:nvSpPr>
          <p:cNvPr id="57351" name="AutoShape 7"/>
          <p:cNvSpPr>
            <a:spLocks noChangeArrowheads="1"/>
          </p:cNvSpPr>
          <p:nvPr/>
        </p:nvSpPr>
        <p:spPr bwMode="auto">
          <a:xfrm>
            <a:off x="1270000" y="4381500"/>
            <a:ext cx="620713"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solidFill>
                  <a:srgbClr val="000000"/>
                </a:solidFill>
                <a:latin typeface="Trebuchet MS" pitchFamily="34" charset="0"/>
                <a:cs typeface="Arial" pitchFamily="34" charset="0"/>
              </a:rPr>
              <a:t>Linux</a:t>
            </a:r>
          </a:p>
          <a:p>
            <a:pPr algn="ctr"/>
            <a:r>
              <a:rPr lang="en-US" sz="900" b="1">
                <a:solidFill>
                  <a:srgbClr val="000000"/>
                </a:solidFill>
                <a:latin typeface="Trebuchet MS" pitchFamily="34" charset="0"/>
                <a:cs typeface="Arial" pitchFamily="34" charset="0"/>
              </a:rPr>
              <a:t>VM</a:t>
            </a:r>
          </a:p>
        </p:txBody>
      </p:sp>
      <p:sp>
        <p:nvSpPr>
          <p:cNvPr id="10248" name="AutoShape 8"/>
          <p:cNvSpPr>
            <a:spLocks noChangeArrowheads="1"/>
          </p:cNvSpPr>
          <p:nvPr/>
        </p:nvSpPr>
        <p:spPr bwMode="auto">
          <a:xfrm>
            <a:off x="1743075" y="4752975"/>
            <a:ext cx="252413" cy="239713"/>
          </a:xfrm>
          <a:prstGeom prst="can">
            <a:avLst>
              <a:gd name="adj" fmla="val 25000"/>
            </a:avLst>
          </a:prstGeom>
          <a:gradFill rotWithShape="1">
            <a:gsLst>
              <a:gs pos="0">
                <a:srgbClr val="666666"/>
              </a:gs>
              <a:gs pos="100000">
                <a:srgbClr val="DDDDDD"/>
              </a:gs>
            </a:gsLst>
            <a:lin ang="0" scaled="1"/>
          </a:gradFill>
          <a:ln w="9525">
            <a:solidFill>
              <a:schemeClr val="tx1"/>
            </a:solidFill>
            <a:round/>
            <a:headEnd/>
            <a:tailEnd/>
          </a:ln>
        </p:spPr>
        <p:txBody>
          <a:bodyPr wrap="none" anchor="ctr"/>
          <a:lstStyle/>
          <a:p>
            <a:pPr algn="ctr"/>
            <a:r>
              <a:rPr lang="en-US" sz="1000" b="1">
                <a:solidFill>
                  <a:srgbClr val="FFFFFF"/>
                </a:solidFill>
              </a:rPr>
              <a:t>2</a:t>
            </a:r>
          </a:p>
        </p:txBody>
      </p:sp>
      <p:sp>
        <p:nvSpPr>
          <p:cNvPr id="10249" name="AutoShape 9"/>
          <p:cNvSpPr>
            <a:spLocks noChangeArrowheads="1"/>
          </p:cNvSpPr>
          <p:nvPr/>
        </p:nvSpPr>
        <p:spPr bwMode="auto">
          <a:xfrm>
            <a:off x="1203325" y="3846513"/>
            <a:ext cx="744538" cy="239712"/>
          </a:xfrm>
          <a:prstGeom prst="roundRect">
            <a:avLst>
              <a:gd name="adj" fmla="val 16667"/>
            </a:avLst>
          </a:prstGeom>
          <a:solidFill>
            <a:srgbClr val="F8F8F8"/>
          </a:solidFill>
          <a:ln w="38100" algn="ctr">
            <a:solidFill>
              <a:schemeClr val="bg2"/>
            </a:solidFill>
            <a:round/>
            <a:headEnd/>
            <a:tailEnd/>
          </a:ln>
        </p:spPr>
        <p:txBody>
          <a:bodyPr wrap="none" anchor="ctr"/>
          <a:lstStyle/>
          <a:p>
            <a:pPr algn="ctr"/>
            <a:r>
              <a:rPr lang="en-US" sz="1000" b="1">
                <a:solidFill>
                  <a:srgbClr val="000000"/>
                </a:solidFill>
                <a:latin typeface="Trebuchet MS" pitchFamily="34" charset="0"/>
                <a:cs typeface="Arial" pitchFamily="34" charset="0"/>
              </a:rPr>
              <a:t>L2 Switch</a:t>
            </a:r>
          </a:p>
        </p:txBody>
      </p:sp>
      <p:sp>
        <p:nvSpPr>
          <p:cNvPr id="57354" name="AutoShape 10"/>
          <p:cNvSpPr>
            <a:spLocks noChangeArrowheads="1"/>
          </p:cNvSpPr>
          <p:nvPr/>
        </p:nvSpPr>
        <p:spPr bwMode="auto">
          <a:xfrm>
            <a:off x="2108200" y="4381500"/>
            <a:ext cx="620713"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solidFill>
                  <a:srgbClr val="000000"/>
                </a:solidFill>
                <a:latin typeface="Trebuchet MS" pitchFamily="34" charset="0"/>
                <a:cs typeface="Arial" pitchFamily="34" charset="0"/>
              </a:rPr>
              <a:t>Windows</a:t>
            </a:r>
          </a:p>
          <a:p>
            <a:pPr algn="ctr"/>
            <a:r>
              <a:rPr lang="en-US" sz="900" b="1">
                <a:solidFill>
                  <a:srgbClr val="000000"/>
                </a:solidFill>
                <a:latin typeface="Trebuchet MS" pitchFamily="34" charset="0"/>
                <a:cs typeface="Arial" pitchFamily="34" charset="0"/>
              </a:rPr>
              <a:t>Server</a:t>
            </a:r>
          </a:p>
        </p:txBody>
      </p:sp>
      <p:sp>
        <p:nvSpPr>
          <p:cNvPr id="10251" name="AutoShape 11"/>
          <p:cNvSpPr>
            <a:spLocks noChangeArrowheads="1"/>
          </p:cNvSpPr>
          <p:nvPr/>
        </p:nvSpPr>
        <p:spPr bwMode="auto">
          <a:xfrm>
            <a:off x="2581275" y="4752975"/>
            <a:ext cx="252413" cy="239713"/>
          </a:xfrm>
          <a:prstGeom prst="can">
            <a:avLst>
              <a:gd name="adj" fmla="val 25000"/>
            </a:avLst>
          </a:prstGeom>
          <a:gradFill rotWithShape="1">
            <a:gsLst>
              <a:gs pos="0">
                <a:srgbClr val="666666"/>
              </a:gs>
              <a:gs pos="100000">
                <a:srgbClr val="DDDDDD"/>
              </a:gs>
            </a:gsLst>
            <a:lin ang="0" scaled="1"/>
          </a:gradFill>
          <a:ln w="9525">
            <a:solidFill>
              <a:schemeClr val="tx1"/>
            </a:solidFill>
            <a:round/>
            <a:headEnd/>
            <a:tailEnd/>
          </a:ln>
        </p:spPr>
        <p:txBody>
          <a:bodyPr wrap="none" anchor="ctr"/>
          <a:lstStyle/>
          <a:p>
            <a:pPr algn="ctr"/>
            <a:r>
              <a:rPr lang="en-US" sz="1000" b="1">
                <a:solidFill>
                  <a:srgbClr val="FFFFFF"/>
                </a:solidFill>
              </a:rPr>
              <a:t>3</a:t>
            </a:r>
          </a:p>
        </p:txBody>
      </p:sp>
      <p:cxnSp>
        <p:nvCxnSpPr>
          <p:cNvPr id="10252" name="AutoShape 12"/>
          <p:cNvCxnSpPr>
            <a:cxnSpLocks noChangeShapeType="1"/>
            <a:stCxn id="10249" idx="1"/>
            <a:endCxn id="57349" idx="0"/>
          </p:cNvCxnSpPr>
          <p:nvPr/>
        </p:nvCxnSpPr>
        <p:spPr bwMode="auto">
          <a:xfrm rot="10800000" flipV="1">
            <a:off x="733425" y="3967163"/>
            <a:ext cx="450850" cy="39528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0253" name="AutoShape 13"/>
          <p:cNvCxnSpPr>
            <a:cxnSpLocks noChangeShapeType="1"/>
            <a:stCxn id="10249" idx="2"/>
            <a:endCxn id="57351" idx="0"/>
          </p:cNvCxnSpPr>
          <p:nvPr/>
        </p:nvCxnSpPr>
        <p:spPr bwMode="auto">
          <a:xfrm rot="16200000" flipH="1">
            <a:off x="1450181" y="4231482"/>
            <a:ext cx="257175" cy="4762"/>
          </a:xfrm>
          <a:prstGeom prst="bentConnector3">
            <a:avLst>
              <a:gd name="adj1" fmla="val 49384"/>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0254" name="AutoShape 14"/>
          <p:cNvCxnSpPr>
            <a:cxnSpLocks noChangeShapeType="1"/>
            <a:stCxn id="10249" idx="3"/>
            <a:endCxn id="57354" idx="0"/>
          </p:cNvCxnSpPr>
          <p:nvPr/>
        </p:nvCxnSpPr>
        <p:spPr bwMode="auto">
          <a:xfrm>
            <a:off x="1966913" y="3967163"/>
            <a:ext cx="452437" cy="39528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10255" name="Rectangle 15"/>
          <p:cNvSpPr>
            <a:spLocks noChangeArrowheads="1"/>
          </p:cNvSpPr>
          <p:nvPr/>
        </p:nvSpPr>
        <p:spPr bwMode="auto">
          <a:xfrm>
            <a:off x="304800" y="4295775"/>
            <a:ext cx="1733550" cy="74295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cxnSp>
        <p:nvCxnSpPr>
          <p:cNvPr id="10256" name="AutoShape 16"/>
          <p:cNvCxnSpPr>
            <a:cxnSpLocks noChangeShapeType="1"/>
            <a:stCxn id="10244" idx="2"/>
            <a:endCxn id="10249" idx="0"/>
          </p:cNvCxnSpPr>
          <p:nvPr/>
        </p:nvCxnSpPr>
        <p:spPr bwMode="auto">
          <a:xfrm rot="5400000">
            <a:off x="1829594" y="3204369"/>
            <a:ext cx="369888" cy="876300"/>
          </a:xfrm>
          <a:prstGeom prst="bentConnector3">
            <a:avLst>
              <a:gd name="adj1" fmla="val 49787"/>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0257" name="AutoShape 17"/>
          <p:cNvCxnSpPr>
            <a:cxnSpLocks noChangeShapeType="1"/>
            <a:stCxn id="10244" idx="2"/>
            <a:endCxn id="10261" idx="0"/>
          </p:cNvCxnSpPr>
          <p:nvPr/>
        </p:nvCxnSpPr>
        <p:spPr bwMode="auto">
          <a:xfrm rot="16200000" flipH="1">
            <a:off x="2904332" y="3005931"/>
            <a:ext cx="363538" cy="1266825"/>
          </a:xfrm>
          <a:prstGeom prst="bentConnector3">
            <a:avLst>
              <a:gd name="adj1" fmla="val 4978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0258" name="AutoShape 19"/>
          <p:cNvCxnSpPr>
            <a:cxnSpLocks noChangeShapeType="1"/>
            <a:stCxn id="10242" idx="2"/>
            <a:endCxn id="10244" idx="0"/>
          </p:cNvCxnSpPr>
          <p:nvPr/>
        </p:nvCxnSpPr>
        <p:spPr bwMode="auto">
          <a:xfrm flipH="1">
            <a:off x="2452688" y="2905125"/>
            <a:ext cx="4762" cy="27463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259" name="AutoShape 20"/>
          <p:cNvSpPr>
            <a:spLocks noChangeArrowheads="1"/>
          </p:cNvSpPr>
          <p:nvPr/>
        </p:nvSpPr>
        <p:spPr bwMode="auto">
          <a:xfrm>
            <a:off x="2911475" y="4371975"/>
            <a:ext cx="620713"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solidFill>
                  <a:srgbClr val="000000"/>
                </a:solidFill>
                <a:latin typeface="Trebuchet MS" pitchFamily="34" charset="0"/>
                <a:cs typeface="Arial" pitchFamily="34" charset="0"/>
              </a:rPr>
              <a:t>Bare</a:t>
            </a:r>
          </a:p>
          <a:p>
            <a:pPr algn="ctr"/>
            <a:r>
              <a:rPr lang="en-US" sz="900" b="1">
                <a:solidFill>
                  <a:srgbClr val="000000"/>
                </a:solidFill>
                <a:latin typeface="Trebuchet MS" pitchFamily="34" charset="0"/>
                <a:cs typeface="Arial" pitchFamily="34" charset="0"/>
              </a:rPr>
              <a:t>Metal</a:t>
            </a:r>
          </a:p>
          <a:p>
            <a:pPr algn="ctr"/>
            <a:r>
              <a:rPr lang="en-US" sz="900" b="1">
                <a:solidFill>
                  <a:srgbClr val="000000"/>
                </a:solidFill>
                <a:latin typeface="Trebuchet MS" pitchFamily="34" charset="0"/>
                <a:cs typeface="Arial" pitchFamily="34" charset="0"/>
              </a:rPr>
              <a:t>Server</a:t>
            </a:r>
          </a:p>
        </p:txBody>
      </p:sp>
      <p:cxnSp>
        <p:nvCxnSpPr>
          <p:cNvPr id="10260" name="AutoShape 21"/>
          <p:cNvCxnSpPr>
            <a:cxnSpLocks noChangeShapeType="1"/>
            <a:stCxn id="10261" idx="1"/>
            <a:endCxn id="10259" idx="0"/>
          </p:cNvCxnSpPr>
          <p:nvPr/>
        </p:nvCxnSpPr>
        <p:spPr bwMode="auto">
          <a:xfrm rot="10800000" flipV="1">
            <a:off x="3222625" y="3960813"/>
            <a:ext cx="104775" cy="392112"/>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10261" name="AutoShape 23"/>
          <p:cNvSpPr>
            <a:spLocks noChangeArrowheads="1"/>
          </p:cNvSpPr>
          <p:nvPr/>
        </p:nvSpPr>
        <p:spPr bwMode="auto">
          <a:xfrm>
            <a:off x="3346450" y="3840163"/>
            <a:ext cx="744538" cy="239712"/>
          </a:xfrm>
          <a:prstGeom prst="roundRect">
            <a:avLst>
              <a:gd name="adj" fmla="val 16667"/>
            </a:avLst>
          </a:prstGeom>
          <a:solidFill>
            <a:srgbClr val="F8F8F8"/>
          </a:solidFill>
          <a:ln w="38100" algn="ctr">
            <a:solidFill>
              <a:schemeClr val="bg2"/>
            </a:solidFill>
            <a:round/>
            <a:headEnd/>
            <a:tailEnd/>
          </a:ln>
        </p:spPr>
        <p:txBody>
          <a:bodyPr wrap="none" anchor="ctr"/>
          <a:lstStyle/>
          <a:p>
            <a:pPr algn="ctr"/>
            <a:r>
              <a:rPr lang="en-US" sz="1000" b="1">
                <a:solidFill>
                  <a:srgbClr val="000000"/>
                </a:solidFill>
                <a:latin typeface="Trebuchet MS" pitchFamily="34" charset="0"/>
                <a:cs typeface="Arial" pitchFamily="34" charset="0"/>
              </a:rPr>
              <a:t>L2 Switch</a:t>
            </a:r>
          </a:p>
        </p:txBody>
      </p:sp>
      <p:sp>
        <p:nvSpPr>
          <p:cNvPr id="57368" name="Text Box 24"/>
          <p:cNvSpPr txBox="1">
            <a:spLocks noChangeArrowheads="1"/>
          </p:cNvSpPr>
          <p:nvPr/>
        </p:nvSpPr>
        <p:spPr bwMode="auto">
          <a:xfrm>
            <a:off x="5222875" y="1174750"/>
            <a:ext cx="346906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hangingPunct="1">
              <a:spcBef>
                <a:spcPct val="20000"/>
              </a:spcBef>
              <a:spcAft>
                <a:spcPct val="50000"/>
              </a:spcAft>
              <a:buFontTx/>
              <a:buAutoNum type="arabicPeriod"/>
            </a:pPr>
            <a:r>
              <a:rPr lang="en-US" sz="1400" dirty="0">
                <a:solidFill>
                  <a:srgbClr val="292929"/>
                </a:solidFill>
                <a:latin typeface="Trebuchet MS" pitchFamily="34" charset="0"/>
              </a:rPr>
              <a:t>Dell AIM facilitates manual discovery and inventory of existing servers and VMs</a:t>
            </a:r>
            <a:endParaRPr lang="en-US" sz="1400" dirty="0">
              <a:solidFill>
                <a:srgbClr val="000000"/>
              </a:solidFill>
              <a:latin typeface="Trebuchet MS" pitchFamily="34" charset="0"/>
            </a:endParaRPr>
          </a:p>
          <a:p>
            <a:pPr defTabSz="914400" eaLnBrk="1" hangingPunct="1">
              <a:spcAft>
                <a:spcPct val="50000"/>
              </a:spcAft>
              <a:buFontTx/>
              <a:buAutoNum type="arabicPeriod"/>
            </a:pPr>
            <a:r>
              <a:rPr lang="en-US" sz="1400" dirty="0">
                <a:solidFill>
                  <a:srgbClr val="292929"/>
                </a:solidFill>
                <a:latin typeface="Trebuchet MS" pitchFamily="34" charset="0"/>
              </a:rPr>
              <a:t>Dell AIM automatically discovers bare metal servers configured for network booting </a:t>
            </a:r>
          </a:p>
          <a:p>
            <a:pPr defTabSz="914400" eaLnBrk="1" hangingPunct="1">
              <a:spcAft>
                <a:spcPct val="50000"/>
              </a:spcAft>
              <a:buFontTx/>
              <a:buAutoNum type="arabicPeriod"/>
            </a:pPr>
            <a:r>
              <a:rPr lang="en-US" sz="1400" dirty="0">
                <a:solidFill>
                  <a:srgbClr val="292929"/>
                </a:solidFill>
                <a:latin typeface="Trebuchet MS" pitchFamily="34" charset="0"/>
              </a:rPr>
              <a:t>Dell AIM creates a catalog of servers and their physical identities, hardware configuration, and network connectivity</a:t>
            </a:r>
            <a:endParaRPr lang="en-US" sz="1400" dirty="0">
              <a:solidFill>
                <a:srgbClr val="000000"/>
              </a:solidFill>
              <a:latin typeface="Trebuchet MS" pitchFamily="34" charset="0"/>
            </a:endParaRPr>
          </a:p>
          <a:p>
            <a:pPr defTabSz="914400" eaLnBrk="1" hangingPunct="1">
              <a:spcAft>
                <a:spcPct val="50000"/>
              </a:spcAft>
              <a:buFontTx/>
              <a:buAutoNum type="arabicPeriod"/>
            </a:pPr>
            <a:r>
              <a:rPr lang="en-US" sz="1400" dirty="0">
                <a:solidFill>
                  <a:srgbClr val="000000"/>
                </a:solidFill>
                <a:latin typeface="Trebuchet MS" pitchFamily="34" charset="0"/>
              </a:rPr>
              <a:t>Dell AIM displays the resource catalog via the Console, and makes it available through the APIs. </a:t>
            </a:r>
          </a:p>
          <a:p>
            <a:pPr defTabSz="914400" eaLnBrk="1" hangingPunct="1">
              <a:spcAft>
                <a:spcPct val="50000"/>
              </a:spcAft>
              <a:buFontTx/>
              <a:buAutoNum type="arabicPeriod"/>
            </a:pPr>
            <a:r>
              <a:rPr lang="en-US" sz="1400" dirty="0">
                <a:solidFill>
                  <a:srgbClr val="000000"/>
                </a:solidFill>
                <a:latin typeface="Trebuchet MS" pitchFamily="34" charset="0"/>
              </a:rPr>
              <a:t>The operator may power off or on discovered servers and VMs using the Dell AIM Console or APIs.</a:t>
            </a:r>
          </a:p>
        </p:txBody>
      </p:sp>
      <p:sp>
        <p:nvSpPr>
          <p:cNvPr id="57370" name="AutoShape 26"/>
          <p:cNvSpPr>
            <a:spLocks noChangeArrowheads="1"/>
          </p:cNvSpPr>
          <p:nvPr/>
        </p:nvSpPr>
        <p:spPr bwMode="auto">
          <a:xfrm>
            <a:off x="3913188" y="4371975"/>
            <a:ext cx="620712"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solidFill>
                  <a:srgbClr val="000000"/>
                </a:solidFill>
                <a:latin typeface="Trebuchet MS" pitchFamily="34" charset="0"/>
                <a:cs typeface="Arial" pitchFamily="34" charset="0"/>
              </a:rPr>
              <a:t>Bare</a:t>
            </a:r>
          </a:p>
          <a:p>
            <a:pPr algn="ctr"/>
            <a:r>
              <a:rPr lang="en-US" sz="900" b="1">
                <a:solidFill>
                  <a:srgbClr val="000000"/>
                </a:solidFill>
                <a:latin typeface="Trebuchet MS" pitchFamily="34" charset="0"/>
                <a:cs typeface="Arial" pitchFamily="34" charset="0"/>
              </a:rPr>
              <a:t>Metal</a:t>
            </a:r>
          </a:p>
          <a:p>
            <a:pPr algn="ctr"/>
            <a:r>
              <a:rPr lang="en-US" sz="900" b="1">
                <a:solidFill>
                  <a:srgbClr val="000000"/>
                </a:solidFill>
                <a:latin typeface="Trebuchet MS" pitchFamily="34" charset="0"/>
                <a:cs typeface="Arial" pitchFamily="34" charset="0"/>
              </a:rPr>
              <a:t>Server</a:t>
            </a:r>
          </a:p>
        </p:txBody>
      </p:sp>
      <p:cxnSp>
        <p:nvCxnSpPr>
          <p:cNvPr id="10264" name="AutoShape 27"/>
          <p:cNvCxnSpPr>
            <a:cxnSpLocks noChangeShapeType="1"/>
            <a:stCxn id="10261" idx="3"/>
            <a:endCxn id="57370" idx="0"/>
          </p:cNvCxnSpPr>
          <p:nvPr/>
        </p:nvCxnSpPr>
        <p:spPr bwMode="auto">
          <a:xfrm>
            <a:off x="4110038" y="3960813"/>
            <a:ext cx="114300" cy="392112"/>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57372" name="Oval 28"/>
          <p:cNvSpPr>
            <a:spLocks noChangeArrowheads="1"/>
          </p:cNvSpPr>
          <p:nvPr/>
        </p:nvSpPr>
        <p:spPr bwMode="auto">
          <a:xfrm>
            <a:off x="676275" y="4781550"/>
            <a:ext cx="104775" cy="104775"/>
          </a:xfrm>
          <a:prstGeom prst="ellipse">
            <a:avLst/>
          </a:prstGeom>
          <a:solidFill>
            <a:srgbClr val="FFFF00"/>
          </a:solidFill>
          <a:ln w="9525">
            <a:solidFill>
              <a:srgbClr val="CC3300"/>
            </a:solidFill>
            <a:round/>
            <a:headEnd/>
            <a:tailEnd/>
          </a:ln>
        </p:spPr>
        <p:txBody>
          <a:bodyPr wrap="none" anchor="ctr"/>
          <a:lstStyle/>
          <a:p>
            <a:endParaRPr lang="en-US">
              <a:solidFill>
                <a:srgbClr val="000000"/>
              </a:solidFill>
            </a:endParaRPr>
          </a:p>
        </p:txBody>
      </p:sp>
      <p:sp>
        <p:nvSpPr>
          <p:cNvPr id="57373" name="Oval 29"/>
          <p:cNvSpPr>
            <a:spLocks noChangeArrowheads="1"/>
          </p:cNvSpPr>
          <p:nvPr/>
        </p:nvSpPr>
        <p:spPr bwMode="auto">
          <a:xfrm>
            <a:off x="1524000" y="4781550"/>
            <a:ext cx="104775" cy="104775"/>
          </a:xfrm>
          <a:prstGeom prst="ellipse">
            <a:avLst/>
          </a:prstGeom>
          <a:solidFill>
            <a:srgbClr val="FFFF00"/>
          </a:solidFill>
          <a:ln w="9525">
            <a:solidFill>
              <a:srgbClr val="CC3300"/>
            </a:solidFill>
            <a:round/>
            <a:headEnd/>
            <a:tailEnd/>
          </a:ln>
        </p:spPr>
        <p:txBody>
          <a:bodyPr wrap="none" anchor="ctr"/>
          <a:lstStyle/>
          <a:p>
            <a:endParaRPr lang="en-US">
              <a:solidFill>
                <a:srgbClr val="000000"/>
              </a:solidFill>
            </a:endParaRPr>
          </a:p>
        </p:txBody>
      </p:sp>
      <p:sp>
        <p:nvSpPr>
          <p:cNvPr id="57374" name="Oval 30"/>
          <p:cNvSpPr>
            <a:spLocks noChangeArrowheads="1"/>
          </p:cNvSpPr>
          <p:nvPr/>
        </p:nvSpPr>
        <p:spPr bwMode="auto">
          <a:xfrm>
            <a:off x="2381250" y="4781550"/>
            <a:ext cx="104775" cy="104775"/>
          </a:xfrm>
          <a:prstGeom prst="ellipse">
            <a:avLst/>
          </a:prstGeom>
          <a:solidFill>
            <a:srgbClr val="FFFF00"/>
          </a:solidFill>
          <a:ln w="9525">
            <a:solidFill>
              <a:srgbClr val="CC3300"/>
            </a:solidFill>
            <a:round/>
            <a:headEnd/>
            <a:tailEnd/>
          </a:ln>
        </p:spPr>
        <p:txBody>
          <a:bodyPr wrap="none" anchor="ctr"/>
          <a:lstStyle/>
          <a:p>
            <a:endParaRPr lang="en-US">
              <a:solidFill>
                <a:srgbClr val="000000"/>
              </a:solidFill>
            </a:endParaRPr>
          </a:p>
        </p:txBody>
      </p:sp>
      <p:sp>
        <p:nvSpPr>
          <p:cNvPr id="10268" name="AutoShape 34"/>
          <p:cNvSpPr>
            <a:spLocks noChangeArrowheads="1"/>
          </p:cNvSpPr>
          <p:nvPr/>
        </p:nvSpPr>
        <p:spPr bwMode="auto">
          <a:xfrm>
            <a:off x="3222625" y="5294313"/>
            <a:ext cx="1068388" cy="420687"/>
          </a:xfrm>
          <a:prstGeom prst="roundRect">
            <a:avLst>
              <a:gd name="adj" fmla="val 16667"/>
            </a:avLst>
          </a:prstGeom>
          <a:solidFill>
            <a:srgbClr val="EAEAEA"/>
          </a:solidFill>
          <a:ln w="38100" algn="ctr">
            <a:solidFill>
              <a:schemeClr val="bg2"/>
            </a:solidFill>
            <a:round/>
            <a:headEnd/>
            <a:tailEnd/>
          </a:ln>
        </p:spPr>
        <p:txBody>
          <a:bodyPr wrap="none" anchor="ctr"/>
          <a:lstStyle/>
          <a:p>
            <a:pPr algn="ctr"/>
            <a:r>
              <a:rPr lang="en-US" sz="1000" b="1">
                <a:solidFill>
                  <a:srgbClr val="000000"/>
                </a:solidFill>
                <a:latin typeface="Trebuchet MS" pitchFamily="34" charset="0"/>
                <a:cs typeface="Arial" pitchFamily="34" charset="0"/>
              </a:rPr>
              <a:t>Storage</a:t>
            </a:r>
          </a:p>
        </p:txBody>
      </p:sp>
      <p:cxnSp>
        <p:nvCxnSpPr>
          <p:cNvPr id="10269" name="AutoShape 35"/>
          <p:cNvCxnSpPr>
            <a:cxnSpLocks noChangeShapeType="1"/>
            <a:stCxn id="10259" idx="2"/>
            <a:endCxn id="10268" idx="0"/>
          </p:cNvCxnSpPr>
          <p:nvPr/>
        </p:nvCxnSpPr>
        <p:spPr bwMode="auto">
          <a:xfrm rot="16200000" flipH="1">
            <a:off x="3329781" y="4847432"/>
            <a:ext cx="320675" cy="534988"/>
          </a:xfrm>
          <a:prstGeom prst="bentConnector3">
            <a:avLst>
              <a:gd name="adj1" fmla="val 49505"/>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0270" name="AutoShape 36"/>
          <p:cNvCxnSpPr>
            <a:cxnSpLocks noChangeShapeType="1"/>
            <a:stCxn id="57370" idx="2"/>
            <a:endCxn id="10268" idx="0"/>
          </p:cNvCxnSpPr>
          <p:nvPr/>
        </p:nvCxnSpPr>
        <p:spPr bwMode="auto">
          <a:xfrm rot="5400000">
            <a:off x="3830638" y="4881563"/>
            <a:ext cx="320675" cy="466725"/>
          </a:xfrm>
          <a:prstGeom prst="bentConnector3">
            <a:avLst>
              <a:gd name="adj1" fmla="val 49505"/>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57385" name="Oval 41"/>
          <p:cNvSpPr>
            <a:spLocks noChangeArrowheads="1"/>
          </p:cNvSpPr>
          <p:nvPr/>
        </p:nvSpPr>
        <p:spPr bwMode="auto">
          <a:xfrm>
            <a:off x="1433513" y="5572125"/>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solidFill>
                  <a:srgbClr val="000000"/>
                </a:solidFill>
              </a:rPr>
              <a:t>1</a:t>
            </a:r>
          </a:p>
        </p:txBody>
      </p:sp>
      <p:cxnSp>
        <p:nvCxnSpPr>
          <p:cNvPr id="57386" name="AutoShape 42"/>
          <p:cNvCxnSpPr>
            <a:cxnSpLocks noChangeShapeType="1"/>
            <a:stCxn id="57385" idx="0"/>
            <a:endCxn id="57372" idx="4"/>
          </p:cNvCxnSpPr>
          <p:nvPr/>
        </p:nvCxnSpPr>
        <p:spPr bwMode="auto">
          <a:xfrm flipH="1" flipV="1">
            <a:off x="728663" y="4886325"/>
            <a:ext cx="847725" cy="676275"/>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57387" name="AutoShape 43"/>
          <p:cNvCxnSpPr>
            <a:cxnSpLocks noChangeShapeType="1"/>
            <a:stCxn id="57385" idx="0"/>
            <a:endCxn id="57373" idx="4"/>
          </p:cNvCxnSpPr>
          <p:nvPr/>
        </p:nvCxnSpPr>
        <p:spPr bwMode="auto">
          <a:xfrm flipV="1">
            <a:off x="1576388" y="4886325"/>
            <a:ext cx="0" cy="676275"/>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57388" name="AutoShape 44"/>
          <p:cNvCxnSpPr>
            <a:cxnSpLocks noChangeShapeType="1"/>
            <a:stCxn id="57385" idx="0"/>
            <a:endCxn id="57374" idx="3"/>
          </p:cNvCxnSpPr>
          <p:nvPr/>
        </p:nvCxnSpPr>
        <p:spPr bwMode="auto">
          <a:xfrm flipV="1">
            <a:off x="1576388" y="4870450"/>
            <a:ext cx="820737" cy="692150"/>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sp>
        <p:nvSpPr>
          <p:cNvPr id="10275" name="Title 2"/>
          <p:cNvSpPr>
            <a:spLocks/>
          </p:cNvSpPr>
          <p:nvPr/>
        </p:nvSpPr>
        <p:spPr bwMode="auto">
          <a:xfrm>
            <a:off x="171450" y="153988"/>
            <a:ext cx="8684874"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80000"/>
              </a:lnSpc>
            </a:pPr>
            <a:r>
              <a:rPr lang="en-US" sz="3200" dirty="0">
                <a:solidFill>
                  <a:schemeClr val="accent1"/>
                </a:solidFill>
                <a:latin typeface="+mn-lt"/>
              </a:rPr>
              <a:t>Automated Server Discovery &amp; Inventory</a:t>
            </a:r>
          </a:p>
        </p:txBody>
      </p:sp>
      <p:sp>
        <p:nvSpPr>
          <p:cNvPr id="57391" name="Oval 47"/>
          <p:cNvSpPr>
            <a:spLocks noChangeArrowheads="1"/>
          </p:cNvSpPr>
          <p:nvPr/>
        </p:nvSpPr>
        <p:spPr bwMode="auto">
          <a:xfrm>
            <a:off x="4514850" y="3560763"/>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solidFill>
                  <a:srgbClr val="000000"/>
                </a:solidFill>
              </a:rPr>
              <a:t>2</a:t>
            </a:r>
          </a:p>
        </p:txBody>
      </p:sp>
      <p:sp>
        <p:nvSpPr>
          <p:cNvPr id="57395" name="Oval 51"/>
          <p:cNvSpPr>
            <a:spLocks noChangeArrowheads="1"/>
          </p:cNvSpPr>
          <p:nvPr/>
        </p:nvSpPr>
        <p:spPr bwMode="auto">
          <a:xfrm>
            <a:off x="3389313" y="2719388"/>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solidFill>
                  <a:srgbClr val="000000"/>
                </a:solidFill>
              </a:rPr>
              <a:t>3</a:t>
            </a:r>
          </a:p>
        </p:txBody>
      </p:sp>
      <p:sp>
        <p:nvSpPr>
          <p:cNvPr id="57397" name="Oval 53"/>
          <p:cNvSpPr>
            <a:spLocks noChangeArrowheads="1"/>
          </p:cNvSpPr>
          <p:nvPr/>
        </p:nvSpPr>
        <p:spPr bwMode="auto">
          <a:xfrm>
            <a:off x="1244600" y="1633538"/>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solidFill>
                  <a:srgbClr val="000000"/>
                </a:solidFill>
              </a:rPr>
              <a:t>4</a:t>
            </a:r>
          </a:p>
        </p:txBody>
      </p:sp>
      <p:cxnSp>
        <p:nvCxnSpPr>
          <p:cNvPr id="57398" name="AutoShape 54"/>
          <p:cNvCxnSpPr>
            <a:cxnSpLocks noChangeShapeType="1"/>
            <a:stCxn id="57395" idx="2"/>
            <a:endCxn id="10243" idx="4"/>
          </p:cNvCxnSpPr>
          <p:nvPr/>
        </p:nvCxnSpPr>
        <p:spPr bwMode="auto">
          <a:xfrm flipH="1">
            <a:off x="2871788" y="2862263"/>
            <a:ext cx="508000" cy="0"/>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57399" name="AutoShape 55"/>
          <p:cNvCxnSpPr>
            <a:cxnSpLocks noChangeShapeType="1"/>
            <a:stCxn id="57397" idx="6"/>
            <a:endCxn id="10282" idx="1"/>
          </p:cNvCxnSpPr>
          <p:nvPr/>
        </p:nvCxnSpPr>
        <p:spPr bwMode="auto">
          <a:xfrm>
            <a:off x="1539875" y="1776413"/>
            <a:ext cx="588963" cy="4762"/>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57400" name="AutoShape 56"/>
          <p:cNvCxnSpPr>
            <a:cxnSpLocks noChangeShapeType="1"/>
            <a:stCxn id="57391" idx="4"/>
            <a:endCxn id="57370" idx="3"/>
          </p:cNvCxnSpPr>
          <p:nvPr/>
        </p:nvCxnSpPr>
        <p:spPr bwMode="auto">
          <a:xfrm rot="5400000">
            <a:off x="4206082" y="4202906"/>
            <a:ext cx="798512" cy="104775"/>
          </a:xfrm>
          <a:prstGeom prst="bentConnector2">
            <a:avLst/>
          </a:prstGeom>
          <a:noFill/>
          <a:ln w="9525">
            <a:solidFill>
              <a:schemeClr val="bg2"/>
            </a:solidFill>
            <a:prstDash val="dash"/>
            <a:miter lim="800000"/>
            <a:headEnd/>
            <a:tailEnd type="triangle" w="med" len="med"/>
          </a:ln>
          <a:extLst>
            <a:ext uri="{909E8E84-426E-40DD-AFC4-6F175D3DCCD1}">
              <a14:hiddenFill xmlns:a14="http://schemas.microsoft.com/office/drawing/2010/main">
                <a:noFill/>
              </a14:hiddenFill>
            </a:ext>
          </a:extLst>
        </p:spPr>
      </p:cxnSp>
      <p:sp>
        <p:nvSpPr>
          <p:cNvPr id="10282" name="AutoShape 58"/>
          <p:cNvSpPr>
            <a:spLocks noChangeArrowheads="1"/>
          </p:cNvSpPr>
          <p:nvPr/>
        </p:nvSpPr>
        <p:spPr bwMode="auto">
          <a:xfrm>
            <a:off x="2147888" y="1498600"/>
            <a:ext cx="620712" cy="563563"/>
          </a:xfrm>
          <a:prstGeom prst="roundRect">
            <a:avLst>
              <a:gd name="adj" fmla="val 16667"/>
            </a:avLst>
          </a:prstGeom>
          <a:solidFill>
            <a:srgbClr val="FFFF99"/>
          </a:solidFill>
          <a:ln w="38100" algn="ctr">
            <a:solidFill>
              <a:srgbClr val="CC3300"/>
            </a:solidFill>
            <a:round/>
            <a:headEnd/>
            <a:tailEnd/>
          </a:ln>
        </p:spPr>
        <p:txBody>
          <a:bodyPr wrap="none"/>
          <a:lstStyle/>
          <a:p>
            <a:pPr algn="ctr"/>
            <a:r>
              <a:rPr lang="en-US" sz="900" b="1">
                <a:solidFill>
                  <a:srgbClr val="000000"/>
                </a:solidFill>
                <a:latin typeface="Trebuchet MS" pitchFamily="34" charset="0"/>
                <a:cs typeface="Arial" pitchFamily="34" charset="0"/>
              </a:rPr>
              <a:t>Dell AIM</a:t>
            </a:r>
          </a:p>
          <a:p>
            <a:pPr algn="ctr"/>
            <a:r>
              <a:rPr lang="en-US" sz="900" b="1">
                <a:solidFill>
                  <a:srgbClr val="000000"/>
                </a:solidFill>
                <a:latin typeface="Trebuchet MS" pitchFamily="34" charset="0"/>
                <a:cs typeface="Arial" pitchFamily="34" charset="0"/>
              </a:rPr>
              <a:t>Console</a:t>
            </a:r>
          </a:p>
        </p:txBody>
      </p:sp>
      <p:cxnSp>
        <p:nvCxnSpPr>
          <p:cNvPr id="10283" name="AutoShape 59"/>
          <p:cNvCxnSpPr>
            <a:cxnSpLocks noChangeShapeType="1"/>
            <a:stCxn id="10282" idx="2"/>
          </p:cNvCxnSpPr>
          <p:nvPr/>
        </p:nvCxnSpPr>
        <p:spPr bwMode="auto">
          <a:xfrm flipH="1">
            <a:off x="2457450" y="2081213"/>
            <a:ext cx="1588" cy="22225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57404" name="Oval 60"/>
          <p:cNvSpPr>
            <a:spLocks noChangeArrowheads="1"/>
          </p:cNvSpPr>
          <p:nvPr/>
        </p:nvSpPr>
        <p:spPr bwMode="auto">
          <a:xfrm>
            <a:off x="4514850" y="5562600"/>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solidFill>
                  <a:srgbClr val="000000"/>
                </a:solidFill>
              </a:rPr>
              <a:t>5</a:t>
            </a:r>
          </a:p>
        </p:txBody>
      </p:sp>
      <p:cxnSp>
        <p:nvCxnSpPr>
          <p:cNvPr id="57405" name="AutoShape 61"/>
          <p:cNvCxnSpPr>
            <a:cxnSpLocks noChangeShapeType="1"/>
            <a:stCxn id="57404" idx="0"/>
            <a:endCxn id="57370" idx="3"/>
          </p:cNvCxnSpPr>
          <p:nvPr/>
        </p:nvCxnSpPr>
        <p:spPr bwMode="auto">
          <a:xfrm rot="5400000" flipH="1">
            <a:off x="4156075" y="5051425"/>
            <a:ext cx="898525" cy="104775"/>
          </a:xfrm>
          <a:prstGeom prst="bentConnector2">
            <a:avLst/>
          </a:prstGeom>
          <a:noFill/>
          <a:ln w="9525">
            <a:solidFill>
              <a:schemeClr val="bg2"/>
            </a:solidFill>
            <a:prstDash val="dash"/>
            <a:miter lim="800000"/>
            <a:headEnd/>
            <a:tailEnd type="triangle" w="med" len="med"/>
          </a:ln>
          <a:extLst>
            <a:ext uri="{909E8E84-426E-40DD-AFC4-6F175D3DCCD1}">
              <a14:hiddenFill xmlns:a14="http://schemas.microsoft.com/office/drawing/2010/main">
                <a:noFill/>
              </a14:hiddenFill>
            </a:ext>
          </a:extLst>
        </p:spPr>
      </p:cxnSp>
      <p:sp>
        <p:nvSpPr>
          <p:cNvPr id="10286" name="Line 62"/>
          <p:cNvSpPr>
            <a:spLocks noChangeShapeType="1"/>
          </p:cNvSpPr>
          <p:nvPr/>
        </p:nvSpPr>
        <p:spPr bwMode="auto">
          <a:xfrm>
            <a:off x="5076825" y="1174750"/>
            <a:ext cx="0" cy="503555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Date Placeholder 1"/>
          <p:cNvSpPr>
            <a:spLocks noGrp="1"/>
          </p:cNvSpPr>
          <p:nvPr>
            <p:ph type="dt" sz="half" idx="2"/>
          </p:nvPr>
        </p:nvSpPr>
        <p:spPr/>
        <p:txBody>
          <a:bodyPr/>
          <a:lstStyle/>
          <a:p>
            <a:fld id="{070B2E68-558D-4A97-815D-4999452921D7}" type="datetime1">
              <a:rPr lang="en-US" smtClean="0"/>
              <a:t>11/12/2023</a:t>
            </a:fld>
            <a:endParaRPr lang="en-US" dirty="0"/>
          </a:p>
        </p:txBody>
      </p:sp>
      <p:sp>
        <p:nvSpPr>
          <p:cNvPr id="3" name="Footer Placeholder 2"/>
          <p:cNvSpPr>
            <a:spLocks noGrp="1"/>
          </p:cNvSpPr>
          <p:nvPr>
            <p:ph type="ftr" sz="quarter" idx="3"/>
          </p:nvPr>
        </p:nvSpPr>
        <p:spPr/>
        <p:txBody>
          <a:bodyPr/>
          <a:lstStyle/>
          <a:p>
            <a:r>
              <a:rPr lang="en-US" smtClean="0"/>
              <a:t>Confidential</a:t>
            </a:r>
            <a:endParaRPr lang="en-US" dirty="0"/>
          </a:p>
        </p:txBody>
      </p:sp>
      <p:sp>
        <p:nvSpPr>
          <p:cNvPr id="4" name="Slide Number Placeholder 3"/>
          <p:cNvSpPr>
            <a:spLocks noGrp="1"/>
          </p:cNvSpPr>
          <p:nvPr>
            <p:ph type="sldNum" sz="quarter" idx="4"/>
          </p:nvPr>
        </p:nvSpPr>
        <p:spPr/>
        <p:txBody>
          <a:bodyPr/>
          <a:lstStyle/>
          <a:p>
            <a:fld id="{DBD5246C-868F-410A-AE52-FE248EDADC46}" type="slidenum">
              <a:rPr lang="en-US" smtClean="0"/>
              <a:pPr/>
              <a:t>18</a:t>
            </a:fld>
            <a:endParaRPr lang="en-US" dirty="0"/>
          </a:p>
        </p:txBody>
      </p:sp>
    </p:spTree>
    <p:extLst>
      <p:ext uri="{BB962C8B-B14F-4D97-AF65-F5344CB8AC3E}">
        <p14:creationId xmlns:p14="http://schemas.microsoft.com/office/powerpoint/2010/main" val="376309008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6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385"/>
                                        </p:tgtEl>
                                        <p:attrNameLst>
                                          <p:attrName>style.visibility</p:attrName>
                                        </p:attrNameLst>
                                      </p:cBhvr>
                                      <p:to>
                                        <p:strVal val="visible"/>
                                      </p:to>
                                    </p:set>
                                  </p:childTnLst>
                                </p:cTn>
                              </p:par>
                              <p:par>
                                <p:cTn id="9" presetID="22" presetClass="entr" presetSubtype="4" fill="hold" nodeType="withEffect">
                                  <p:stCondLst>
                                    <p:cond delay="0"/>
                                  </p:stCondLst>
                                  <p:childTnLst>
                                    <p:set>
                                      <p:cBhvr>
                                        <p:cTn id="10" dur="1" fill="hold">
                                          <p:stCondLst>
                                            <p:cond delay="0"/>
                                          </p:stCondLst>
                                        </p:cTn>
                                        <p:tgtEl>
                                          <p:spTgt spid="57386"/>
                                        </p:tgtEl>
                                        <p:attrNameLst>
                                          <p:attrName>style.visibility</p:attrName>
                                        </p:attrNameLst>
                                      </p:cBhvr>
                                      <p:to>
                                        <p:strVal val="visible"/>
                                      </p:to>
                                    </p:set>
                                    <p:animEffect transition="in" filter="wipe(down)">
                                      <p:cBhvr>
                                        <p:cTn id="11" dur="500"/>
                                        <p:tgtEl>
                                          <p:spTgt spid="5738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57372"/>
                                        </p:tgtEl>
                                        <p:attrNameLst>
                                          <p:attrName>style.visibility</p:attrName>
                                        </p:attrNameLst>
                                      </p:cBhvr>
                                      <p:to>
                                        <p:strVal val="visible"/>
                                      </p:to>
                                    </p:set>
                                  </p:childTnLst>
                                </p:cTn>
                              </p:par>
                              <p:par>
                                <p:cTn id="15" presetID="22" presetClass="entr" presetSubtype="4" fill="hold" nodeType="withEffect">
                                  <p:stCondLst>
                                    <p:cond delay="0"/>
                                  </p:stCondLst>
                                  <p:childTnLst>
                                    <p:set>
                                      <p:cBhvr>
                                        <p:cTn id="16" dur="1" fill="hold">
                                          <p:stCondLst>
                                            <p:cond delay="0"/>
                                          </p:stCondLst>
                                        </p:cTn>
                                        <p:tgtEl>
                                          <p:spTgt spid="57387"/>
                                        </p:tgtEl>
                                        <p:attrNameLst>
                                          <p:attrName>style.visibility</p:attrName>
                                        </p:attrNameLst>
                                      </p:cBhvr>
                                      <p:to>
                                        <p:strVal val="visible"/>
                                      </p:to>
                                    </p:set>
                                    <p:animEffect transition="in" filter="wipe(down)">
                                      <p:cBhvr>
                                        <p:cTn id="17" dur="500"/>
                                        <p:tgtEl>
                                          <p:spTgt spid="5738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7373"/>
                                        </p:tgtEl>
                                        <p:attrNameLst>
                                          <p:attrName>style.visibility</p:attrName>
                                        </p:attrNameLst>
                                      </p:cBhvr>
                                      <p:to>
                                        <p:strVal val="visible"/>
                                      </p:to>
                                    </p:set>
                                  </p:childTnLst>
                                </p:cTn>
                              </p:par>
                              <p:par>
                                <p:cTn id="21" presetID="22" presetClass="entr" presetSubtype="4" fill="hold" nodeType="withEffect">
                                  <p:stCondLst>
                                    <p:cond delay="0"/>
                                  </p:stCondLst>
                                  <p:childTnLst>
                                    <p:set>
                                      <p:cBhvr>
                                        <p:cTn id="22" dur="1" fill="hold">
                                          <p:stCondLst>
                                            <p:cond delay="0"/>
                                          </p:stCondLst>
                                        </p:cTn>
                                        <p:tgtEl>
                                          <p:spTgt spid="57388"/>
                                        </p:tgtEl>
                                        <p:attrNameLst>
                                          <p:attrName>style.visibility</p:attrName>
                                        </p:attrNameLst>
                                      </p:cBhvr>
                                      <p:to>
                                        <p:strVal val="visible"/>
                                      </p:to>
                                    </p:set>
                                    <p:animEffect transition="in" filter="wipe(down)">
                                      <p:cBhvr>
                                        <p:cTn id="23" dur="500"/>
                                        <p:tgtEl>
                                          <p:spTgt spid="57388"/>
                                        </p:tgtEl>
                                      </p:cBhvr>
                                    </p:animEffect>
                                  </p:childTnLst>
                                </p:cTn>
                              </p:par>
                            </p:childTnLst>
                          </p:cTn>
                        </p:par>
                        <p:par>
                          <p:cTn id="24" fill="hold" nodeType="afterGroup">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57374"/>
                                        </p:tgtEl>
                                        <p:attrNameLst>
                                          <p:attrName>style.visibility</p:attrName>
                                        </p:attrNameLst>
                                      </p:cBhvr>
                                      <p:to>
                                        <p:strVal val="visible"/>
                                      </p:to>
                                    </p:set>
                                  </p:childTnLst>
                                </p:cTn>
                              </p:par>
                            </p:childTnLst>
                          </p:cTn>
                        </p:par>
                        <p:par>
                          <p:cTn id="27" fill="hold" nodeType="afterGroup">
                            <p:stCondLst>
                              <p:cond delay="1500"/>
                            </p:stCondLst>
                            <p:childTnLst>
                              <p:par>
                                <p:cTn id="28" presetID="7" presetClass="emph" presetSubtype="2" fill="hold" nodeType="afterEffect">
                                  <p:stCondLst>
                                    <p:cond delay="0"/>
                                  </p:stCondLst>
                                  <p:childTnLst>
                                    <p:animClr clrSpc="rgb" dir="cw">
                                      <p:cBhvr>
                                        <p:cTn id="29" dur="500" fill="hold"/>
                                        <p:tgtEl>
                                          <p:spTgt spid="57349"/>
                                        </p:tgtEl>
                                        <p:attrNameLst>
                                          <p:attrName>stroke.color</p:attrName>
                                        </p:attrNameLst>
                                      </p:cBhvr>
                                      <p:to>
                                        <a:srgbClr val="CC3300"/>
                                      </p:to>
                                    </p:animClr>
                                    <p:set>
                                      <p:cBhvr>
                                        <p:cTn id="30" dur="500" fill="hold"/>
                                        <p:tgtEl>
                                          <p:spTgt spid="57349"/>
                                        </p:tgtEl>
                                        <p:attrNameLst>
                                          <p:attrName>stroke.on</p:attrName>
                                        </p:attrNameLst>
                                      </p:cBhvr>
                                      <p:to>
                                        <p:strVal val="true"/>
                                      </p:to>
                                    </p:set>
                                  </p:childTnLst>
                                </p:cTn>
                              </p:par>
                              <p:par>
                                <p:cTn id="31" presetID="7" presetClass="emph" presetSubtype="2" fill="hold" nodeType="withEffect">
                                  <p:stCondLst>
                                    <p:cond delay="0"/>
                                  </p:stCondLst>
                                  <p:childTnLst>
                                    <p:animClr clrSpc="rgb" dir="cw">
                                      <p:cBhvr>
                                        <p:cTn id="32" dur="500" fill="hold"/>
                                        <p:tgtEl>
                                          <p:spTgt spid="57351"/>
                                        </p:tgtEl>
                                        <p:attrNameLst>
                                          <p:attrName>stroke.color</p:attrName>
                                        </p:attrNameLst>
                                      </p:cBhvr>
                                      <p:to>
                                        <a:srgbClr val="CC3300"/>
                                      </p:to>
                                    </p:animClr>
                                    <p:set>
                                      <p:cBhvr>
                                        <p:cTn id="33" dur="500" fill="hold"/>
                                        <p:tgtEl>
                                          <p:spTgt spid="57351"/>
                                        </p:tgtEl>
                                        <p:attrNameLst>
                                          <p:attrName>stroke.on</p:attrName>
                                        </p:attrNameLst>
                                      </p:cBhvr>
                                      <p:to>
                                        <p:strVal val="true"/>
                                      </p:to>
                                    </p:set>
                                  </p:childTnLst>
                                </p:cTn>
                              </p:par>
                              <p:par>
                                <p:cTn id="34" presetID="7" presetClass="emph" presetSubtype="2" fill="hold" nodeType="withEffect">
                                  <p:stCondLst>
                                    <p:cond delay="0"/>
                                  </p:stCondLst>
                                  <p:childTnLst>
                                    <p:animClr clrSpc="rgb" dir="cw">
                                      <p:cBhvr>
                                        <p:cTn id="35" dur="500" fill="hold"/>
                                        <p:tgtEl>
                                          <p:spTgt spid="57354"/>
                                        </p:tgtEl>
                                        <p:attrNameLst>
                                          <p:attrName>stroke.color</p:attrName>
                                        </p:attrNameLst>
                                      </p:cBhvr>
                                      <p:to>
                                        <a:srgbClr val="CC3300"/>
                                      </p:to>
                                    </p:animClr>
                                    <p:set>
                                      <p:cBhvr>
                                        <p:cTn id="36" dur="500" fill="hold"/>
                                        <p:tgtEl>
                                          <p:spTgt spid="57354"/>
                                        </p:tgtEl>
                                        <p:attrNameLst>
                                          <p:attrName>stroke.on</p:attrName>
                                        </p:attrNameLst>
                                      </p:cBhvr>
                                      <p:to>
                                        <p:strVal val="tru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7368">
                                            <p:txEl>
                                              <p:pRg st="1" end="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391"/>
                                        </p:tgtEl>
                                        <p:attrNameLst>
                                          <p:attrName>style.visibility</p:attrName>
                                        </p:attrNameLst>
                                      </p:cBhvr>
                                      <p:to>
                                        <p:strVal val="visible"/>
                                      </p:to>
                                    </p:set>
                                  </p:childTnLst>
                                </p:cTn>
                              </p:par>
                              <p:par>
                                <p:cTn id="43" presetID="22" presetClass="entr" presetSubtype="1" fill="hold" nodeType="withEffect">
                                  <p:stCondLst>
                                    <p:cond delay="0"/>
                                  </p:stCondLst>
                                  <p:childTnLst>
                                    <p:set>
                                      <p:cBhvr>
                                        <p:cTn id="44" dur="1" fill="hold">
                                          <p:stCondLst>
                                            <p:cond delay="0"/>
                                          </p:stCondLst>
                                        </p:cTn>
                                        <p:tgtEl>
                                          <p:spTgt spid="57400"/>
                                        </p:tgtEl>
                                        <p:attrNameLst>
                                          <p:attrName>style.visibility</p:attrName>
                                        </p:attrNameLst>
                                      </p:cBhvr>
                                      <p:to>
                                        <p:strVal val="visible"/>
                                      </p:to>
                                    </p:set>
                                    <p:animEffect transition="in" filter="wipe(up)">
                                      <p:cBhvr>
                                        <p:cTn id="45" dur="500"/>
                                        <p:tgtEl>
                                          <p:spTgt spid="57400"/>
                                        </p:tgtEl>
                                      </p:cBhvr>
                                    </p:animEffect>
                                  </p:childTnLst>
                                </p:cTn>
                              </p:par>
                            </p:childTnLst>
                          </p:cTn>
                        </p:par>
                        <p:par>
                          <p:cTn id="46" fill="hold" nodeType="afterGroup">
                            <p:stCondLst>
                              <p:cond delay="500"/>
                            </p:stCondLst>
                            <p:childTnLst>
                              <p:par>
                                <p:cTn id="47" presetID="7" presetClass="emph" presetSubtype="2" fill="hold" nodeType="afterEffect">
                                  <p:stCondLst>
                                    <p:cond delay="0"/>
                                  </p:stCondLst>
                                  <p:childTnLst>
                                    <p:animClr clrSpc="rgb" dir="cw">
                                      <p:cBhvr>
                                        <p:cTn id="48" dur="500" fill="hold"/>
                                        <p:tgtEl>
                                          <p:spTgt spid="57370"/>
                                        </p:tgtEl>
                                        <p:attrNameLst>
                                          <p:attrName>stroke.color</p:attrName>
                                        </p:attrNameLst>
                                      </p:cBhvr>
                                      <p:to>
                                        <a:srgbClr val="CC3300"/>
                                      </p:to>
                                    </p:animClr>
                                    <p:set>
                                      <p:cBhvr>
                                        <p:cTn id="49" dur="500" fill="hold"/>
                                        <p:tgtEl>
                                          <p:spTgt spid="57370"/>
                                        </p:tgtEl>
                                        <p:attrNameLst>
                                          <p:attrName>stroke.on</p:attrName>
                                        </p:attrNameLst>
                                      </p:cBhvr>
                                      <p:to>
                                        <p:strVal val="tru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7368">
                                            <p:txEl>
                                              <p:pRg st="2" end="2"/>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7395"/>
                                        </p:tgtEl>
                                        <p:attrNameLst>
                                          <p:attrName>style.visibility</p:attrName>
                                        </p:attrNameLst>
                                      </p:cBhvr>
                                      <p:to>
                                        <p:strVal val="visible"/>
                                      </p:to>
                                    </p:set>
                                  </p:childTnLst>
                                </p:cTn>
                              </p:par>
                              <p:par>
                                <p:cTn id="56" presetID="22" presetClass="entr" presetSubtype="2" fill="hold" nodeType="withEffect">
                                  <p:stCondLst>
                                    <p:cond delay="0"/>
                                  </p:stCondLst>
                                  <p:childTnLst>
                                    <p:set>
                                      <p:cBhvr>
                                        <p:cTn id="57" dur="1" fill="hold">
                                          <p:stCondLst>
                                            <p:cond delay="0"/>
                                          </p:stCondLst>
                                        </p:cTn>
                                        <p:tgtEl>
                                          <p:spTgt spid="57398"/>
                                        </p:tgtEl>
                                        <p:attrNameLst>
                                          <p:attrName>style.visibility</p:attrName>
                                        </p:attrNameLst>
                                      </p:cBhvr>
                                      <p:to>
                                        <p:strVal val="visible"/>
                                      </p:to>
                                    </p:set>
                                    <p:animEffect transition="in" filter="wipe(right)">
                                      <p:cBhvr>
                                        <p:cTn id="58" dur="500"/>
                                        <p:tgtEl>
                                          <p:spTgt spid="5739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7368">
                                            <p:txEl>
                                              <p:pRg st="3" end="3"/>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7397"/>
                                        </p:tgtEl>
                                        <p:attrNameLst>
                                          <p:attrName>style.visibility</p:attrName>
                                        </p:attrNameLst>
                                      </p:cBhvr>
                                      <p:to>
                                        <p:strVal val="visible"/>
                                      </p:to>
                                    </p:set>
                                  </p:childTnLst>
                                </p:cTn>
                              </p:par>
                              <p:par>
                                <p:cTn id="65" presetID="22" presetClass="entr" presetSubtype="8" fill="hold" nodeType="withEffect">
                                  <p:stCondLst>
                                    <p:cond delay="0"/>
                                  </p:stCondLst>
                                  <p:childTnLst>
                                    <p:set>
                                      <p:cBhvr>
                                        <p:cTn id="66" dur="1" fill="hold">
                                          <p:stCondLst>
                                            <p:cond delay="0"/>
                                          </p:stCondLst>
                                        </p:cTn>
                                        <p:tgtEl>
                                          <p:spTgt spid="57399"/>
                                        </p:tgtEl>
                                        <p:attrNameLst>
                                          <p:attrName>style.visibility</p:attrName>
                                        </p:attrNameLst>
                                      </p:cBhvr>
                                      <p:to>
                                        <p:strVal val="visible"/>
                                      </p:to>
                                    </p:set>
                                    <p:animEffect transition="in" filter="wipe(left)">
                                      <p:cBhvr>
                                        <p:cTn id="67" dur="500"/>
                                        <p:tgtEl>
                                          <p:spTgt spid="5739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57368">
                                            <p:txEl>
                                              <p:pRg st="4" end="4"/>
                                            </p:txEl>
                                          </p:spTgt>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57404"/>
                                        </p:tgtEl>
                                        <p:attrNameLst>
                                          <p:attrName>style.visibility</p:attrName>
                                        </p:attrNameLst>
                                      </p:cBhvr>
                                      <p:to>
                                        <p:strVal val="visible"/>
                                      </p:to>
                                    </p:set>
                                  </p:childTnLst>
                                </p:cTn>
                              </p:par>
                            </p:childTnLst>
                          </p:cTn>
                        </p:par>
                        <p:par>
                          <p:cTn id="74" fill="hold" nodeType="afterGroup">
                            <p:stCondLst>
                              <p:cond delay="0"/>
                            </p:stCondLst>
                            <p:childTnLst>
                              <p:par>
                                <p:cTn id="75" presetID="22" presetClass="entr" presetSubtype="4" fill="hold" nodeType="afterEffect">
                                  <p:stCondLst>
                                    <p:cond delay="0"/>
                                  </p:stCondLst>
                                  <p:childTnLst>
                                    <p:set>
                                      <p:cBhvr>
                                        <p:cTn id="76" dur="1" fill="hold">
                                          <p:stCondLst>
                                            <p:cond delay="0"/>
                                          </p:stCondLst>
                                        </p:cTn>
                                        <p:tgtEl>
                                          <p:spTgt spid="57405"/>
                                        </p:tgtEl>
                                        <p:attrNameLst>
                                          <p:attrName>style.visibility</p:attrName>
                                        </p:attrNameLst>
                                      </p:cBhvr>
                                      <p:to>
                                        <p:strVal val="visible"/>
                                      </p:to>
                                    </p:set>
                                    <p:animEffect transition="in" filter="wipe(down)">
                                      <p:cBhvr>
                                        <p:cTn id="77" dur="500"/>
                                        <p:tgtEl>
                                          <p:spTgt spid="57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8" grpId="0" build="p"/>
      <p:bldP spid="57372" grpId="0" animBg="1"/>
      <p:bldP spid="57373" grpId="0" animBg="1"/>
      <p:bldP spid="57374" grpId="0" animBg="1"/>
      <p:bldP spid="57385" grpId="0" animBg="1"/>
      <p:bldP spid="57391" grpId="0" animBg="1"/>
      <p:bldP spid="57395" grpId="0" animBg="1"/>
      <p:bldP spid="57397" grpId="0" animBg="1"/>
      <p:bldP spid="57404"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Lab Deployment sheets</a:t>
            </a:r>
            <a:br>
              <a:rPr lang="en-US" dirty="0"/>
            </a:br>
            <a:endParaRPr lang="en-US" dirty="0"/>
          </a:p>
        </p:txBody>
      </p:sp>
      <p:sp>
        <p:nvSpPr>
          <p:cNvPr id="3" name="Content Placeholder 2"/>
          <p:cNvSpPr>
            <a:spLocks noGrp="1"/>
          </p:cNvSpPr>
          <p:nvPr>
            <p:ph sz="half" idx="1"/>
          </p:nvPr>
        </p:nvSpPr>
        <p:spPr>
          <a:xfrm>
            <a:off x="428919" y="1280160"/>
            <a:ext cx="8229600" cy="746603"/>
          </a:xfrm>
        </p:spPr>
        <p:txBody>
          <a:bodyPr>
            <a:normAutofit/>
          </a:bodyPr>
          <a:lstStyle/>
          <a:p>
            <a:pPr marL="0" indent="0">
              <a:buNone/>
            </a:pPr>
            <a:r>
              <a:rPr lang="en-US" sz="1800" dirty="0" smtClean="0"/>
              <a:t>The training lab deployment sheets provide equipment identification and model, role, name, and </a:t>
            </a:r>
            <a:r>
              <a:rPr lang="en-US" sz="1800" dirty="0" err="1" smtClean="0"/>
              <a:t>idrac</a:t>
            </a:r>
            <a:r>
              <a:rPr lang="en-US" sz="1800" dirty="0" smtClean="0"/>
              <a:t> (management) IP address and </a:t>
            </a:r>
            <a:r>
              <a:rPr lang="en-US" sz="1800" dirty="0"/>
              <a:t>user account and </a:t>
            </a:r>
            <a:r>
              <a:rPr lang="en-US" sz="1800" dirty="0" smtClean="0"/>
              <a:t>password</a:t>
            </a:r>
            <a:r>
              <a:rPr lang="en-US" sz="1800" dirty="0"/>
              <a:t>.</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180</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900" y="2283255"/>
            <a:ext cx="7971017" cy="36550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177236"/>
      </p:ext>
    </p:extLst>
  </p:cSld>
  <p:clrMapOvr>
    <a:masterClrMapping/>
  </p:clrMapOvr>
  <p:transition spd="med">
    <p:wipe dir="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Lab Switch Configurations</a:t>
            </a:r>
            <a:br>
              <a:rPr lang="en-US" dirty="0"/>
            </a:br>
            <a:endParaRPr lang="en-US" dirty="0"/>
          </a:p>
        </p:txBody>
      </p:sp>
      <p:sp>
        <p:nvSpPr>
          <p:cNvPr id="3" name="Content Placeholder 2"/>
          <p:cNvSpPr>
            <a:spLocks noGrp="1"/>
          </p:cNvSpPr>
          <p:nvPr>
            <p:ph sz="half" idx="1"/>
          </p:nvPr>
        </p:nvSpPr>
        <p:spPr>
          <a:xfrm>
            <a:off x="428919" y="1280160"/>
            <a:ext cx="4557860" cy="4754880"/>
          </a:xfrm>
        </p:spPr>
        <p:txBody>
          <a:bodyPr>
            <a:normAutofit/>
          </a:bodyPr>
          <a:lstStyle/>
          <a:p>
            <a:pPr marL="0" indent="0">
              <a:buNone/>
            </a:pPr>
            <a:r>
              <a:rPr lang="en-US" sz="1800" dirty="0" smtClean="0"/>
              <a:t>The switch configuration sheets included within the lab configuration documents has been provided to help you understand how each switch has been configured. </a:t>
            </a:r>
          </a:p>
          <a:p>
            <a:pPr marL="0" indent="0">
              <a:buNone/>
            </a:pPr>
            <a:endParaRPr lang="en-US" sz="1800" dirty="0"/>
          </a:p>
          <a:p>
            <a:pPr marL="0" indent="0">
              <a:buNone/>
            </a:pPr>
            <a:r>
              <a:rPr lang="en-US" sz="1800" dirty="0" smtClean="0"/>
              <a:t>These printouts are after the fact of the configuration and should not be used as a configuration guideline.</a:t>
            </a:r>
          </a:p>
          <a:p>
            <a:pPr marL="0" indent="0">
              <a:buNone/>
            </a:pPr>
            <a:endParaRPr lang="en-US" sz="1800" dirty="0" smtClean="0"/>
          </a:p>
          <a:p>
            <a:pPr marL="0" indent="0">
              <a:buNone/>
            </a:pPr>
            <a:r>
              <a:rPr lang="en-US" sz="1800" dirty="0" smtClean="0"/>
              <a:t>The example to the right is the running configuration for switch </a:t>
            </a:r>
            <a:r>
              <a:rPr lang="en-US" sz="1800" dirty="0" smtClean="0">
                <a:solidFill>
                  <a:schemeClr val="bg1">
                    <a:lumMod val="50000"/>
                  </a:schemeClr>
                </a:solidFill>
              </a:rPr>
              <a:t>tr-ch1-sw2-6220.</a:t>
            </a:r>
          </a:p>
          <a:p>
            <a:pPr marL="0" indent="0">
              <a:buNone/>
            </a:pPr>
            <a:endParaRPr lang="en-US" sz="1800" dirty="0">
              <a:solidFill>
                <a:schemeClr val="bg1">
                  <a:lumMod val="50000"/>
                </a:schemeClr>
              </a:solidFill>
            </a:endParaRPr>
          </a:p>
          <a:p>
            <a:pPr marL="0" indent="0">
              <a:buNone/>
            </a:pPr>
            <a:r>
              <a:rPr lang="en-US" sz="1800" dirty="0" smtClean="0"/>
              <a:t>This switch is the first switch connected to the top switch in the chassis 1 training environment.</a:t>
            </a:r>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181</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6443"/>
          <a:stretch/>
        </p:blipFill>
        <p:spPr bwMode="auto">
          <a:xfrm>
            <a:off x="5241307" y="1300893"/>
            <a:ext cx="3393646" cy="4831020"/>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08534"/>
      </p:ext>
    </p:extLst>
  </p:cSld>
  <p:clrMapOvr>
    <a:masterClrMapping/>
  </p:clrMapOvr>
  <p:transition spd="med">
    <p:wipe dir="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Content Placeholder 2"/>
          <p:cNvSpPr>
            <a:spLocks noGrp="1"/>
          </p:cNvSpPr>
          <p:nvPr>
            <p:ph sz="half" idx="1"/>
          </p:nvPr>
        </p:nvSpPr>
        <p:spPr/>
        <p:txBody>
          <a:bodyPr/>
          <a:lstStyle/>
          <a:p>
            <a:pPr marL="0" indent="0">
              <a:buNone/>
            </a:pPr>
            <a:r>
              <a:rPr lang="en-US" dirty="0"/>
              <a:t>The AIM </a:t>
            </a:r>
            <a:r>
              <a:rPr lang="en-US" dirty="0" smtClean="0"/>
              <a:t>Lab documents are </a:t>
            </a:r>
            <a:r>
              <a:rPr lang="en-US" dirty="0"/>
              <a:t>useful </a:t>
            </a:r>
            <a:r>
              <a:rPr lang="en-US" dirty="0" smtClean="0"/>
              <a:t>tools </a:t>
            </a:r>
            <a:r>
              <a:rPr lang="en-US" dirty="0"/>
              <a:t>that </a:t>
            </a:r>
            <a:r>
              <a:rPr lang="en-US" dirty="0" smtClean="0"/>
              <a:t>provide</a:t>
            </a:r>
          </a:p>
          <a:p>
            <a:r>
              <a:rPr lang="en-US" dirty="0" smtClean="0"/>
              <a:t>Network configuration layout and configuration data</a:t>
            </a:r>
          </a:p>
          <a:p>
            <a:r>
              <a:rPr lang="en-US" dirty="0" smtClean="0"/>
              <a:t>Cable runs for the environment</a:t>
            </a:r>
          </a:p>
          <a:p>
            <a:r>
              <a:rPr lang="en-US" dirty="0" smtClean="0"/>
              <a:t>IP scheme for all components</a:t>
            </a:r>
          </a:p>
          <a:p>
            <a:r>
              <a:rPr lang="en-US" dirty="0" smtClean="0"/>
              <a:t>User account information for the lab equipment</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182</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3964901534"/>
      </p:ext>
    </p:extLst>
  </p:cSld>
  <p:clrMapOvr>
    <a:masterClrMapping/>
  </p:clrMapOvr>
  <p:transition spd="med">
    <p:wipe dir="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Thank you</a:t>
            </a:r>
            <a:endParaRPr lang="en-US" sz="3200" dirty="0"/>
          </a:p>
        </p:txBody>
      </p:sp>
      <p:sp>
        <p:nvSpPr>
          <p:cNvPr id="3" name="Subtitle 2"/>
          <p:cNvSpPr>
            <a:spLocks noGrp="1"/>
          </p:cNvSpPr>
          <p:nvPr>
            <p:ph type="subTitle" idx="1"/>
          </p:nvPr>
        </p:nvSpPr>
        <p:spPr/>
        <p:txBody>
          <a:bodyPr>
            <a:normAutofit/>
          </a:bodyPr>
          <a:lstStyle/>
          <a:p>
            <a:r>
              <a:rPr lang="en-US" sz="1800" dirty="0" smtClean="0"/>
              <a:t>Continue to the next module</a:t>
            </a:r>
          </a:p>
        </p:txBody>
      </p:sp>
    </p:spTree>
    <p:extLst>
      <p:ext uri="{BB962C8B-B14F-4D97-AF65-F5344CB8AC3E}">
        <p14:creationId xmlns:p14="http://schemas.microsoft.com/office/powerpoint/2010/main" val="2844343647"/>
      </p:ext>
    </p:extLst>
  </p:cSld>
  <p:clrMapOvr>
    <a:masterClrMapping/>
  </p:clrMapOvr>
  <p:transition spd="med">
    <p:wipe dir="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8"/>
          <p:cNvSpPr>
            <a:spLocks noGrp="1" noChangeArrowheads="1"/>
          </p:cNvSpPr>
          <p:nvPr>
            <p:ph type="ctrTitle"/>
          </p:nvPr>
        </p:nvSpPr>
        <p:spPr>
          <a:xfrm>
            <a:off x="438150" y="2679700"/>
            <a:ext cx="5962650" cy="1006475"/>
          </a:xfrm>
        </p:spPr>
        <p:txBody>
          <a:bodyPr/>
          <a:lstStyle/>
          <a:p>
            <a:r>
              <a:rPr lang="en-US" sz="3200"/>
              <a:t>Dell </a:t>
            </a:r>
            <a:r>
              <a:rPr lang="en-US" sz="3200" smtClean="0"/>
              <a:t>AIM </a:t>
            </a:r>
            <a:r>
              <a:rPr lang="en-US" sz="3200" dirty="0"/>
              <a:t>Training</a:t>
            </a:r>
            <a:endParaRPr lang="en-US" sz="3200" dirty="0">
              <a:latin typeface="Museo For Dell" charset="0"/>
              <a:ea typeface="Museo For Dell" charset="0"/>
              <a:cs typeface="Museo For Dell" charset="0"/>
            </a:endParaRPr>
          </a:p>
        </p:txBody>
      </p:sp>
      <p:sp>
        <p:nvSpPr>
          <p:cNvPr id="17411" name="Rectangle 70"/>
          <p:cNvSpPr>
            <a:spLocks noGrp="1" noChangeArrowheads="1"/>
          </p:cNvSpPr>
          <p:nvPr>
            <p:ph type="subTitle" idx="1"/>
          </p:nvPr>
        </p:nvSpPr>
        <p:spPr>
          <a:xfrm>
            <a:off x="447675" y="4165600"/>
            <a:ext cx="5953125" cy="387798"/>
          </a:xfrm>
        </p:spPr>
        <p:txBody>
          <a:bodyPr>
            <a:spAutoFit/>
          </a:bodyPr>
          <a:lstStyle/>
          <a:p>
            <a:r>
              <a:rPr lang="en-US" sz="2800" dirty="0" smtClean="0">
                <a:latin typeface="Museo Sans For Dell" charset="0"/>
                <a:ea typeface="Museo Sans For Dell" charset="0"/>
                <a:cs typeface="Museo Sans For Dell" charset="0"/>
              </a:rPr>
              <a:t>Dell AIM v3. </a:t>
            </a:r>
            <a:r>
              <a:rPr lang="en-US" sz="2800" smtClean="0">
                <a:latin typeface="Museo Sans For Dell" charset="0"/>
                <a:ea typeface="Museo Sans For Dell" charset="0"/>
                <a:cs typeface="Museo Sans For Dell" charset="0"/>
              </a:rPr>
              <a:t>4 Controller</a:t>
            </a:r>
            <a:endParaRPr lang="en-US" sz="2800" dirty="0">
              <a:latin typeface="Museo Sans For Dell" charset="0"/>
              <a:ea typeface="Museo Sans For Dell" charset="0"/>
              <a:cs typeface="Museo Sans For Dell" charset="0"/>
            </a:endParaRPr>
          </a:p>
        </p:txBody>
      </p:sp>
    </p:spTree>
    <p:extLst>
      <p:ext uri="{BB962C8B-B14F-4D97-AF65-F5344CB8AC3E}">
        <p14:creationId xmlns:p14="http://schemas.microsoft.com/office/powerpoint/2010/main" val="1879751788"/>
      </p:ext>
    </p:extLst>
  </p:cSld>
  <p:clrMapOvr>
    <a:masterClrMapping/>
  </p:clrMapOvr>
  <p:transition spd="med">
    <p:wipe dir="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latin typeface="Museo For Dell" charset="0"/>
                <a:ea typeface="Museo For Dell" charset="0"/>
                <a:cs typeface="Museo For Dell" charset="0"/>
              </a:rPr>
              <a:t>Lesson Objectives</a:t>
            </a:r>
          </a:p>
        </p:txBody>
      </p:sp>
      <p:sp>
        <p:nvSpPr>
          <p:cNvPr id="18435" name="Rectangle 3"/>
          <p:cNvSpPr>
            <a:spLocks noGrp="1" noChangeArrowheads="1"/>
          </p:cNvSpPr>
          <p:nvPr>
            <p:ph idx="1"/>
          </p:nvPr>
        </p:nvSpPr>
        <p:spPr>
          <a:xfrm>
            <a:off x="447675" y="1311275"/>
            <a:ext cx="8239125" cy="2906162"/>
          </a:xfrm>
        </p:spPr>
        <p:txBody>
          <a:bodyPr>
            <a:normAutofit/>
          </a:bodyPr>
          <a:lstStyle/>
          <a:p>
            <a:pPr>
              <a:lnSpc>
                <a:spcPct val="150000"/>
              </a:lnSpc>
            </a:pPr>
            <a:r>
              <a:rPr lang="en-US" dirty="0" smtClean="0">
                <a:latin typeface="Museo Sans For Dell" charset="0"/>
                <a:ea typeface="Museo Sans For Dell" charset="0"/>
                <a:cs typeface="Museo Sans For Dell" charset="0"/>
              </a:rPr>
              <a:t>Understand the role and functions of the AIM Controller</a:t>
            </a:r>
            <a:endParaRPr lang="en-US" sz="1800" dirty="0">
              <a:latin typeface="Museo Sans For Dell" charset="0"/>
              <a:ea typeface="Museo Sans For Dell" charset="0"/>
              <a:cs typeface="Museo Sans For Dell" charset="0"/>
            </a:endParaRPr>
          </a:p>
          <a:p>
            <a:pPr>
              <a:lnSpc>
                <a:spcPct val="150000"/>
              </a:lnSpc>
            </a:pPr>
            <a:r>
              <a:rPr lang="en-US" dirty="0" smtClean="0">
                <a:latin typeface="Museo Sans For Dell" charset="0"/>
                <a:ea typeface="Museo Sans For Dell" charset="0"/>
                <a:cs typeface="Museo Sans For Dell" charset="0"/>
              </a:rPr>
              <a:t>Understand the Controller addressing scheme</a:t>
            </a:r>
            <a:endParaRPr lang="en-US" sz="1800" dirty="0" smtClean="0">
              <a:latin typeface="Museo Sans For Dell" charset="0"/>
              <a:ea typeface="Museo Sans For Dell" charset="0"/>
              <a:cs typeface="Museo Sans For Dell" charset="0"/>
            </a:endParaRPr>
          </a:p>
          <a:p>
            <a:pPr>
              <a:lnSpc>
                <a:spcPct val="150000"/>
              </a:lnSpc>
            </a:pPr>
            <a:r>
              <a:rPr lang="en-US" dirty="0" smtClean="0">
                <a:latin typeface="Museo Sans For Dell" charset="0"/>
                <a:ea typeface="Museo Sans For Dell" charset="0"/>
                <a:cs typeface="Museo Sans For Dell" charset="0"/>
              </a:rPr>
              <a:t>Learn how to plan a Controller installation</a:t>
            </a:r>
          </a:p>
        </p:txBody>
      </p:sp>
    </p:spTree>
    <p:extLst>
      <p:ext uri="{BB962C8B-B14F-4D97-AF65-F5344CB8AC3E}">
        <p14:creationId xmlns:p14="http://schemas.microsoft.com/office/powerpoint/2010/main" val="1996407294"/>
      </p:ext>
    </p:extLst>
  </p:cSld>
  <p:clrMapOvr>
    <a:masterClrMapping/>
  </p:clrMapOvr>
  <p:transition spd="med">
    <p:wipe dir="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latin typeface="Museo For Dell" charset="0"/>
                <a:ea typeface="Museo For Dell" charset="0"/>
                <a:cs typeface="Museo For Dell" charset="0"/>
              </a:rPr>
              <a:t>Topics Covered</a:t>
            </a:r>
          </a:p>
        </p:txBody>
      </p:sp>
      <p:sp>
        <p:nvSpPr>
          <p:cNvPr id="19459" name="Rectangle 3"/>
          <p:cNvSpPr>
            <a:spLocks noGrp="1" noChangeArrowheads="1"/>
          </p:cNvSpPr>
          <p:nvPr>
            <p:ph idx="1"/>
          </p:nvPr>
        </p:nvSpPr>
        <p:spPr>
          <a:xfrm>
            <a:off x="390525" y="1316355"/>
            <a:ext cx="8420100" cy="3865563"/>
          </a:xfrm>
        </p:spPr>
        <p:txBody>
          <a:bodyPr>
            <a:normAutofit/>
          </a:bodyPr>
          <a:lstStyle/>
          <a:p>
            <a:pPr>
              <a:lnSpc>
                <a:spcPct val="150000"/>
              </a:lnSpc>
            </a:pPr>
            <a:r>
              <a:rPr lang="en-US" dirty="0" smtClean="0">
                <a:latin typeface="Museo Sans For Dell" charset="0"/>
                <a:ea typeface="Museo Sans For Dell" charset="0"/>
                <a:cs typeface="Museo Sans For Dell" charset="0"/>
              </a:rPr>
              <a:t>Controller description</a:t>
            </a:r>
            <a:endParaRPr lang="en-US" sz="1200" dirty="0" smtClean="0">
              <a:latin typeface="Museo Sans For Dell" charset="0"/>
              <a:ea typeface="Museo Sans For Dell" charset="0"/>
              <a:cs typeface="Museo Sans For Dell" charset="0"/>
            </a:endParaRPr>
          </a:p>
          <a:p>
            <a:pPr>
              <a:lnSpc>
                <a:spcPct val="150000"/>
              </a:lnSpc>
            </a:pPr>
            <a:r>
              <a:rPr lang="en-US" dirty="0" smtClean="0">
                <a:latin typeface="Museo Sans For Dell" charset="0"/>
                <a:ea typeface="Museo Sans For Dell" charset="0"/>
                <a:cs typeface="Museo Sans For Dell" charset="0"/>
              </a:rPr>
              <a:t>Hardware requirements</a:t>
            </a:r>
            <a:endParaRPr lang="en-US" sz="1200" dirty="0" smtClean="0">
              <a:latin typeface="Museo Sans For Dell" charset="0"/>
              <a:ea typeface="Museo Sans For Dell" charset="0"/>
              <a:cs typeface="Museo Sans For Dell" charset="0"/>
            </a:endParaRPr>
          </a:p>
          <a:p>
            <a:pPr>
              <a:lnSpc>
                <a:spcPct val="150000"/>
              </a:lnSpc>
            </a:pPr>
            <a:r>
              <a:rPr lang="en-US" dirty="0" smtClean="0">
                <a:latin typeface="Museo Sans For Dell" charset="0"/>
                <a:ea typeface="Museo Sans For Dell" charset="0"/>
                <a:cs typeface="Museo Sans For Dell" charset="0"/>
              </a:rPr>
              <a:t>Networking requirements</a:t>
            </a:r>
            <a:endParaRPr lang="en-US" sz="1200" dirty="0" smtClean="0">
              <a:latin typeface="Museo Sans For Dell" charset="0"/>
              <a:ea typeface="Museo Sans For Dell" charset="0"/>
              <a:cs typeface="Museo Sans For Dell" charset="0"/>
            </a:endParaRPr>
          </a:p>
          <a:p>
            <a:pPr>
              <a:lnSpc>
                <a:spcPct val="150000"/>
              </a:lnSpc>
            </a:pPr>
            <a:r>
              <a:rPr lang="en-US" dirty="0" smtClean="0">
                <a:latin typeface="Museo Sans For Dell" charset="0"/>
                <a:ea typeface="Museo Sans For Dell" charset="0"/>
                <a:cs typeface="Museo Sans For Dell" charset="0"/>
              </a:rPr>
              <a:t>Controller location in the data center</a:t>
            </a:r>
            <a:endParaRPr lang="en-US" sz="1200" dirty="0" smtClean="0">
              <a:latin typeface="Museo Sans For Dell" charset="0"/>
              <a:ea typeface="Museo Sans For Dell" charset="0"/>
              <a:cs typeface="Museo Sans For Dell" charset="0"/>
            </a:endParaRPr>
          </a:p>
          <a:p>
            <a:pPr>
              <a:lnSpc>
                <a:spcPct val="150000"/>
              </a:lnSpc>
            </a:pPr>
            <a:r>
              <a:rPr lang="en-US" dirty="0" smtClean="0">
                <a:latin typeface="Museo Sans For Dell" charset="0"/>
                <a:ea typeface="Museo Sans For Dell" charset="0"/>
                <a:cs typeface="Museo Sans For Dell" charset="0"/>
              </a:rPr>
              <a:t>Controller services</a:t>
            </a:r>
            <a:endParaRPr lang="en-US" sz="1200" dirty="0" smtClean="0">
              <a:latin typeface="Museo Sans For Dell" charset="0"/>
              <a:ea typeface="Museo Sans For Dell" charset="0"/>
              <a:cs typeface="Museo Sans For Dell" charset="0"/>
            </a:endParaRPr>
          </a:p>
          <a:p>
            <a:pPr>
              <a:lnSpc>
                <a:spcPct val="150000"/>
              </a:lnSpc>
            </a:pPr>
            <a:r>
              <a:rPr lang="en-US" dirty="0" smtClean="0">
                <a:latin typeface="Museo Sans For Dell" charset="0"/>
                <a:ea typeface="Museo Sans For Dell" charset="0"/>
                <a:cs typeface="Museo Sans For Dell" charset="0"/>
              </a:rPr>
              <a:t>Planning the installation</a:t>
            </a:r>
            <a:endParaRPr lang="en-US" sz="1200" dirty="0" smtClean="0">
              <a:latin typeface="Museo Sans For Dell" charset="0"/>
              <a:ea typeface="Museo Sans For Dell" charset="0"/>
              <a:cs typeface="Museo Sans For Dell" charset="0"/>
            </a:endParaRPr>
          </a:p>
          <a:p>
            <a:pPr>
              <a:lnSpc>
                <a:spcPct val="150000"/>
              </a:lnSpc>
            </a:pPr>
            <a:r>
              <a:rPr lang="en-US" dirty="0" smtClean="0">
                <a:latin typeface="Museo Sans For Dell" charset="0"/>
                <a:ea typeface="Museo Sans For Dell" charset="0"/>
                <a:cs typeface="Museo Sans For Dell" charset="0"/>
              </a:rPr>
              <a:t>Logging in to the Controller</a:t>
            </a:r>
          </a:p>
        </p:txBody>
      </p:sp>
    </p:spTree>
    <p:extLst>
      <p:ext uri="{BB962C8B-B14F-4D97-AF65-F5344CB8AC3E}">
        <p14:creationId xmlns:p14="http://schemas.microsoft.com/office/powerpoint/2010/main" val="1923932402"/>
      </p:ext>
    </p:extLst>
  </p:cSld>
  <p:clrMapOvr>
    <a:masterClrMapping/>
  </p:clrMapOvr>
  <p:transition spd="med">
    <p:wipe dir="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latin typeface="Museo For Dell" charset="0"/>
                <a:ea typeface="Museo For Dell" charset="0"/>
                <a:cs typeface="Museo For Dell" charset="0"/>
              </a:rPr>
              <a:t>The AIM Controller</a:t>
            </a:r>
          </a:p>
        </p:txBody>
      </p:sp>
      <p:sp>
        <p:nvSpPr>
          <p:cNvPr id="20483" name="Rectangle 3"/>
          <p:cNvSpPr>
            <a:spLocks noGrp="1" noChangeArrowheads="1"/>
          </p:cNvSpPr>
          <p:nvPr>
            <p:ph idx="1"/>
          </p:nvPr>
        </p:nvSpPr>
        <p:spPr>
          <a:xfrm>
            <a:off x="314325" y="1314450"/>
            <a:ext cx="7991475" cy="4619819"/>
          </a:xfrm>
        </p:spPr>
        <p:txBody>
          <a:bodyPr>
            <a:normAutofit/>
          </a:bodyPr>
          <a:lstStyle/>
          <a:p>
            <a:pPr>
              <a:lnSpc>
                <a:spcPct val="100000"/>
              </a:lnSpc>
            </a:pPr>
            <a:r>
              <a:rPr lang="en-US" sz="2000" dirty="0" smtClean="0">
                <a:latin typeface="Museo Sans For Dell" charset="0"/>
                <a:ea typeface="Museo Sans For Dell" charset="0"/>
                <a:cs typeface="Museo Sans For Dell" charset="0"/>
              </a:rPr>
              <a:t>Software that manages the physical and virtual hardware, software, and network configurations in the AIM environment</a:t>
            </a:r>
          </a:p>
          <a:p>
            <a:pPr>
              <a:lnSpc>
                <a:spcPct val="100000"/>
              </a:lnSpc>
            </a:pPr>
            <a:endParaRPr lang="en-US" sz="1200" dirty="0" smtClean="0">
              <a:latin typeface="Museo Sans For Dell" charset="0"/>
              <a:ea typeface="Museo Sans For Dell" charset="0"/>
              <a:cs typeface="Museo Sans For Dell" charset="0"/>
            </a:endParaRPr>
          </a:p>
          <a:p>
            <a:pPr>
              <a:lnSpc>
                <a:spcPct val="100000"/>
              </a:lnSpc>
            </a:pPr>
            <a:r>
              <a:rPr lang="en-US" sz="2000" dirty="0" smtClean="0">
                <a:latin typeface="Museo Sans For Dell" charset="0"/>
                <a:ea typeface="Museo Sans For Dell" charset="0"/>
                <a:cs typeface="Museo Sans For Dell" charset="0"/>
              </a:rPr>
              <a:t>Runs on a dedicated server inside or outside the AIM environment, communicating with the environment via the existing network infrastructure</a:t>
            </a:r>
          </a:p>
          <a:p>
            <a:pPr>
              <a:lnSpc>
                <a:spcPct val="100000"/>
              </a:lnSpc>
            </a:pPr>
            <a:endParaRPr lang="en-US" sz="1200" dirty="0" smtClean="0">
              <a:latin typeface="Museo Sans For Dell" charset="0"/>
              <a:ea typeface="Museo Sans For Dell" charset="0"/>
              <a:cs typeface="Museo Sans For Dell" charset="0"/>
            </a:endParaRPr>
          </a:p>
          <a:p>
            <a:pPr>
              <a:lnSpc>
                <a:spcPct val="100000"/>
              </a:lnSpc>
            </a:pPr>
            <a:r>
              <a:rPr lang="en-US" sz="2000" dirty="0" smtClean="0">
                <a:latin typeface="Museo Sans For Dell" charset="0"/>
                <a:ea typeface="Museo Sans For Dell" charset="0"/>
                <a:cs typeface="Museo Sans For Dell" charset="0"/>
              </a:rPr>
              <a:t>Hosts the interfaces to the AIM environment: the web-based AIM Console,  the command-line interface (CLI), and APIs</a:t>
            </a:r>
          </a:p>
          <a:p>
            <a:pPr>
              <a:lnSpc>
                <a:spcPct val="100000"/>
              </a:lnSpc>
            </a:pPr>
            <a:endParaRPr lang="en-US" sz="1200" dirty="0" smtClean="0">
              <a:latin typeface="Museo Sans For Dell" charset="0"/>
              <a:ea typeface="Museo Sans For Dell" charset="0"/>
              <a:cs typeface="Museo Sans For Dell" charset="0"/>
            </a:endParaRPr>
          </a:p>
          <a:p>
            <a:pPr>
              <a:lnSpc>
                <a:spcPct val="100000"/>
              </a:lnSpc>
            </a:pPr>
            <a:r>
              <a:rPr lang="en-US" sz="2000" dirty="0" smtClean="0">
                <a:latin typeface="Museo Sans For Dell" charset="0"/>
                <a:ea typeface="Museo Sans For Dell" charset="0"/>
                <a:cs typeface="Museo Sans For Dell" charset="0"/>
              </a:rPr>
              <a:t>Provides DHCP and TFTP services to PXE boot servers</a:t>
            </a:r>
          </a:p>
          <a:p>
            <a:pPr>
              <a:lnSpc>
                <a:spcPct val="100000"/>
              </a:lnSpc>
            </a:pPr>
            <a:endParaRPr lang="en-US" sz="1200" dirty="0" smtClean="0">
              <a:latin typeface="Museo Sans For Dell" charset="0"/>
              <a:ea typeface="Museo Sans For Dell" charset="0"/>
              <a:cs typeface="Museo Sans For Dell" charset="0"/>
            </a:endParaRPr>
          </a:p>
          <a:p>
            <a:pPr>
              <a:lnSpc>
                <a:spcPct val="100000"/>
              </a:lnSpc>
            </a:pPr>
            <a:r>
              <a:rPr lang="en-US" sz="2000" dirty="0" smtClean="0">
                <a:latin typeface="Museo Sans For Dell" charset="0"/>
                <a:ea typeface="Museo Sans For Dell" charset="0"/>
                <a:cs typeface="Museo Sans For Dell" charset="0"/>
              </a:rPr>
              <a:t>Maintains a master database of the resources in the AIM environment, how they are configured and their status</a:t>
            </a:r>
          </a:p>
        </p:txBody>
      </p:sp>
    </p:spTree>
    <p:extLst>
      <p:ext uri="{BB962C8B-B14F-4D97-AF65-F5344CB8AC3E}">
        <p14:creationId xmlns:p14="http://schemas.microsoft.com/office/powerpoint/2010/main" val="1602493491"/>
      </p:ext>
    </p:extLst>
  </p:cSld>
  <p:clrMapOvr>
    <a:masterClrMapping/>
  </p:clrMapOvr>
  <p:transition spd="med">
    <p:wipe dir="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useo For Dell" charset="0"/>
                <a:ea typeface="Museo For Dell" charset="0"/>
                <a:cs typeface="Museo For Dell" charset="0"/>
              </a:rPr>
              <a:t>Controller Hardware Requirements</a:t>
            </a:r>
            <a:endParaRPr lang="en-US" dirty="0"/>
          </a:p>
        </p:txBody>
      </p:sp>
      <p:sp>
        <p:nvSpPr>
          <p:cNvPr id="3" name="Content Placeholder 2"/>
          <p:cNvSpPr>
            <a:spLocks noGrp="1"/>
          </p:cNvSpPr>
          <p:nvPr>
            <p:ph idx="1"/>
          </p:nvPr>
        </p:nvSpPr>
        <p:spPr>
          <a:xfrm>
            <a:off x="457200" y="1280159"/>
            <a:ext cx="8229600" cy="4556761"/>
          </a:xfrm>
        </p:spPr>
        <p:txBody>
          <a:bodyPr>
            <a:normAutofit lnSpcReduction="10000"/>
          </a:bodyPr>
          <a:lstStyle/>
          <a:p>
            <a:pPr marL="0" indent="0">
              <a:lnSpc>
                <a:spcPct val="120000"/>
              </a:lnSpc>
              <a:buNone/>
            </a:pPr>
            <a:r>
              <a:rPr lang="en-US" sz="1800" dirty="0" smtClean="0"/>
              <a:t>For </a:t>
            </a:r>
            <a:r>
              <a:rPr lang="en-US" sz="1800" dirty="0"/>
              <a:t>each Controller you must configure a dedicated physical server (or a VM, in case of a single </a:t>
            </a:r>
            <a:r>
              <a:rPr lang="en-US" sz="1800" dirty="0" smtClean="0"/>
              <a:t>Controller-OVF) </a:t>
            </a:r>
            <a:r>
              <a:rPr lang="en-US" sz="1800" dirty="0"/>
              <a:t>with the following</a:t>
            </a:r>
            <a:r>
              <a:rPr lang="en-US" sz="1800" dirty="0" smtClean="0"/>
              <a:t>:</a:t>
            </a:r>
            <a:endParaRPr lang="en-US" sz="1800" dirty="0"/>
          </a:p>
          <a:p>
            <a:pPr lvl="1">
              <a:lnSpc>
                <a:spcPct val="120000"/>
              </a:lnSpc>
            </a:pPr>
            <a:r>
              <a:rPr lang="en-US" dirty="0" smtClean="0"/>
              <a:t>A </a:t>
            </a:r>
            <a:r>
              <a:rPr lang="en-US" dirty="0"/>
              <a:t>Xeon 3000-series dual core @1.8Ghz, </a:t>
            </a:r>
            <a:r>
              <a:rPr lang="en-US" dirty="0" smtClean="0"/>
              <a:t>or </a:t>
            </a:r>
            <a:r>
              <a:rPr lang="en-US" dirty="0"/>
              <a:t>better CPU </a:t>
            </a:r>
            <a:endParaRPr lang="en-US" dirty="0" smtClean="0"/>
          </a:p>
          <a:p>
            <a:pPr lvl="1">
              <a:lnSpc>
                <a:spcPct val="120000"/>
              </a:lnSpc>
            </a:pPr>
            <a:r>
              <a:rPr lang="en-US" dirty="0" smtClean="0"/>
              <a:t>2 </a:t>
            </a:r>
            <a:r>
              <a:rPr lang="en-US" dirty="0"/>
              <a:t>GB of RAM</a:t>
            </a:r>
            <a:r>
              <a:rPr lang="en-US" dirty="0" smtClean="0"/>
              <a:t>.</a:t>
            </a:r>
            <a:endParaRPr lang="en-US" dirty="0"/>
          </a:p>
          <a:p>
            <a:pPr lvl="1">
              <a:lnSpc>
                <a:spcPct val="120000"/>
              </a:lnSpc>
            </a:pPr>
            <a:r>
              <a:rPr lang="en-US" dirty="0" smtClean="0"/>
              <a:t>40 </a:t>
            </a:r>
            <a:r>
              <a:rPr lang="en-US" dirty="0"/>
              <a:t>GB hard disk</a:t>
            </a:r>
            <a:r>
              <a:rPr lang="en-US" dirty="0" smtClean="0"/>
              <a:t>.</a:t>
            </a:r>
            <a:endParaRPr lang="en-US" dirty="0"/>
          </a:p>
          <a:p>
            <a:pPr lvl="1">
              <a:lnSpc>
                <a:spcPct val="120000"/>
              </a:lnSpc>
            </a:pPr>
            <a:r>
              <a:rPr lang="en-US" dirty="0" smtClean="0"/>
              <a:t>1 </a:t>
            </a:r>
            <a:r>
              <a:rPr lang="en-US" dirty="0"/>
              <a:t>gigabit Ethernet NIC (2 if you want to team your NICs for resiliency</a:t>
            </a:r>
            <a:r>
              <a:rPr lang="en-US" dirty="0" smtClean="0"/>
              <a:t>)</a:t>
            </a:r>
            <a:endParaRPr lang="en-US" dirty="0"/>
          </a:p>
          <a:p>
            <a:pPr lvl="1">
              <a:lnSpc>
                <a:spcPct val="120000"/>
              </a:lnSpc>
            </a:pPr>
            <a:r>
              <a:rPr lang="en-US" dirty="0" smtClean="0"/>
              <a:t>A </a:t>
            </a:r>
            <a:r>
              <a:rPr lang="en-US" dirty="0"/>
              <a:t>keyboard, monitor, and mouse, or a KVM </a:t>
            </a:r>
            <a:r>
              <a:rPr lang="en-US" dirty="0" smtClean="0"/>
              <a:t>switch</a:t>
            </a:r>
            <a:endParaRPr lang="en-US" dirty="0"/>
          </a:p>
          <a:p>
            <a:pPr lvl="1">
              <a:lnSpc>
                <a:spcPct val="120000"/>
              </a:lnSpc>
            </a:pPr>
            <a:r>
              <a:rPr lang="en-US" dirty="0" smtClean="0"/>
              <a:t>An </a:t>
            </a:r>
            <a:r>
              <a:rPr lang="en-US" dirty="0"/>
              <a:t>optical </a:t>
            </a:r>
            <a:r>
              <a:rPr lang="en-US" dirty="0" smtClean="0"/>
              <a:t>drive</a:t>
            </a:r>
            <a:endParaRPr lang="en-US" dirty="0"/>
          </a:p>
          <a:p>
            <a:pPr lvl="1">
              <a:lnSpc>
                <a:spcPct val="120000"/>
              </a:lnSpc>
            </a:pPr>
            <a:r>
              <a:rPr lang="en-US" dirty="0" smtClean="0"/>
              <a:t>If using </a:t>
            </a:r>
            <a:r>
              <a:rPr lang="en-US" dirty="0" err="1" smtClean="0"/>
              <a:t>Fibre</a:t>
            </a:r>
            <a:r>
              <a:rPr lang="en-US" dirty="0" smtClean="0"/>
              <a:t> </a:t>
            </a:r>
            <a:r>
              <a:rPr lang="en-US" dirty="0"/>
              <a:t>Channel SAN, you will also need a Host Bus </a:t>
            </a:r>
            <a:r>
              <a:rPr lang="en-US" dirty="0" smtClean="0"/>
              <a:t>Adapter</a:t>
            </a:r>
          </a:p>
          <a:p>
            <a:pPr lvl="1">
              <a:lnSpc>
                <a:spcPct val="120000"/>
              </a:lnSpc>
            </a:pPr>
            <a:endParaRPr lang="en-US" dirty="0"/>
          </a:p>
          <a:p>
            <a:pPr>
              <a:lnSpc>
                <a:spcPct val="100000"/>
              </a:lnSpc>
            </a:pPr>
            <a:r>
              <a:rPr lang="en-US" dirty="0">
                <a:latin typeface="Museo Sans For Dell" charset="0"/>
                <a:ea typeface="Museo Sans For Dell" charset="0"/>
                <a:cs typeface="Museo Sans For Dell" charset="0"/>
              </a:rPr>
              <a:t>Additional components required for resiliency:</a:t>
            </a:r>
          </a:p>
          <a:p>
            <a:pPr lvl="1">
              <a:lnSpc>
                <a:spcPct val="100000"/>
              </a:lnSpc>
            </a:pPr>
            <a:endParaRPr lang="en-US" sz="800" dirty="0">
              <a:latin typeface="Museo Sans For Dell" charset="0"/>
              <a:ea typeface="Museo Sans For Dell" charset="0"/>
              <a:cs typeface="Museo Sans For Dell" charset="0"/>
            </a:endParaRPr>
          </a:p>
          <a:p>
            <a:pPr lvl="1">
              <a:lnSpc>
                <a:spcPct val="100000"/>
              </a:lnSpc>
            </a:pPr>
            <a:r>
              <a:rPr lang="en-US" dirty="0">
                <a:latin typeface="Museo Sans For Dell" charset="0"/>
                <a:ea typeface="Museo Sans For Dell" charset="0"/>
                <a:cs typeface="Museo Sans For Dell" charset="0"/>
              </a:rPr>
              <a:t>Gigabit Ethernet NICs</a:t>
            </a:r>
          </a:p>
          <a:p>
            <a:pPr lvl="1">
              <a:lnSpc>
                <a:spcPct val="100000"/>
              </a:lnSpc>
            </a:pPr>
            <a:r>
              <a:rPr lang="en-US" dirty="0">
                <a:latin typeface="Museo Sans For Dell" charset="0"/>
                <a:ea typeface="Museo Sans For Dell" charset="0"/>
                <a:cs typeface="Museo Sans For Dell" charset="0"/>
              </a:rPr>
              <a:t>Fiber Channel HBAs (for FC-SAN based storage)</a:t>
            </a:r>
          </a:p>
          <a:p>
            <a:pPr lvl="1">
              <a:lnSpc>
                <a:spcPct val="100000"/>
              </a:lnSpc>
            </a:pPr>
            <a:r>
              <a:rPr lang="en-US" dirty="0">
                <a:latin typeface="Museo Sans For Dell" charset="0"/>
                <a:ea typeface="Museo Sans For Dell" charset="0"/>
                <a:cs typeface="Museo Sans For Dell" charset="0"/>
              </a:rPr>
              <a:t>Redundant network switch (in implementing network resiliency</a:t>
            </a:r>
            <a:r>
              <a:rPr lang="en-US" dirty="0" smtClean="0">
                <a:latin typeface="Museo Sans For Dell" charset="0"/>
                <a:ea typeface="Museo Sans For Dell" charset="0"/>
                <a:cs typeface="Museo Sans For Dell" charset="0"/>
              </a:rPr>
              <a:t>)</a:t>
            </a:r>
            <a:endParaRPr lang="en-US" dirty="0">
              <a:latin typeface="Museo Sans For Dell" charset="0"/>
              <a:ea typeface="Museo Sans For Dell" charset="0"/>
              <a:cs typeface="Museo Sans For Dell" charset="0"/>
            </a:endParaRPr>
          </a:p>
        </p:txBody>
      </p:sp>
      <p:sp>
        <p:nvSpPr>
          <p:cNvPr id="4" name="Slide Number Placeholder 3"/>
          <p:cNvSpPr>
            <a:spLocks noGrp="1"/>
          </p:cNvSpPr>
          <p:nvPr>
            <p:ph type="sldNum" sz="quarter" idx="10"/>
          </p:nvPr>
        </p:nvSpPr>
        <p:spPr/>
        <p:txBody>
          <a:bodyPr/>
          <a:lstStyle/>
          <a:p>
            <a:pPr>
              <a:defRPr/>
            </a:pPr>
            <a:fld id="{A240F59E-2C98-4908-8C43-D62EC225DD59}" type="slidenum">
              <a:rPr lang="en-US" smtClean="0"/>
              <a:pPr>
                <a:defRPr/>
              </a:pPr>
              <a:t>188</a:t>
            </a:fld>
            <a:endParaRPr lang="en-US"/>
          </a:p>
        </p:txBody>
      </p:sp>
      <p:sp>
        <p:nvSpPr>
          <p:cNvPr id="5" name="Date Placeholder 4"/>
          <p:cNvSpPr>
            <a:spLocks noGrp="1"/>
          </p:cNvSpPr>
          <p:nvPr>
            <p:ph type="dt" sz="half" idx="2"/>
          </p:nvPr>
        </p:nvSpPr>
        <p:spPr/>
        <p:txBody>
          <a:bodyPr/>
          <a:lstStyle/>
          <a:p>
            <a:fld id="{3ABA7141-3D1C-4B71-8E8A-1A5A719C17C1}" type="datetime1">
              <a:rPr lang="en-US" smtClean="0"/>
              <a:pPr/>
              <a:t>11/12/2023</a:t>
            </a:fld>
            <a:endParaRPr lang="en-US" dirty="0"/>
          </a:p>
        </p:txBody>
      </p:sp>
    </p:spTree>
    <p:extLst>
      <p:ext uri="{BB962C8B-B14F-4D97-AF65-F5344CB8AC3E}">
        <p14:creationId xmlns:p14="http://schemas.microsoft.com/office/powerpoint/2010/main" val="63936525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latin typeface="Museo For Dell" charset="0"/>
                <a:ea typeface="Museo For Dell" charset="0"/>
                <a:cs typeface="Museo For Dell" charset="0"/>
              </a:rPr>
              <a:t>Networks in the AIM Environment</a:t>
            </a:r>
          </a:p>
        </p:txBody>
      </p:sp>
      <p:sp>
        <p:nvSpPr>
          <p:cNvPr id="22531" name="Rectangle 3"/>
          <p:cNvSpPr>
            <a:spLocks noGrp="1" noChangeArrowheads="1"/>
          </p:cNvSpPr>
          <p:nvPr>
            <p:ph idx="1"/>
          </p:nvPr>
        </p:nvSpPr>
        <p:spPr>
          <a:xfrm>
            <a:off x="438150" y="1306830"/>
            <a:ext cx="8372475" cy="4721225"/>
          </a:xfrm>
        </p:spPr>
        <p:txBody>
          <a:bodyPr/>
          <a:lstStyle/>
          <a:p>
            <a:pPr>
              <a:lnSpc>
                <a:spcPct val="100000"/>
              </a:lnSpc>
            </a:pPr>
            <a:r>
              <a:rPr lang="en-US" dirty="0" smtClean="0">
                <a:latin typeface="Museo Sans For Dell" charset="0"/>
                <a:ea typeface="Museo Sans For Dell" charset="0"/>
                <a:cs typeface="Museo Sans For Dell" charset="0"/>
              </a:rPr>
              <a:t>The System Control Network (SCN) is used to:</a:t>
            </a:r>
          </a:p>
          <a:p>
            <a:pPr lvl="1">
              <a:lnSpc>
                <a:spcPct val="100000"/>
              </a:lnSpc>
            </a:pPr>
            <a:endParaRPr lang="en-US" sz="800" dirty="0" smtClean="0">
              <a:latin typeface="Museo Sans For Dell" charset="0"/>
              <a:ea typeface="Museo Sans For Dell" charset="0"/>
              <a:cs typeface="Museo Sans For Dell" charset="0"/>
            </a:endParaRPr>
          </a:p>
          <a:p>
            <a:pPr lvl="1">
              <a:lnSpc>
                <a:spcPct val="100000"/>
              </a:lnSpc>
            </a:pPr>
            <a:r>
              <a:rPr lang="en-US" dirty="0" smtClean="0">
                <a:latin typeface="Museo Sans For Dell" charset="0"/>
                <a:ea typeface="Museo Sans For Dell" charset="0"/>
                <a:cs typeface="Museo Sans For Dell" charset="0"/>
              </a:rPr>
              <a:t>Discover new servers and their capabilities</a:t>
            </a:r>
          </a:p>
          <a:p>
            <a:pPr lvl="1">
              <a:lnSpc>
                <a:spcPct val="100000"/>
              </a:lnSpc>
            </a:pPr>
            <a:r>
              <a:rPr lang="en-US" dirty="0" smtClean="0">
                <a:latin typeface="Museo Sans For Dell" charset="0"/>
                <a:ea typeface="Museo Sans For Dell" charset="0"/>
                <a:cs typeface="Museo Sans For Dell" charset="0"/>
              </a:rPr>
              <a:t>Communicate status and configuration changes to personas and </a:t>
            </a:r>
            <a:r>
              <a:rPr lang="en-US" dirty="0" err="1" smtClean="0">
                <a:latin typeface="Museo Sans For Dell" charset="0"/>
                <a:ea typeface="Museo Sans For Dell" charset="0"/>
                <a:cs typeface="Museo Sans For Dell" charset="0"/>
              </a:rPr>
              <a:t>VMRacks</a:t>
            </a:r>
            <a:endParaRPr lang="en-US" dirty="0" smtClean="0">
              <a:latin typeface="Museo Sans For Dell" charset="0"/>
              <a:ea typeface="Museo Sans For Dell" charset="0"/>
              <a:cs typeface="Museo Sans For Dell" charset="0"/>
            </a:endParaRPr>
          </a:p>
          <a:p>
            <a:pPr lvl="1">
              <a:lnSpc>
                <a:spcPct val="100000"/>
              </a:lnSpc>
            </a:pPr>
            <a:r>
              <a:rPr lang="en-US" dirty="0" smtClean="0">
                <a:latin typeface="Museo Sans For Dell" charset="0"/>
                <a:ea typeface="Museo Sans For Dell" charset="0"/>
                <a:cs typeface="Museo Sans For Dell" charset="0"/>
              </a:rPr>
              <a:t>Connect servers with the network storage devices from which personas and </a:t>
            </a:r>
            <a:r>
              <a:rPr lang="en-US" dirty="0" err="1" smtClean="0">
                <a:latin typeface="Museo Sans For Dell" charset="0"/>
                <a:ea typeface="Museo Sans For Dell" charset="0"/>
                <a:cs typeface="Museo Sans For Dell" charset="0"/>
              </a:rPr>
              <a:t>VMRacks</a:t>
            </a:r>
            <a:r>
              <a:rPr lang="en-US" dirty="0" smtClean="0">
                <a:latin typeface="Museo Sans For Dell" charset="0"/>
                <a:ea typeface="Museo Sans For Dell" charset="0"/>
                <a:cs typeface="Museo Sans For Dell" charset="0"/>
              </a:rPr>
              <a:t> boot</a:t>
            </a:r>
          </a:p>
          <a:p>
            <a:pPr lvl="1">
              <a:lnSpc>
                <a:spcPct val="100000"/>
              </a:lnSpc>
            </a:pPr>
            <a:r>
              <a:rPr lang="en-US" dirty="0" smtClean="0">
                <a:latin typeface="Museo Sans For Dell" charset="0"/>
                <a:ea typeface="Museo Sans For Dell" charset="0"/>
                <a:cs typeface="Museo Sans For Dell" charset="0"/>
              </a:rPr>
              <a:t>Manage many other aspects of how personas are configured, including how they are connected to virtual networks</a:t>
            </a:r>
          </a:p>
          <a:p>
            <a:pPr lvl="1">
              <a:lnSpc>
                <a:spcPct val="100000"/>
              </a:lnSpc>
            </a:pPr>
            <a:endParaRPr lang="en-US" sz="1200" dirty="0" smtClean="0">
              <a:latin typeface="Museo Sans For Dell" charset="0"/>
              <a:ea typeface="Museo Sans For Dell" charset="0"/>
              <a:cs typeface="Museo Sans For Dell" charset="0"/>
            </a:endParaRPr>
          </a:p>
          <a:p>
            <a:pPr>
              <a:lnSpc>
                <a:spcPct val="100000"/>
              </a:lnSpc>
            </a:pPr>
            <a:r>
              <a:rPr lang="en-US" dirty="0" smtClean="0">
                <a:latin typeface="Museo Sans For Dell" charset="0"/>
                <a:ea typeface="Museo Sans For Dell" charset="0"/>
                <a:cs typeface="Museo Sans For Dell" charset="0"/>
              </a:rPr>
              <a:t>Management networks (</a:t>
            </a:r>
            <a:r>
              <a:rPr lang="en-US" dirty="0" err="1" smtClean="0">
                <a:latin typeface="Museo Sans For Dell" charset="0"/>
                <a:ea typeface="Museo Sans For Dell" charset="0"/>
                <a:cs typeface="Museo Sans For Dell" charset="0"/>
              </a:rPr>
              <a:t>iDRAC</a:t>
            </a:r>
            <a:r>
              <a:rPr lang="en-US" dirty="0" smtClean="0">
                <a:latin typeface="Museo Sans For Dell" charset="0"/>
                <a:ea typeface="Museo Sans For Dell" charset="0"/>
                <a:cs typeface="Museo Sans For Dell" charset="0"/>
              </a:rPr>
              <a:t>, </a:t>
            </a:r>
            <a:r>
              <a:rPr lang="en-US" dirty="0" err="1" smtClean="0">
                <a:latin typeface="Museo Sans For Dell" charset="0"/>
                <a:ea typeface="Museo Sans For Dell" charset="0"/>
                <a:cs typeface="Museo Sans For Dell" charset="0"/>
              </a:rPr>
              <a:t>iLO</a:t>
            </a:r>
            <a:r>
              <a:rPr lang="en-US" dirty="0" smtClean="0">
                <a:latin typeface="Museo Sans For Dell" charset="0"/>
                <a:ea typeface="Museo Sans For Dell" charset="0"/>
                <a:cs typeface="Museo Sans For Dell" charset="0"/>
              </a:rPr>
              <a:t>, Lights Out)</a:t>
            </a:r>
          </a:p>
          <a:p>
            <a:pPr lvl="1">
              <a:lnSpc>
                <a:spcPct val="100000"/>
              </a:lnSpc>
            </a:pPr>
            <a:endParaRPr lang="en-US" sz="800" dirty="0" smtClean="0">
              <a:latin typeface="Museo Sans For Dell" charset="0"/>
              <a:ea typeface="Museo Sans For Dell" charset="0"/>
              <a:cs typeface="Museo Sans For Dell" charset="0"/>
            </a:endParaRPr>
          </a:p>
          <a:p>
            <a:pPr lvl="1">
              <a:lnSpc>
                <a:spcPct val="100000"/>
              </a:lnSpc>
            </a:pPr>
            <a:r>
              <a:rPr lang="en-US" dirty="0" smtClean="0">
                <a:latin typeface="Museo Sans For Dell" charset="0"/>
                <a:ea typeface="Museo Sans For Dell" charset="0"/>
                <a:cs typeface="Museo Sans For Dell" charset="0"/>
              </a:rPr>
              <a:t>The Controller must have access to servers, chassis and switches for management purposes</a:t>
            </a:r>
          </a:p>
          <a:p>
            <a:pPr lvl="1">
              <a:lnSpc>
                <a:spcPct val="100000"/>
              </a:lnSpc>
            </a:pPr>
            <a:r>
              <a:rPr lang="en-US" dirty="0" smtClean="0">
                <a:latin typeface="Museo Sans For Dell" charset="0"/>
                <a:ea typeface="Museo Sans For Dell" charset="0"/>
                <a:cs typeface="Museo Sans For Dell" charset="0"/>
              </a:rPr>
              <a:t>These components normally have an address on a separate management network</a:t>
            </a:r>
          </a:p>
        </p:txBody>
      </p:sp>
    </p:spTree>
    <p:extLst>
      <p:ext uri="{BB962C8B-B14F-4D97-AF65-F5344CB8AC3E}">
        <p14:creationId xmlns:p14="http://schemas.microsoft.com/office/powerpoint/2010/main" val="157329690"/>
      </p:ext>
    </p:extLst>
  </p:cSld>
  <p:clrMapOvr>
    <a:masterClrMapping/>
  </p:clrMapOvr>
  <p:transition spd="med">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p:cNvSpPr>
          <p:nvPr>
            <p:ph type="title"/>
          </p:nvPr>
        </p:nvSpPr>
        <p:spPr>
          <a:xfrm>
            <a:off x="157163" y="155575"/>
            <a:ext cx="7799387" cy="827088"/>
          </a:xfrm>
        </p:spPr>
        <p:txBody>
          <a:bodyPr/>
          <a:lstStyle/>
          <a:p>
            <a:pPr eaLnBrk="1" hangingPunct="1"/>
            <a:r>
              <a:rPr lang="en-US" dirty="0" smtClean="0"/>
              <a:t>Rapid Server Migration &amp; Boot from FC or IP SAN</a:t>
            </a:r>
          </a:p>
        </p:txBody>
      </p:sp>
      <p:sp>
        <p:nvSpPr>
          <p:cNvPr id="11267" name="AutoShape 8"/>
          <p:cNvSpPr>
            <a:spLocks noChangeArrowheads="1"/>
          </p:cNvSpPr>
          <p:nvPr/>
        </p:nvSpPr>
        <p:spPr bwMode="auto">
          <a:xfrm>
            <a:off x="460375" y="3113088"/>
            <a:ext cx="622300" cy="566737"/>
          </a:xfrm>
          <a:prstGeom prst="roundRect">
            <a:avLst>
              <a:gd name="adj" fmla="val 16667"/>
            </a:avLst>
          </a:prstGeom>
          <a:solidFill>
            <a:schemeClr val="bg1"/>
          </a:solidFill>
          <a:ln w="38100" algn="ctr">
            <a:solidFill>
              <a:schemeClr val="tx1"/>
            </a:solidFill>
            <a:round/>
            <a:headEnd/>
            <a:tailEnd/>
          </a:ln>
        </p:spPr>
        <p:txBody>
          <a:bodyPr wrap="none" anchor="ctr"/>
          <a:lstStyle/>
          <a:p>
            <a:pPr algn="ctr"/>
            <a:r>
              <a:rPr lang="en-US" sz="1000" b="1">
                <a:solidFill>
                  <a:srgbClr val="000000"/>
                </a:solidFill>
                <a:latin typeface="Trebuchet MS" pitchFamily="34" charset="0"/>
                <a:cs typeface="Arial" pitchFamily="34" charset="0"/>
              </a:rPr>
              <a:t>Source</a:t>
            </a:r>
          </a:p>
          <a:p>
            <a:pPr algn="ctr"/>
            <a:r>
              <a:rPr lang="en-US" sz="1000" b="1">
                <a:solidFill>
                  <a:srgbClr val="000000"/>
                </a:solidFill>
                <a:latin typeface="Trebuchet MS" pitchFamily="34" charset="0"/>
                <a:cs typeface="Arial" pitchFamily="34" charset="0"/>
              </a:rPr>
              <a:t>Server</a:t>
            </a:r>
          </a:p>
        </p:txBody>
      </p:sp>
      <p:sp>
        <p:nvSpPr>
          <p:cNvPr id="11268" name="AutoShape 9"/>
          <p:cNvSpPr>
            <a:spLocks noChangeArrowheads="1"/>
          </p:cNvSpPr>
          <p:nvPr/>
        </p:nvSpPr>
        <p:spPr bwMode="auto">
          <a:xfrm>
            <a:off x="395288" y="3738563"/>
            <a:ext cx="228600" cy="320675"/>
          </a:xfrm>
          <a:prstGeom prst="can">
            <a:avLst>
              <a:gd name="adj" fmla="val 35069"/>
            </a:avLst>
          </a:prstGeom>
          <a:gradFill rotWithShape="1">
            <a:gsLst>
              <a:gs pos="0">
                <a:srgbClr val="666666"/>
              </a:gs>
              <a:gs pos="100000">
                <a:srgbClr val="DDDDDD"/>
              </a:gs>
            </a:gsLst>
            <a:lin ang="0" scaled="1"/>
          </a:gradFill>
          <a:ln w="9525">
            <a:solidFill>
              <a:schemeClr val="tx1"/>
            </a:solidFill>
            <a:round/>
            <a:headEnd/>
            <a:tailEnd/>
          </a:ln>
        </p:spPr>
        <p:txBody>
          <a:bodyPr wrap="none" anchor="ctr"/>
          <a:lstStyle/>
          <a:p>
            <a:endParaRPr lang="en-US">
              <a:solidFill>
                <a:srgbClr val="000000"/>
              </a:solidFill>
            </a:endParaRPr>
          </a:p>
        </p:txBody>
      </p:sp>
      <p:sp>
        <p:nvSpPr>
          <p:cNvPr id="11269" name="AutoShape 10"/>
          <p:cNvSpPr>
            <a:spLocks noChangeArrowheads="1"/>
          </p:cNvSpPr>
          <p:nvPr/>
        </p:nvSpPr>
        <p:spPr bwMode="auto">
          <a:xfrm>
            <a:off x="665163" y="3738563"/>
            <a:ext cx="228600" cy="320675"/>
          </a:xfrm>
          <a:prstGeom prst="can">
            <a:avLst>
              <a:gd name="adj" fmla="val 35069"/>
            </a:avLst>
          </a:prstGeom>
          <a:gradFill rotWithShape="1">
            <a:gsLst>
              <a:gs pos="0">
                <a:srgbClr val="666666"/>
              </a:gs>
              <a:gs pos="100000">
                <a:srgbClr val="DDDDDD"/>
              </a:gs>
            </a:gsLst>
            <a:lin ang="0" scaled="1"/>
          </a:gradFill>
          <a:ln w="9525">
            <a:solidFill>
              <a:schemeClr val="tx1"/>
            </a:solidFill>
            <a:round/>
            <a:headEnd/>
            <a:tailEnd/>
          </a:ln>
        </p:spPr>
        <p:txBody>
          <a:bodyPr wrap="none" anchor="ctr"/>
          <a:lstStyle/>
          <a:p>
            <a:endParaRPr lang="en-US">
              <a:solidFill>
                <a:srgbClr val="000000"/>
              </a:solidFill>
            </a:endParaRPr>
          </a:p>
        </p:txBody>
      </p:sp>
      <p:sp>
        <p:nvSpPr>
          <p:cNvPr id="11270" name="AutoShape 11"/>
          <p:cNvSpPr>
            <a:spLocks noChangeArrowheads="1"/>
          </p:cNvSpPr>
          <p:nvPr/>
        </p:nvSpPr>
        <p:spPr bwMode="auto">
          <a:xfrm>
            <a:off x="933450" y="3738563"/>
            <a:ext cx="228600" cy="320675"/>
          </a:xfrm>
          <a:prstGeom prst="can">
            <a:avLst>
              <a:gd name="adj" fmla="val 35069"/>
            </a:avLst>
          </a:prstGeom>
          <a:gradFill rotWithShape="1">
            <a:gsLst>
              <a:gs pos="0">
                <a:srgbClr val="666666"/>
              </a:gs>
              <a:gs pos="100000">
                <a:srgbClr val="DDDDDD"/>
              </a:gs>
            </a:gsLst>
            <a:lin ang="0" scaled="1"/>
          </a:gradFill>
          <a:ln w="9525">
            <a:solidFill>
              <a:schemeClr val="tx1"/>
            </a:solidFill>
            <a:round/>
            <a:headEnd/>
            <a:tailEnd/>
          </a:ln>
        </p:spPr>
        <p:txBody>
          <a:bodyPr wrap="none" anchor="ctr"/>
          <a:lstStyle/>
          <a:p>
            <a:endParaRPr lang="en-US">
              <a:solidFill>
                <a:srgbClr val="000000"/>
              </a:solidFill>
            </a:endParaRPr>
          </a:p>
        </p:txBody>
      </p:sp>
      <p:sp>
        <p:nvSpPr>
          <p:cNvPr id="11271" name="Text Box 12"/>
          <p:cNvSpPr txBox="1">
            <a:spLocks noChangeArrowheads="1"/>
          </p:cNvSpPr>
          <p:nvPr/>
        </p:nvSpPr>
        <p:spPr bwMode="auto">
          <a:xfrm>
            <a:off x="354013" y="4057650"/>
            <a:ext cx="831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000" b="1">
                <a:solidFill>
                  <a:srgbClr val="000000"/>
                </a:solidFill>
                <a:latin typeface="Trebuchet MS" pitchFamily="34" charset="0"/>
                <a:cs typeface="Arial" pitchFamily="34" charset="0"/>
              </a:rPr>
              <a:t>Local Disks</a:t>
            </a:r>
          </a:p>
        </p:txBody>
      </p:sp>
      <p:sp>
        <p:nvSpPr>
          <p:cNvPr id="11272" name="AutoShape 13"/>
          <p:cNvSpPr>
            <a:spLocks noChangeArrowheads="1"/>
          </p:cNvSpPr>
          <p:nvPr/>
        </p:nvSpPr>
        <p:spPr bwMode="auto">
          <a:xfrm>
            <a:off x="3808413" y="1911350"/>
            <a:ext cx="622300" cy="566738"/>
          </a:xfrm>
          <a:prstGeom prst="roundRect">
            <a:avLst>
              <a:gd name="adj" fmla="val 16667"/>
            </a:avLst>
          </a:prstGeom>
          <a:solidFill>
            <a:schemeClr val="bg1"/>
          </a:solidFill>
          <a:ln w="38100" algn="ctr">
            <a:solidFill>
              <a:srgbClr val="CC3300"/>
            </a:solidFill>
            <a:round/>
            <a:headEnd/>
            <a:tailEnd/>
          </a:ln>
        </p:spPr>
        <p:txBody>
          <a:bodyPr wrap="none" anchor="ctr"/>
          <a:lstStyle/>
          <a:p>
            <a:pPr algn="ctr"/>
            <a:r>
              <a:rPr lang="en-US" sz="1000" b="1">
                <a:solidFill>
                  <a:srgbClr val="000000"/>
                </a:solidFill>
                <a:latin typeface="Trebuchet MS" pitchFamily="34" charset="0"/>
                <a:cs typeface="Arial" pitchFamily="34" charset="0"/>
              </a:rPr>
              <a:t>Target</a:t>
            </a:r>
          </a:p>
          <a:p>
            <a:pPr algn="ctr"/>
            <a:r>
              <a:rPr lang="en-US" sz="1000" b="1">
                <a:solidFill>
                  <a:srgbClr val="000000"/>
                </a:solidFill>
                <a:latin typeface="Trebuchet MS" pitchFamily="34" charset="0"/>
                <a:cs typeface="Arial" pitchFamily="34" charset="0"/>
              </a:rPr>
              <a:t>Server</a:t>
            </a:r>
          </a:p>
        </p:txBody>
      </p:sp>
      <p:sp>
        <p:nvSpPr>
          <p:cNvPr id="11273" name="AutoShape 14"/>
          <p:cNvSpPr>
            <a:spLocks noChangeArrowheads="1"/>
          </p:cNvSpPr>
          <p:nvPr/>
        </p:nvSpPr>
        <p:spPr bwMode="auto">
          <a:xfrm>
            <a:off x="3800475" y="3103563"/>
            <a:ext cx="622300" cy="566737"/>
          </a:xfrm>
          <a:prstGeom prst="roundRect">
            <a:avLst>
              <a:gd name="adj" fmla="val 16667"/>
            </a:avLst>
          </a:prstGeom>
          <a:solidFill>
            <a:schemeClr val="bg1"/>
          </a:solidFill>
          <a:ln w="38100" algn="ctr">
            <a:solidFill>
              <a:srgbClr val="6F9600"/>
            </a:solidFill>
            <a:round/>
            <a:headEnd/>
            <a:tailEnd/>
          </a:ln>
        </p:spPr>
        <p:txBody>
          <a:bodyPr wrap="none" anchor="ctr"/>
          <a:lstStyle/>
          <a:p>
            <a:pPr algn="ctr"/>
            <a:r>
              <a:rPr lang="en-US" sz="1000" b="1">
                <a:solidFill>
                  <a:srgbClr val="000000"/>
                </a:solidFill>
                <a:latin typeface="Trebuchet MS" pitchFamily="34" charset="0"/>
                <a:cs typeface="Arial" pitchFamily="34" charset="0"/>
              </a:rPr>
              <a:t>Target</a:t>
            </a:r>
          </a:p>
          <a:p>
            <a:pPr algn="ctr"/>
            <a:r>
              <a:rPr lang="en-US" sz="1000" b="1">
                <a:solidFill>
                  <a:srgbClr val="000000"/>
                </a:solidFill>
                <a:latin typeface="Trebuchet MS" pitchFamily="34" charset="0"/>
                <a:cs typeface="Arial" pitchFamily="34" charset="0"/>
              </a:rPr>
              <a:t>VM</a:t>
            </a:r>
          </a:p>
        </p:txBody>
      </p:sp>
      <p:sp>
        <p:nvSpPr>
          <p:cNvPr id="11274" name="AutoShape 15"/>
          <p:cNvSpPr>
            <a:spLocks noChangeArrowheads="1"/>
          </p:cNvSpPr>
          <p:nvPr/>
        </p:nvSpPr>
        <p:spPr bwMode="auto">
          <a:xfrm>
            <a:off x="3817938" y="4302125"/>
            <a:ext cx="622300" cy="566738"/>
          </a:xfrm>
          <a:prstGeom prst="roundRect">
            <a:avLst>
              <a:gd name="adj" fmla="val 16667"/>
            </a:avLst>
          </a:prstGeom>
          <a:solidFill>
            <a:schemeClr val="bg1"/>
          </a:solidFill>
          <a:ln w="38100" algn="ctr">
            <a:solidFill>
              <a:srgbClr val="6F9600"/>
            </a:solidFill>
            <a:round/>
            <a:headEnd/>
            <a:tailEnd/>
          </a:ln>
        </p:spPr>
        <p:txBody>
          <a:bodyPr wrap="none" anchor="ctr"/>
          <a:lstStyle/>
          <a:p>
            <a:pPr algn="ctr"/>
            <a:r>
              <a:rPr lang="en-US" sz="1000" b="1">
                <a:solidFill>
                  <a:srgbClr val="000000"/>
                </a:solidFill>
                <a:latin typeface="Trebuchet MS" pitchFamily="34" charset="0"/>
                <a:cs typeface="Arial" pitchFamily="34" charset="0"/>
              </a:rPr>
              <a:t>Target</a:t>
            </a:r>
          </a:p>
          <a:p>
            <a:pPr algn="ctr"/>
            <a:r>
              <a:rPr lang="en-US" sz="1000" b="1">
                <a:solidFill>
                  <a:srgbClr val="000000"/>
                </a:solidFill>
                <a:latin typeface="Trebuchet MS" pitchFamily="34" charset="0"/>
                <a:cs typeface="Arial" pitchFamily="34" charset="0"/>
              </a:rPr>
              <a:t>VM</a:t>
            </a:r>
          </a:p>
        </p:txBody>
      </p:sp>
      <p:cxnSp>
        <p:nvCxnSpPr>
          <p:cNvPr id="11275" name="AutoShape 16"/>
          <p:cNvCxnSpPr>
            <a:cxnSpLocks noChangeShapeType="1"/>
            <a:stCxn id="11300" idx="1"/>
            <a:endCxn id="11272" idx="1"/>
          </p:cNvCxnSpPr>
          <p:nvPr/>
        </p:nvCxnSpPr>
        <p:spPr bwMode="auto">
          <a:xfrm rot="-5400000">
            <a:off x="2629695" y="1986756"/>
            <a:ext cx="950912" cy="1368425"/>
          </a:xfrm>
          <a:prstGeom prst="curvedConnector2">
            <a:avLst/>
          </a:prstGeom>
          <a:noFill/>
          <a:ln w="38100">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11276" name="AutoShape 17"/>
          <p:cNvCxnSpPr>
            <a:cxnSpLocks noChangeShapeType="1"/>
            <a:stCxn id="11302" idx="3"/>
            <a:endCxn id="11274" idx="1"/>
          </p:cNvCxnSpPr>
          <p:nvPr/>
        </p:nvCxnSpPr>
        <p:spPr bwMode="auto">
          <a:xfrm rot="16200000" flipH="1">
            <a:off x="2854325" y="3641726"/>
            <a:ext cx="708025" cy="1181100"/>
          </a:xfrm>
          <a:prstGeom prst="curvedConnector2">
            <a:avLst/>
          </a:prstGeom>
          <a:noFill/>
          <a:ln w="38100">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11277" name="AutoShape 18"/>
          <p:cNvCxnSpPr>
            <a:cxnSpLocks noChangeShapeType="1"/>
            <a:stCxn id="11301" idx="4"/>
            <a:endCxn id="11273" idx="1"/>
          </p:cNvCxnSpPr>
          <p:nvPr/>
        </p:nvCxnSpPr>
        <p:spPr bwMode="auto">
          <a:xfrm flipV="1">
            <a:off x="2973388" y="3387725"/>
            <a:ext cx="808037" cy="4763"/>
          </a:xfrm>
          <a:prstGeom prst="straightConnector1">
            <a:avLst/>
          </a:prstGeom>
          <a:noFill/>
          <a:ln w="38100">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11278" name="AutoShape 19"/>
          <p:cNvCxnSpPr>
            <a:cxnSpLocks noChangeShapeType="1"/>
            <a:stCxn id="11267" idx="3"/>
            <a:endCxn id="11300" idx="2"/>
          </p:cNvCxnSpPr>
          <p:nvPr/>
        </p:nvCxnSpPr>
        <p:spPr bwMode="auto">
          <a:xfrm flipV="1">
            <a:off x="1101725" y="3387725"/>
            <a:ext cx="1139825" cy="9525"/>
          </a:xfrm>
          <a:prstGeom prst="straightConnector1">
            <a:avLst/>
          </a:prstGeom>
          <a:noFill/>
          <a:ln w="38100">
            <a:solidFill>
              <a:schemeClr val="bg2"/>
            </a:solidFill>
            <a:prstDash val="dash"/>
            <a:round/>
            <a:headEnd/>
            <a:tailEnd type="triangle" w="med" len="med"/>
          </a:ln>
          <a:extLst>
            <a:ext uri="{909E8E84-426E-40DD-AFC4-6F175D3DCCD1}">
              <a14:hiddenFill xmlns:a14="http://schemas.microsoft.com/office/drawing/2010/main">
                <a:noFill/>
              </a14:hiddenFill>
            </a:ext>
          </a:extLst>
        </p:spPr>
      </p:cxnSp>
      <p:grpSp>
        <p:nvGrpSpPr>
          <p:cNvPr id="11279" name="Group 20"/>
          <p:cNvGrpSpPr>
            <a:grpSpLocks/>
          </p:cNvGrpSpPr>
          <p:nvPr/>
        </p:nvGrpSpPr>
        <p:grpSpPr bwMode="auto">
          <a:xfrm>
            <a:off x="2241550" y="3146425"/>
            <a:ext cx="731838" cy="731838"/>
            <a:chOff x="2070" y="2135"/>
            <a:chExt cx="680" cy="673"/>
          </a:xfrm>
        </p:grpSpPr>
        <p:sp>
          <p:nvSpPr>
            <p:cNvPr id="11300" name="AutoShape 21"/>
            <p:cNvSpPr>
              <a:spLocks noChangeArrowheads="1"/>
            </p:cNvSpPr>
            <p:nvPr/>
          </p:nvSpPr>
          <p:spPr bwMode="auto">
            <a:xfrm>
              <a:off x="2070" y="2135"/>
              <a:ext cx="334" cy="443"/>
            </a:xfrm>
            <a:prstGeom prst="can">
              <a:avLst>
                <a:gd name="adj" fmla="val 33159"/>
              </a:avLst>
            </a:prstGeom>
            <a:gradFill rotWithShape="1">
              <a:gsLst>
                <a:gs pos="0">
                  <a:srgbClr val="765E00"/>
                </a:gs>
                <a:gs pos="100000">
                  <a:srgbClr val="FFCC00"/>
                </a:gs>
              </a:gsLst>
              <a:lin ang="0" scaled="1"/>
            </a:gradFill>
            <a:ln w="9525">
              <a:solidFill>
                <a:schemeClr val="tx1"/>
              </a:solidFill>
              <a:round/>
              <a:headEnd/>
              <a:tailEnd/>
            </a:ln>
          </p:spPr>
          <p:txBody>
            <a:bodyPr wrap="none" anchor="ctr"/>
            <a:lstStyle/>
            <a:p>
              <a:pPr algn="ctr"/>
              <a:endParaRPr lang="en-US" sz="1000" b="1">
                <a:solidFill>
                  <a:srgbClr val="FFFFFF"/>
                </a:solidFill>
                <a:latin typeface="Trebuchet MS" pitchFamily="34" charset="0"/>
                <a:cs typeface="Arial" pitchFamily="34" charset="0"/>
              </a:endParaRPr>
            </a:p>
          </p:txBody>
        </p:sp>
        <p:sp>
          <p:nvSpPr>
            <p:cNvPr id="11301" name="AutoShape 22"/>
            <p:cNvSpPr>
              <a:spLocks noChangeArrowheads="1"/>
            </p:cNvSpPr>
            <p:nvPr/>
          </p:nvSpPr>
          <p:spPr bwMode="auto">
            <a:xfrm>
              <a:off x="2416" y="2140"/>
              <a:ext cx="334" cy="443"/>
            </a:xfrm>
            <a:prstGeom prst="can">
              <a:avLst>
                <a:gd name="adj" fmla="val 33159"/>
              </a:avLst>
            </a:prstGeom>
            <a:gradFill rotWithShape="1">
              <a:gsLst>
                <a:gs pos="0">
                  <a:srgbClr val="765E00"/>
                </a:gs>
                <a:gs pos="100000">
                  <a:srgbClr val="FFCC00"/>
                </a:gs>
              </a:gsLst>
              <a:lin ang="0" scaled="1"/>
            </a:gradFill>
            <a:ln w="9525">
              <a:solidFill>
                <a:schemeClr val="tx1"/>
              </a:solidFill>
              <a:round/>
              <a:headEnd/>
              <a:tailEnd/>
            </a:ln>
          </p:spPr>
          <p:txBody>
            <a:bodyPr wrap="none" anchor="ctr"/>
            <a:lstStyle/>
            <a:p>
              <a:pPr algn="ctr"/>
              <a:endParaRPr lang="en-US" sz="1000" b="1">
                <a:solidFill>
                  <a:srgbClr val="FFFFFF"/>
                </a:solidFill>
                <a:latin typeface="Trebuchet MS" pitchFamily="34" charset="0"/>
                <a:cs typeface="Arial" pitchFamily="34" charset="0"/>
              </a:endParaRPr>
            </a:p>
          </p:txBody>
        </p:sp>
        <p:sp>
          <p:nvSpPr>
            <p:cNvPr id="11302" name="AutoShape 23"/>
            <p:cNvSpPr>
              <a:spLocks noChangeArrowheads="1"/>
            </p:cNvSpPr>
            <p:nvPr/>
          </p:nvSpPr>
          <p:spPr bwMode="auto">
            <a:xfrm>
              <a:off x="2252" y="2365"/>
              <a:ext cx="334" cy="443"/>
            </a:xfrm>
            <a:prstGeom prst="can">
              <a:avLst>
                <a:gd name="adj" fmla="val 33159"/>
              </a:avLst>
            </a:prstGeom>
            <a:gradFill rotWithShape="1">
              <a:gsLst>
                <a:gs pos="0">
                  <a:srgbClr val="765E00"/>
                </a:gs>
                <a:gs pos="100000">
                  <a:srgbClr val="FFCC00"/>
                </a:gs>
              </a:gsLst>
              <a:lin ang="0" scaled="1"/>
            </a:gradFill>
            <a:ln w="9525">
              <a:solidFill>
                <a:schemeClr val="tx1"/>
              </a:solidFill>
              <a:round/>
              <a:headEnd/>
              <a:tailEnd/>
            </a:ln>
          </p:spPr>
          <p:txBody>
            <a:bodyPr wrap="none" anchor="ctr"/>
            <a:lstStyle/>
            <a:p>
              <a:pPr algn="ctr"/>
              <a:endParaRPr lang="en-US" sz="1000" b="1">
                <a:solidFill>
                  <a:srgbClr val="FFFFFF"/>
                </a:solidFill>
                <a:latin typeface="Trebuchet MS" pitchFamily="34" charset="0"/>
                <a:cs typeface="Arial" pitchFamily="34" charset="0"/>
              </a:endParaRPr>
            </a:p>
          </p:txBody>
        </p:sp>
      </p:grpSp>
      <p:sp>
        <p:nvSpPr>
          <p:cNvPr id="11280" name="AutoShape 24"/>
          <p:cNvSpPr>
            <a:spLocks noChangeArrowheads="1"/>
          </p:cNvSpPr>
          <p:nvPr/>
        </p:nvSpPr>
        <p:spPr bwMode="auto">
          <a:xfrm>
            <a:off x="3759200" y="4933950"/>
            <a:ext cx="228600" cy="320675"/>
          </a:xfrm>
          <a:prstGeom prst="can">
            <a:avLst>
              <a:gd name="adj" fmla="val 35069"/>
            </a:avLst>
          </a:prstGeom>
          <a:gradFill rotWithShape="1">
            <a:gsLst>
              <a:gs pos="0">
                <a:srgbClr val="5E7618"/>
              </a:gs>
              <a:gs pos="100000">
                <a:srgbClr val="CCFF33"/>
              </a:gs>
            </a:gsLst>
            <a:lin ang="0" scaled="1"/>
          </a:gradFill>
          <a:ln w="9525">
            <a:solidFill>
              <a:schemeClr val="tx1"/>
            </a:solidFill>
            <a:round/>
            <a:headEnd/>
            <a:tailEnd/>
          </a:ln>
        </p:spPr>
        <p:txBody>
          <a:bodyPr wrap="none" anchor="ctr"/>
          <a:lstStyle/>
          <a:p>
            <a:endParaRPr lang="en-US">
              <a:solidFill>
                <a:srgbClr val="000000"/>
              </a:solidFill>
            </a:endParaRPr>
          </a:p>
        </p:txBody>
      </p:sp>
      <p:sp>
        <p:nvSpPr>
          <p:cNvPr id="11281" name="AutoShape 25"/>
          <p:cNvSpPr>
            <a:spLocks noChangeArrowheads="1"/>
          </p:cNvSpPr>
          <p:nvPr/>
        </p:nvSpPr>
        <p:spPr bwMode="auto">
          <a:xfrm>
            <a:off x="4029075" y="4933950"/>
            <a:ext cx="228600" cy="320675"/>
          </a:xfrm>
          <a:prstGeom prst="can">
            <a:avLst>
              <a:gd name="adj" fmla="val 35069"/>
            </a:avLst>
          </a:prstGeom>
          <a:gradFill rotWithShape="1">
            <a:gsLst>
              <a:gs pos="0">
                <a:srgbClr val="5E7618"/>
              </a:gs>
              <a:gs pos="100000">
                <a:srgbClr val="CCFF33"/>
              </a:gs>
            </a:gsLst>
            <a:lin ang="0" scaled="1"/>
          </a:gradFill>
          <a:ln w="9525">
            <a:solidFill>
              <a:schemeClr val="tx1"/>
            </a:solidFill>
            <a:round/>
            <a:headEnd/>
            <a:tailEnd/>
          </a:ln>
        </p:spPr>
        <p:txBody>
          <a:bodyPr wrap="none" anchor="ctr"/>
          <a:lstStyle/>
          <a:p>
            <a:endParaRPr lang="en-US">
              <a:solidFill>
                <a:srgbClr val="000000"/>
              </a:solidFill>
            </a:endParaRPr>
          </a:p>
        </p:txBody>
      </p:sp>
      <p:sp>
        <p:nvSpPr>
          <p:cNvPr id="11282" name="AutoShape 26"/>
          <p:cNvSpPr>
            <a:spLocks noChangeArrowheads="1"/>
          </p:cNvSpPr>
          <p:nvPr/>
        </p:nvSpPr>
        <p:spPr bwMode="auto">
          <a:xfrm>
            <a:off x="4297363" y="4933950"/>
            <a:ext cx="228600" cy="320675"/>
          </a:xfrm>
          <a:prstGeom prst="can">
            <a:avLst>
              <a:gd name="adj" fmla="val 35069"/>
            </a:avLst>
          </a:prstGeom>
          <a:gradFill rotWithShape="1">
            <a:gsLst>
              <a:gs pos="0">
                <a:srgbClr val="5E7618"/>
              </a:gs>
              <a:gs pos="100000">
                <a:srgbClr val="CCFF33"/>
              </a:gs>
            </a:gsLst>
            <a:lin ang="0" scaled="1"/>
          </a:gradFill>
          <a:ln w="9525">
            <a:solidFill>
              <a:schemeClr val="tx1"/>
            </a:solidFill>
            <a:round/>
            <a:headEnd/>
            <a:tailEnd/>
          </a:ln>
        </p:spPr>
        <p:txBody>
          <a:bodyPr wrap="none" anchor="ctr"/>
          <a:lstStyle/>
          <a:p>
            <a:endParaRPr lang="en-US">
              <a:solidFill>
                <a:srgbClr val="000000"/>
              </a:solidFill>
            </a:endParaRPr>
          </a:p>
        </p:txBody>
      </p:sp>
      <p:sp>
        <p:nvSpPr>
          <p:cNvPr id="11283" name="Text Box 27"/>
          <p:cNvSpPr txBox="1">
            <a:spLocks noChangeArrowheads="1"/>
          </p:cNvSpPr>
          <p:nvPr/>
        </p:nvSpPr>
        <p:spPr bwMode="auto">
          <a:xfrm>
            <a:off x="3702050" y="5211763"/>
            <a:ext cx="9223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000" b="1">
                <a:solidFill>
                  <a:srgbClr val="000000"/>
                </a:solidFill>
                <a:latin typeface="Trebuchet MS" pitchFamily="34" charset="0"/>
                <a:cs typeface="Arial" pitchFamily="34" charset="0"/>
              </a:rPr>
              <a:t>Virtual Disks</a:t>
            </a:r>
          </a:p>
        </p:txBody>
      </p:sp>
      <p:sp>
        <p:nvSpPr>
          <p:cNvPr id="11284" name="Text Box 28"/>
          <p:cNvSpPr txBox="1">
            <a:spLocks noChangeArrowheads="1"/>
          </p:cNvSpPr>
          <p:nvPr/>
        </p:nvSpPr>
        <p:spPr bwMode="auto">
          <a:xfrm>
            <a:off x="1236663" y="3292475"/>
            <a:ext cx="709612" cy="244475"/>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000" b="1">
                <a:solidFill>
                  <a:srgbClr val="FFFFFF"/>
                </a:solidFill>
                <a:latin typeface="Trebuchet MS" pitchFamily="34" charset="0"/>
                <a:cs typeface="Arial" pitchFamily="34" charset="0"/>
              </a:rPr>
              <a:t>MIGRATE</a:t>
            </a:r>
          </a:p>
        </p:txBody>
      </p:sp>
      <p:sp>
        <p:nvSpPr>
          <p:cNvPr id="11285" name="Text Box 29"/>
          <p:cNvSpPr txBox="1">
            <a:spLocks noChangeArrowheads="1"/>
          </p:cNvSpPr>
          <p:nvPr/>
        </p:nvSpPr>
        <p:spPr bwMode="auto">
          <a:xfrm>
            <a:off x="2633663" y="2355850"/>
            <a:ext cx="515937" cy="244475"/>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000" b="1">
                <a:solidFill>
                  <a:srgbClr val="FFFFFF"/>
                </a:solidFill>
                <a:latin typeface="Trebuchet MS" pitchFamily="34" charset="0"/>
                <a:cs typeface="Arial" pitchFamily="34" charset="0"/>
              </a:rPr>
              <a:t>BOOT</a:t>
            </a:r>
          </a:p>
        </p:txBody>
      </p:sp>
      <p:sp>
        <p:nvSpPr>
          <p:cNvPr id="11286" name="Text Box 30"/>
          <p:cNvSpPr txBox="1">
            <a:spLocks noChangeArrowheads="1"/>
          </p:cNvSpPr>
          <p:nvPr/>
        </p:nvSpPr>
        <p:spPr bwMode="auto">
          <a:xfrm>
            <a:off x="3035300" y="3265488"/>
            <a:ext cx="515938" cy="244475"/>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000" b="1">
                <a:solidFill>
                  <a:srgbClr val="FFFFFF"/>
                </a:solidFill>
                <a:latin typeface="Trebuchet MS" pitchFamily="34" charset="0"/>
                <a:cs typeface="Arial" pitchFamily="34" charset="0"/>
              </a:rPr>
              <a:t>BOOT</a:t>
            </a:r>
          </a:p>
        </p:txBody>
      </p:sp>
      <p:sp>
        <p:nvSpPr>
          <p:cNvPr id="11287" name="Text Box 31"/>
          <p:cNvSpPr txBox="1">
            <a:spLocks noChangeArrowheads="1"/>
          </p:cNvSpPr>
          <p:nvPr/>
        </p:nvSpPr>
        <p:spPr bwMode="auto">
          <a:xfrm>
            <a:off x="2633663" y="4179888"/>
            <a:ext cx="503237" cy="244475"/>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000" b="1">
                <a:solidFill>
                  <a:srgbClr val="FFFFFF"/>
                </a:solidFill>
                <a:latin typeface="Trebuchet MS" pitchFamily="34" charset="0"/>
                <a:cs typeface="Arial" pitchFamily="34" charset="0"/>
              </a:rPr>
              <a:t>COPY</a:t>
            </a:r>
          </a:p>
        </p:txBody>
      </p:sp>
      <p:cxnSp>
        <p:nvCxnSpPr>
          <p:cNvPr id="11288" name="AutoShape 32"/>
          <p:cNvCxnSpPr>
            <a:cxnSpLocks noChangeShapeType="1"/>
            <a:stCxn id="11282" idx="4"/>
            <a:endCxn id="11274" idx="3"/>
          </p:cNvCxnSpPr>
          <p:nvPr/>
        </p:nvCxnSpPr>
        <p:spPr bwMode="auto">
          <a:xfrm flipH="1" flipV="1">
            <a:off x="4459288" y="4586288"/>
            <a:ext cx="66675" cy="508000"/>
          </a:xfrm>
          <a:prstGeom prst="curvedConnector3">
            <a:avLst>
              <a:gd name="adj1" fmla="val -342856"/>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cxnSp>
      <p:sp>
        <p:nvSpPr>
          <p:cNvPr id="11289" name="Text Box 33"/>
          <p:cNvSpPr txBox="1">
            <a:spLocks noChangeArrowheads="1"/>
          </p:cNvSpPr>
          <p:nvPr/>
        </p:nvSpPr>
        <p:spPr bwMode="auto">
          <a:xfrm>
            <a:off x="4530725" y="4713288"/>
            <a:ext cx="414338" cy="198437"/>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700" b="1">
                <a:solidFill>
                  <a:srgbClr val="FFFFFF"/>
                </a:solidFill>
                <a:latin typeface="Trebuchet MS" pitchFamily="34" charset="0"/>
                <a:cs typeface="Arial" pitchFamily="34" charset="0"/>
              </a:rPr>
              <a:t>BOOT</a:t>
            </a:r>
          </a:p>
        </p:txBody>
      </p:sp>
      <p:sp>
        <p:nvSpPr>
          <p:cNvPr id="156713" name="Text Box 41"/>
          <p:cNvSpPr txBox="1">
            <a:spLocks noChangeArrowheads="1"/>
          </p:cNvSpPr>
          <p:nvPr/>
        </p:nvSpPr>
        <p:spPr bwMode="auto">
          <a:xfrm>
            <a:off x="5222875" y="1166813"/>
            <a:ext cx="3448514" cy="256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hangingPunct="1">
              <a:spcBef>
                <a:spcPct val="20000"/>
              </a:spcBef>
              <a:spcAft>
                <a:spcPct val="50000"/>
              </a:spcAft>
              <a:buFontTx/>
              <a:buAutoNum type="arabicPeriod"/>
            </a:pPr>
            <a:r>
              <a:rPr lang="en-US" sz="1400" dirty="0">
                <a:solidFill>
                  <a:srgbClr val="292929"/>
                </a:solidFill>
                <a:latin typeface="Trebuchet MS" pitchFamily="34" charset="0"/>
              </a:rPr>
              <a:t>Migrate boot image and data from a server’s local disks to LUNs on IP or FC SAN</a:t>
            </a:r>
            <a:endParaRPr lang="en-US" sz="1400" dirty="0">
              <a:solidFill>
                <a:srgbClr val="000000"/>
              </a:solidFill>
              <a:latin typeface="Trebuchet MS" pitchFamily="34" charset="0"/>
            </a:endParaRPr>
          </a:p>
          <a:p>
            <a:pPr defTabSz="914400" eaLnBrk="1" hangingPunct="1">
              <a:spcAft>
                <a:spcPct val="50000"/>
              </a:spcAft>
              <a:buFontTx/>
              <a:buAutoNum type="arabicPeriod"/>
            </a:pPr>
            <a:r>
              <a:rPr lang="en-US" sz="1400" dirty="0">
                <a:solidFill>
                  <a:srgbClr val="000000"/>
                </a:solidFill>
                <a:latin typeface="Trebuchet MS" pitchFamily="34" charset="0"/>
              </a:rPr>
              <a:t>Boot a physical server directly from the image migrated to SAN</a:t>
            </a:r>
          </a:p>
          <a:p>
            <a:pPr defTabSz="914400" eaLnBrk="1" hangingPunct="1">
              <a:spcAft>
                <a:spcPct val="50000"/>
              </a:spcAft>
              <a:buFontTx/>
              <a:buAutoNum type="arabicPeriod"/>
            </a:pPr>
            <a:r>
              <a:rPr lang="en-US" sz="1400" dirty="0">
                <a:solidFill>
                  <a:srgbClr val="000000"/>
                </a:solidFill>
                <a:latin typeface="Trebuchet MS" pitchFamily="34" charset="0"/>
              </a:rPr>
              <a:t>Boot a virtual machine directly from the image migrated to SAN</a:t>
            </a:r>
          </a:p>
          <a:p>
            <a:pPr defTabSz="914400" eaLnBrk="1" hangingPunct="1">
              <a:spcAft>
                <a:spcPct val="50000"/>
              </a:spcAft>
              <a:buFontTx/>
              <a:buAutoNum type="arabicPeriod"/>
            </a:pPr>
            <a:r>
              <a:rPr lang="en-US" sz="1400" dirty="0">
                <a:solidFill>
                  <a:srgbClr val="000000"/>
                </a:solidFill>
                <a:latin typeface="Trebuchet MS" pitchFamily="34" charset="0"/>
              </a:rPr>
              <a:t>Copy the migrated image from SAN to a virtual disk, and boot a virtual machine from it </a:t>
            </a:r>
          </a:p>
        </p:txBody>
      </p:sp>
      <p:sp>
        <p:nvSpPr>
          <p:cNvPr id="11291" name="Line 42"/>
          <p:cNvSpPr>
            <a:spLocks noChangeShapeType="1"/>
          </p:cNvSpPr>
          <p:nvPr/>
        </p:nvSpPr>
        <p:spPr bwMode="auto">
          <a:xfrm>
            <a:off x="5076825" y="1174750"/>
            <a:ext cx="0" cy="503555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15" name="Oval 43"/>
          <p:cNvSpPr>
            <a:spLocks noChangeArrowheads="1"/>
          </p:cNvSpPr>
          <p:nvPr/>
        </p:nvSpPr>
        <p:spPr bwMode="auto">
          <a:xfrm>
            <a:off x="1446213" y="2478088"/>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solidFill>
                  <a:srgbClr val="000000"/>
                </a:solidFill>
              </a:rPr>
              <a:t>1</a:t>
            </a:r>
          </a:p>
        </p:txBody>
      </p:sp>
      <p:cxnSp>
        <p:nvCxnSpPr>
          <p:cNvPr id="156716" name="AutoShape 44"/>
          <p:cNvCxnSpPr>
            <a:cxnSpLocks noChangeShapeType="1"/>
            <a:stCxn id="156715" idx="4"/>
            <a:endCxn id="11284" idx="0"/>
          </p:cNvCxnSpPr>
          <p:nvPr/>
        </p:nvCxnSpPr>
        <p:spPr bwMode="auto">
          <a:xfrm>
            <a:off x="1589088" y="2773363"/>
            <a:ext cx="3175" cy="519112"/>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sp>
        <p:nvSpPr>
          <p:cNvPr id="156717" name="Oval 45"/>
          <p:cNvSpPr>
            <a:spLocks noChangeArrowheads="1"/>
          </p:cNvSpPr>
          <p:nvPr/>
        </p:nvSpPr>
        <p:spPr bwMode="auto">
          <a:xfrm>
            <a:off x="2740025" y="1541463"/>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solidFill>
                  <a:srgbClr val="000000"/>
                </a:solidFill>
              </a:rPr>
              <a:t>2</a:t>
            </a:r>
          </a:p>
        </p:txBody>
      </p:sp>
      <p:cxnSp>
        <p:nvCxnSpPr>
          <p:cNvPr id="156718" name="AutoShape 46"/>
          <p:cNvCxnSpPr>
            <a:cxnSpLocks noChangeShapeType="1"/>
            <a:stCxn id="156717" idx="4"/>
            <a:endCxn id="11285" idx="0"/>
          </p:cNvCxnSpPr>
          <p:nvPr/>
        </p:nvCxnSpPr>
        <p:spPr bwMode="auto">
          <a:xfrm>
            <a:off x="2882900" y="1836738"/>
            <a:ext cx="9525" cy="519112"/>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sp>
        <p:nvSpPr>
          <p:cNvPr id="156719" name="Oval 47"/>
          <p:cNvSpPr>
            <a:spLocks noChangeArrowheads="1"/>
          </p:cNvSpPr>
          <p:nvPr/>
        </p:nvSpPr>
        <p:spPr bwMode="auto">
          <a:xfrm>
            <a:off x="3149600" y="2695575"/>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solidFill>
                  <a:srgbClr val="000000"/>
                </a:solidFill>
              </a:rPr>
              <a:t>3</a:t>
            </a:r>
          </a:p>
        </p:txBody>
      </p:sp>
      <p:cxnSp>
        <p:nvCxnSpPr>
          <p:cNvPr id="156720" name="AutoShape 48"/>
          <p:cNvCxnSpPr>
            <a:cxnSpLocks noChangeShapeType="1"/>
            <a:stCxn id="156719" idx="4"/>
            <a:endCxn id="11286" idx="0"/>
          </p:cNvCxnSpPr>
          <p:nvPr/>
        </p:nvCxnSpPr>
        <p:spPr bwMode="auto">
          <a:xfrm>
            <a:off x="3292475" y="2990850"/>
            <a:ext cx="1588" cy="274638"/>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sp>
        <p:nvSpPr>
          <p:cNvPr id="156721" name="Oval 49"/>
          <p:cNvSpPr>
            <a:spLocks noChangeArrowheads="1"/>
          </p:cNvSpPr>
          <p:nvPr/>
        </p:nvSpPr>
        <p:spPr bwMode="auto">
          <a:xfrm>
            <a:off x="2749550" y="4694238"/>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solidFill>
                  <a:srgbClr val="000000"/>
                </a:solidFill>
              </a:rPr>
              <a:t>4</a:t>
            </a:r>
          </a:p>
        </p:txBody>
      </p:sp>
      <p:cxnSp>
        <p:nvCxnSpPr>
          <p:cNvPr id="156722" name="AutoShape 50"/>
          <p:cNvCxnSpPr>
            <a:cxnSpLocks noChangeShapeType="1"/>
            <a:stCxn id="156721" idx="0"/>
            <a:endCxn id="11287" idx="2"/>
          </p:cNvCxnSpPr>
          <p:nvPr/>
        </p:nvCxnSpPr>
        <p:spPr bwMode="auto">
          <a:xfrm flipH="1" flipV="1">
            <a:off x="2886075" y="4424363"/>
            <a:ext cx="6350" cy="260350"/>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sp>
        <p:nvSpPr>
          <p:cNvPr id="2" name="Date Placeholder 1"/>
          <p:cNvSpPr>
            <a:spLocks noGrp="1"/>
          </p:cNvSpPr>
          <p:nvPr>
            <p:ph type="dt" sz="half" idx="2"/>
          </p:nvPr>
        </p:nvSpPr>
        <p:spPr/>
        <p:txBody>
          <a:bodyPr/>
          <a:lstStyle/>
          <a:p>
            <a:fld id="{255A3FB4-DA7A-4AE2-AE98-C699045C191C}" type="datetime1">
              <a:rPr lang="en-US" smtClean="0"/>
              <a:t>11/12/2023</a:t>
            </a:fld>
            <a:endParaRPr lang="en-US" dirty="0"/>
          </a:p>
        </p:txBody>
      </p:sp>
      <p:sp>
        <p:nvSpPr>
          <p:cNvPr id="3" name="Footer Placeholder 2"/>
          <p:cNvSpPr>
            <a:spLocks noGrp="1"/>
          </p:cNvSpPr>
          <p:nvPr>
            <p:ph type="ftr" sz="quarter" idx="3"/>
          </p:nvPr>
        </p:nvSpPr>
        <p:spPr/>
        <p:txBody>
          <a:bodyPr/>
          <a:lstStyle/>
          <a:p>
            <a:r>
              <a:rPr lang="en-US" smtClean="0"/>
              <a:t>Confidential</a:t>
            </a:r>
            <a:endParaRPr lang="en-US" dirty="0"/>
          </a:p>
        </p:txBody>
      </p:sp>
      <p:sp>
        <p:nvSpPr>
          <p:cNvPr id="4" name="Slide Number Placeholder 3"/>
          <p:cNvSpPr>
            <a:spLocks noGrp="1"/>
          </p:cNvSpPr>
          <p:nvPr>
            <p:ph type="sldNum" sz="quarter" idx="4"/>
          </p:nvPr>
        </p:nvSpPr>
        <p:spPr/>
        <p:txBody>
          <a:bodyPr/>
          <a:lstStyle/>
          <a:p>
            <a:fld id="{DBD5246C-868F-410A-AE52-FE248EDADC46}" type="slidenum">
              <a:rPr lang="en-US" smtClean="0"/>
              <a:pPr/>
              <a:t>19</a:t>
            </a:fld>
            <a:endParaRPr lang="en-US" dirty="0"/>
          </a:p>
        </p:txBody>
      </p:sp>
    </p:spTree>
    <p:extLst>
      <p:ext uri="{BB962C8B-B14F-4D97-AF65-F5344CB8AC3E}">
        <p14:creationId xmlns:p14="http://schemas.microsoft.com/office/powerpoint/2010/main" val="5774424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7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6715"/>
                                        </p:tgtEl>
                                        <p:attrNameLst>
                                          <p:attrName>style.visibility</p:attrName>
                                        </p:attrNameLst>
                                      </p:cBhvr>
                                      <p:to>
                                        <p:strVal val="visible"/>
                                      </p:to>
                                    </p:set>
                                  </p:childTnLst>
                                </p:cTn>
                              </p:par>
                              <p:par>
                                <p:cTn id="9" presetID="22" presetClass="entr" presetSubtype="1" fill="hold" nodeType="withEffect">
                                  <p:stCondLst>
                                    <p:cond delay="0"/>
                                  </p:stCondLst>
                                  <p:childTnLst>
                                    <p:set>
                                      <p:cBhvr>
                                        <p:cTn id="10" dur="1" fill="hold">
                                          <p:stCondLst>
                                            <p:cond delay="0"/>
                                          </p:stCondLst>
                                        </p:cTn>
                                        <p:tgtEl>
                                          <p:spTgt spid="156716"/>
                                        </p:tgtEl>
                                        <p:attrNameLst>
                                          <p:attrName>style.visibility</p:attrName>
                                        </p:attrNameLst>
                                      </p:cBhvr>
                                      <p:to>
                                        <p:strVal val="visible"/>
                                      </p:to>
                                    </p:set>
                                    <p:animEffect transition="in" filter="wipe(up)">
                                      <p:cBhvr>
                                        <p:cTn id="11" dur="500"/>
                                        <p:tgtEl>
                                          <p:spTgt spid="15671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6713">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6717"/>
                                        </p:tgtEl>
                                        <p:attrNameLst>
                                          <p:attrName>style.visibility</p:attrName>
                                        </p:attrNameLst>
                                      </p:cBhvr>
                                      <p:to>
                                        <p:strVal val="visible"/>
                                      </p:to>
                                    </p:set>
                                  </p:childTnLst>
                                </p:cTn>
                              </p:par>
                              <p:par>
                                <p:cTn id="18" presetID="22" presetClass="entr" presetSubtype="1" fill="hold" nodeType="withEffect">
                                  <p:stCondLst>
                                    <p:cond delay="0"/>
                                  </p:stCondLst>
                                  <p:childTnLst>
                                    <p:set>
                                      <p:cBhvr>
                                        <p:cTn id="19" dur="1" fill="hold">
                                          <p:stCondLst>
                                            <p:cond delay="0"/>
                                          </p:stCondLst>
                                        </p:cTn>
                                        <p:tgtEl>
                                          <p:spTgt spid="156718"/>
                                        </p:tgtEl>
                                        <p:attrNameLst>
                                          <p:attrName>style.visibility</p:attrName>
                                        </p:attrNameLst>
                                      </p:cBhvr>
                                      <p:to>
                                        <p:strVal val="visible"/>
                                      </p:to>
                                    </p:set>
                                    <p:animEffect transition="in" filter="wipe(up)">
                                      <p:cBhvr>
                                        <p:cTn id="20" dur="500"/>
                                        <p:tgtEl>
                                          <p:spTgt spid="15671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671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6719"/>
                                        </p:tgtEl>
                                        <p:attrNameLst>
                                          <p:attrName>style.visibility</p:attrName>
                                        </p:attrNameLst>
                                      </p:cBhvr>
                                      <p:to>
                                        <p:strVal val="visible"/>
                                      </p:to>
                                    </p:set>
                                  </p:childTnLst>
                                </p:cTn>
                              </p:par>
                              <p:par>
                                <p:cTn id="27" presetID="22" presetClass="entr" presetSubtype="1" fill="hold" nodeType="withEffect">
                                  <p:stCondLst>
                                    <p:cond delay="0"/>
                                  </p:stCondLst>
                                  <p:childTnLst>
                                    <p:set>
                                      <p:cBhvr>
                                        <p:cTn id="28" dur="1" fill="hold">
                                          <p:stCondLst>
                                            <p:cond delay="0"/>
                                          </p:stCondLst>
                                        </p:cTn>
                                        <p:tgtEl>
                                          <p:spTgt spid="156720"/>
                                        </p:tgtEl>
                                        <p:attrNameLst>
                                          <p:attrName>style.visibility</p:attrName>
                                        </p:attrNameLst>
                                      </p:cBhvr>
                                      <p:to>
                                        <p:strVal val="visible"/>
                                      </p:to>
                                    </p:set>
                                    <p:animEffect transition="in" filter="wipe(up)">
                                      <p:cBhvr>
                                        <p:cTn id="29" dur="500"/>
                                        <p:tgtEl>
                                          <p:spTgt spid="15672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6713">
                                            <p:txEl>
                                              <p:pRg st="3" end="3"/>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6721"/>
                                        </p:tgtEl>
                                        <p:attrNameLst>
                                          <p:attrName>style.visibility</p:attrName>
                                        </p:attrNameLst>
                                      </p:cBhvr>
                                      <p:to>
                                        <p:strVal val="visible"/>
                                      </p:to>
                                    </p:set>
                                  </p:childTnLst>
                                </p:cTn>
                              </p:par>
                              <p:par>
                                <p:cTn id="36" presetID="22" presetClass="entr" presetSubtype="4" fill="hold" nodeType="withEffect">
                                  <p:stCondLst>
                                    <p:cond delay="0"/>
                                  </p:stCondLst>
                                  <p:childTnLst>
                                    <p:set>
                                      <p:cBhvr>
                                        <p:cTn id="37" dur="1" fill="hold">
                                          <p:stCondLst>
                                            <p:cond delay="0"/>
                                          </p:stCondLst>
                                        </p:cTn>
                                        <p:tgtEl>
                                          <p:spTgt spid="156722"/>
                                        </p:tgtEl>
                                        <p:attrNameLst>
                                          <p:attrName>style.visibility</p:attrName>
                                        </p:attrNameLst>
                                      </p:cBhvr>
                                      <p:to>
                                        <p:strVal val="visible"/>
                                      </p:to>
                                    </p:set>
                                    <p:animEffect transition="in" filter="wipe(down)">
                                      <p:cBhvr>
                                        <p:cTn id="38" dur="500"/>
                                        <p:tgtEl>
                                          <p:spTgt spid="156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713" grpId="0" build="p"/>
      <p:bldP spid="156715" grpId="0" animBg="1"/>
      <p:bldP spid="156717" grpId="0" animBg="1"/>
      <p:bldP spid="156719" grpId="0" animBg="1"/>
      <p:bldP spid="156721"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latin typeface="Museo For Dell" charset="0"/>
                <a:ea typeface="Museo For Dell" charset="0"/>
                <a:cs typeface="Museo For Dell" charset="0"/>
              </a:rPr>
              <a:t>Controller Services IP Addresses</a:t>
            </a:r>
          </a:p>
        </p:txBody>
      </p:sp>
      <p:sp>
        <p:nvSpPr>
          <p:cNvPr id="23555" name="Rectangle 3"/>
          <p:cNvSpPr>
            <a:spLocks noGrp="1" noChangeArrowheads="1"/>
          </p:cNvSpPr>
          <p:nvPr>
            <p:ph idx="1"/>
          </p:nvPr>
        </p:nvSpPr>
        <p:spPr>
          <a:xfrm>
            <a:off x="390525" y="1304925"/>
            <a:ext cx="8429625" cy="4448175"/>
          </a:xfrm>
        </p:spPr>
        <p:txBody>
          <a:bodyPr>
            <a:normAutofit/>
          </a:bodyPr>
          <a:lstStyle/>
          <a:p>
            <a:pPr>
              <a:lnSpc>
                <a:spcPct val="100000"/>
              </a:lnSpc>
            </a:pPr>
            <a:r>
              <a:rPr lang="en-US" dirty="0" smtClean="0">
                <a:latin typeface="Museo Sans For Dell" charset="0"/>
                <a:ea typeface="Museo Sans For Dell" charset="0"/>
                <a:cs typeface="Museo Sans For Dell" charset="0"/>
              </a:rPr>
              <a:t>Public Services</a:t>
            </a:r>
          </a:p>
          <a:p>
            <a:pPr lvl="1">
              <a:lnSpc>
                <a:spcPct val="100000"/>
              </a:lnSpc>
            </a:pPr>
            <a:r>
              <a:rPr lang="en-US" dirty="0" smtClean="0">
                <a:latin typeface="Museo Sans For Dell" charset="0"/>
                <a:ea typeface="Museo Sans For Dell" charset="0"/>
                <a:cs typeface="Museo Sans For Dell" charset="0"/>
              </a:rPr>
              <a:t>Hosts the web-based AIM Console as well as the web-based interfaces you connect to with the AIM CLI and other APIs</a:t>
            </a:r>
          </a:p>
          <a:p>
            <a:pPr lvl="1">
              <a:lnSpc>
                <a:spcPct val="100000"/>
              </a:lnSpc>
            </a:pPr>
            <a:endParaRPr lang="en-US" sz="1200" dirty="0" smtClean="0">
              <a:latin typeface="Museo Sans For Dell" charset="0"/>
              <a:ea typeface="Museo Sans For Dell" charset="0"/>
              <a:cs typeface="Museo Sans For Dell" charset="0"/>
            </a:endParaRPr>
          </a:p>
          <a:p>
            <a:pPr>
              <a:lnSpc>
                <a:spcPct val="100000"/>
              </a:lnSpc>
            </a:pPr>
            <a:r>
              <a:rPr lang="en-US" dirty="0" smtClean="0">
                <a:latin typeface="Museo Sans For Dell" charset="0"/>
                <a:ea typeface="Museo Sans For Dell" charset="0"/>
                <a:cs typeface="Museo Sans For Dell" charset="0"/>
              </a:rPr>
              <a:t>SCN Services</a:t>
            </a:r>
          </a:p>
          <a:p>
            <a:pPr lvl="1">
              <a:lnSpc>
                <a:spcPct val="100000"/>
              </a:lnSpc>
            </a:pPr>
            <a:r>
              <a:rPr lang="en-US" dirty="0" smtClean="0">
                <a:latin typeface="Museo Sans For Dell" charset="0"/>
                <a:ea typeface="Museo Sans For Dell" charset="0"/>
                <a:cs typeface="Museo Sans For Dell" charset="0"/>
              </a:rPr>
              <a:t>Used to communicate with the elements in the AIM environment.</a:t>
            </a:r>
          </a:p>
          <a:p>
            <a:pPr lvl="1">
              <a:lnSpc>
                <a:spcPct val="100000"/>
              </a:lnSpc>
            </a:pPr>
            <a:endParaRPr lang="en-US" sz="1200" dirty="0" smtClean="0">
              <a:latin typeface="Museo Sans For Dell" charset="0"/>
              <a:ea typeface="Museo Sans For Dell" charset="0"/>
              <a:cs typeface="Museo Sans For Dell" charset="0"/>
            </a:endParaRPr>
          </a:p>
          <a:p>
            <a:pPr>
              <a:lnSpc>
                <a:spcPct val="100000"/>
              </a:lnSpc>
            </a:pPr>
            <a:r>
              <a:rPr lang="en-US" dirty="0" smtClean="0">
                <a:latin typeface="Museo Sans For Dell" charset="0"/>
                <a:ea typeface="Museo Sans For Dell" charset="0"/>
                <a:cs typeface="Museo Sans For Dell" charset="0"/>
              </a:rPr>
              <a:t>SNMP trap collector</a:t>
            </a:r>
          </a:p>
          <a:p>
            <a:pPr lvl="1">
              <a:lnSpc>
                <a:spcPct val="100000"/>
              </a:lnSpc>
            </a:pPr>
            <a:r>
              <a:rPr lang="en-US" dirty="0" smtClean="0">
                <a:latin typeface="Museo Sans For Dell" charset="0"/>
                <a:ea typeface="Museo Sans For Dell" charset="0"/>
                <a:cs typeface="Museo Sans For Dell" charset="0"/>
              </a:rPr>
              <a:t>Controller address to which switches and other managed devices send SNMP traps</a:t>
            </a:r>
          </a:p>
          <a:p>
            <a:pPr lvl="1">
              <a:lnSpc>
                <a:spcPct val="100000"/>
              </a:lnSpc>
            </a:pPr>
            <a:endParaRPr lang="en-US" sz="1200" dirty="0" smtClean="0">
              <a:latin typeface="Museo Sans For Dell" charset="0"/>
              <a:ea typeface="Museo Sans For Dell" charset="0"/>
              <a:cs typeface="Museo Sans For Dell" charset="0"/>
            </a:endParaRPr>
          </a:p>
          <a:p>
            <a:pPr>
              <a:lnSpc>
                <a:spcPct val="100000"/>
              </a:lnSpc>
            </a:pPr>
            <a:r>
              <a:rPr lang="en-US" dirty="0" smtClean="0">
                <a:latin typeface="Museo Sans For Dell" charset="0"/>
                <a:ea typeface="Museo Sans For Dell" charset="0"/>
                <a:cs typeface="Museo Sans For Dell" charset="0"/>
              </a:rPr>
              <a:t>Controller Services</a:t>
            </a:r>
          </a:p>
          <a:p>
            <a:pPr lvl="1">
              <a:lnSpc>
                <a:spcPct val="100000"/>
              </a:lnSpc>
            </a:pPr>
            <a:r>
              <a:rPr lang="en-US" dirty="0" smtClean="0">
                <a:latin typeface="Museo Sans For Dell" charset="0"/>
                <a:ea typeface="Museo Sans For Dell" charset="0"/>
                <a:cs typeface="Museo Sans For Dell" charset="0"/>
              </a:rPr>
              <a:t>When the same IP address is used for all above services the Controller Services IP is used during installation</a:t>
            </a:r>
          </a:p>
        </p:txBody>
      </p:sp>
    </p:spTree>
    <p:extLst>
      <p:ext uri="{BB962C8B-B14F-4D97-AF65-F5344CB8AC3E}">
        <p14:creationId xmlns:p14="http://schemas.microsoft.com/office/powerpoint/2010/main" val="2559491624"/>
      </p:ext>
    </p:extLst>
  </p:cSld>
  <p:clrMapOvr>
    <a:masterClrMapping/>
  </p:clrMapOvr>
  <p:transition spd="med">
    <p:wipe dir="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61562"/>
            <a:ext cx="8229600" cy="850392"/>
          </a:xfrm>
        </p:spPr>
        <p:txBody>
          <a:bodyPr/>
          <a:lstStyle/>
          <a:p>
            <a:r>
              <a:rPr lang="en-US" sz="2400" dirty="0" smtClean="0">
                <a:latin typeface="Museo For Dell" charset="0"/>
                <a:ea typeface="Museo For Dell" charset="0"/>
                <a:cs typeface="Museo For Dell" charset="0"/>
              </a:rPr>
              <a:t>Addressing Example 1</a:t>
            </a:r>
            <a:r>
              <a:rPr lang="en-US" dirty="0" smtClean="0">
                <a:latin typeface="Museo For Dell" charset="0"/>
                <a:ea typeface="Museo For Dell" charset="0"/>
                <a:cs typeface="Museo For Dell" charset="0"/>
              </a:rPr>
              <a:t/>
            </a:r>
            <a:br>
              <a:rPr lang="en-US" dirty="0" smtClean="0">
                <a:latin typeface="Museo For Dell" charset="0"/>
                <a:ea typeface="Museo For Dell" charset="0"/>
                <a:cs typeface="Museo For Dell" charset="0"/>
              </a:rPr>
            </a:br>
            <a:r>
              <a:rPr lang="en-US" dirty="0" smtClean="0">
                <a:latin typeface="Museo For Dell" charset="0"/>
                <a:ea typeface="Museo For Dell" charset="0"/>
                <a:cs typeface="Museo For Dell" charset="0"/>
              </a:rPr>
              <a:t>Controller on SCN Using Controller Services</a:t>
            </a:r>
          </a:p>
        </p:txBody>
      </p:sp>
      <p:pic>
        <p:nvPicPr>
          <p:cNvPr id="2457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701" y="1280160"/>
            <a:ext cx="7482599" cy="479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965003"/>
      </p:ext>
    </p:extLst>
  </p:cSld>
  <p:clrMapOvr>
    <a:masterClrMapping/>
  </p:clrMapOvr>
  <p:transition spd="med">
    <p:wipe dir="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61562"/>
            <a:ext cx="8229600" cy="850392"/>
          </a:xfrm>
        </p:spPr>
        <p:txBody>
          <a:bodyPr/>
          <a:lstStyle/>
          <a:p>
            <a:r>
              <a:rPr lang="en-US" sz="2400" dirty="0" smtClean="0">
                <a:latin typeface="Museo For Dell" charset="0"/>
                <a:ea typeface="Museo For Dell" charset="0"/>
                <a:cs typeface="Museo For Dell" charset="0"/>
              </a:rPr>
              <a:t>Addressing Example 2</a:t>
            </a:r>
            <a:r>
              <a:rPr lang="en-US" dirty="0" smtClean="0">
                <a:latin typeface="Museo For Dell" charset="0"/>
                <a:ea typeface="Museo For Dell" charset="0"/>
                <a:cs typeface="Museo For Dell" charset="0"/>
              </a:rPr>
              <a:t/>
            </a:r>
            <a:br>
              <a:rPr lang="en-US" dirty="0" smtClean="0">
                <a:latin typeface="Museo For Dell" charset="0"/>
                <a:ea typeface="Museo For Dell" charset="0"/>
                <a:cs typeface="Museo For Dell" charset="0"/>
              </a:rPr>
            </a:br>
            <a:r>
              <a:rPr lang="en-US" dirty="0" smtClean="0">
                <a:latin typeface="Museo For Dell" charset="0"/>
                <a:ea typeface="Museo For Dell" charset="0"/>
                <a:cs typeface="Museo For Dell" charset="0"/>
              </a:rPr>
              <a:t>Controller on External Network</a:t>
            </a:r>
          </a:p>
        </p:txBody>
      </p:sp>
      <p:pic>
        <p:nvPicPr>
          <p:cNvPr id="2560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86" y="1256619"/>
            <a:ext cx="7992428" cy="483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64481"/>
      </p:ext>
    </p:extLst>
  </p:cSld>
  <p:clrMapOvr>
    <a:masterClrMapping/>
  </p:clrMapOvr>
  <p:transition spd="med">
    <p:wipe dir="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61562"/>
            <a:ext cx="8229600" cy="850392"/>
          </a:xfrm>
        </p:spPr>
        <p:txBody>
          <a:bodyPr/>
          <a:lstStyle/>
          <a:p>
            <a:r>
              <a:rPr lang="en-US" sz="2400" dirty="0" smtClean="0">
                <a:latin typeface="Museo For Dell" charset="0"/>
                <a:ea typeface="Museo For Dell" charset="0"/>
                <a:cs typeface="Museo For Dell" charset="0"/>
              </a:rPr>
              <a:t>Addressing Example 3</a:t>
            </a:r>
            <a:r>
              <a:rPr lang="en-US" dirty="0" smtClean="0">
                <a:latin typeface="Museo For Dell" charset="0"/>
                <a:ea typeface="Museo For Dell" charset="0"/>
                <a:cs typeface="Museo For Dell" charset="0"/>
              </a:rPr>
              <a:t/>
            </a:r>
            <a:br>
              <a:rPr lang="en-US" dirty="0" smtClean="0">
                <a:latin typeface="Museo For Dell" charset="0"/>
                <a:ea typeface="Museo For Dell" charset="0"/>
                <a:cs typeface="Museo For Dell" charset="0"/>
              </a:rPr>
            </a:br>
            <a:r>
              <a:rPr lang="en-US" dirty="0" smtClean="0">
                <a:latin typeface="Museo For Dell" charset="0"/>
                <a:ea typeface="Museo For Dell" charset="0"/>
                <a:cs typeface="Museo For Dell" charset="0"/>
              </a:rPr>
              <a:t>Controller on SCN and External Network</a:t>
            </a:r>
          </a:p>
        </p:txBody>
      </p:sp>
      <p:pic>
        <p:nvPicPr>
          <p:cNvPr id="2662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64920"/>
            <a:ext cx="7863840" cy="481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362462"/>
      </p:ext>
    </p:extLst>
  </p:cSld>
  <p:clrMapOvr>
    <a:masterClrMapping/>
  </p:clrMapOvr>
  <p:transition spd="med">
    <p:wipe dir="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61562"/>
            <a:ext cx="8229600" cy="850392"/>
          </a:xfrm>
        </p:spPr>
        <p:txBody>
          <a:bodyPr/>
          <a:lstStyle/>
          <a:p>
            <a:r>
              <a:rPr lang="en-US" sz="2400" dirty="0" smtClean="0">
                <a:latin typeface="Museo For Dell" charset="0"/>
                <a:ea typeface="Museo For Dell" charset="0"/>
                <a:cs typeface="Museo For Dell" charset="0"/>
              </a:rPr>
              <a:t>Addressing Example 4</a:t>
            </a:r>
            <a:r>
              <a:rPr lang="en-US" dirty="0" smtClean="0">
                <a:latin typeface="Museo For Dell" charset="0"/>
                <a:ea typeface="Museo For Dell" charset="0"/>
                <a:cs typeface="Museo For Dell" charset="0"/>
              </a:rPr>
              <a:t/>
            </a:r>
            <a:br>
              <a:rPr lang="en-US" dirty="0" smtClean="0">
                <a:latin typeface="Museo For Dell" charset="0"/>
                <a:ea typeface="Museo For Dell" charset="0"/>
                <a:cs typeface="Museo For Dell" charset="0"/>
              </a:rPr>
            </a:br>
            <a:r>
              <a:rPr lang="en-US" dirty="0" smtClean="0">
                <a:latin typeface="Museo For Dell" charset="0"/>
                <a:ea typeface="Museo For Dell" charset="0"/>
                <a:cs typeface="Museo For Dell" charset="0"/>
              </a:rPr>
              <a:t>SCN Services Gateway Required</a:t>
            </a:r>
            <a:endParaRPr lang="en-US" sz="1800" dirty="0" smtClean="0">
              <a:latin typeface="Museo For Dell" charset="0"/>
              <a:ea typeface="Museo For Dell" charset="0"/>
              <a:cs typeface="Museo For Dell" charset="0"/>
            </a:endParaRPr>
          </a:p>
        </p:txBody>
      </p:sp>
      <p:pic>
        <p:nvPicPr>
          <p:cNvPr id="276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35957"/>
            <a:ext cx="7741920" cy="484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50648"/>
      </p:ext>
    </p:extLst>
  </p:cSld>
  <p:clrMapOvr>
    <a:masterClrMapping/>
  </p:clrMapOvr>
  <p:transition spd="med">
    <p:wipe dir="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61562"/>
            <a:ext cx="8229600" cy="850392"/>
          </a:xfrm>
        </p:spPr>
        <p:txBody>
          <a:bodyPr/>
          <a:lstStyle/>
          <a:p>
            <a:r>
              <a:rPr lang="en-US" sz="2400" dirty="0" smtClean="0">
                <a:latin typeface="Museo For Dell" charset="0"/>
                <a:ea typeface="Museo For Dell" charset="0"/>
                <a:cs typeface="Museo For Dell" charset="0"/>
              </a:rPr>
              <a:t>Addressing Example 5</a:t>
            </a:r>
            <a:r>
              <a:rPr lang="en-US" dirty="0" smtClean="0">
                <a:latin typeface="Museo For Dell" charset="0"/>
                <a:ea typeface="Museo For Dell" charset="0"/>
                <a:cs typeface="Museo For Dell" charset="0"/>
              </a:rPr>
              <a:t/>
            </a:r>
            <a:br>
              <a:rPr lang="en-US" dirty="0" smtClean="0">
                <a:latin typeface="Museo For Dell" charset="0"/>
                <a:ea typeface="Museo For Dell" charset="0"/>
                <a:cs typeface="Museo For Dell" charset="0"/>
              </a:rPr>
            </a:br>
            <a:r>
              <a:rPr lang="en-US" dirty="0" smtClean="0">
                <a:latin typeface="Museo For Dell" charset="0"/>
                <a:ea typeface="Museo For Dell" charset="0"/>
                <a:cs typeface="Museo For Dell" charset="0"/>
              </a:rPr>
              <a:t>Separate NICs for all Services</a:t>
            </a:r>
            <a:endParaRPr lang="en-US" sz="1800" dirty="0" smtClean="0">
              <a:latin typeface="Museo For Dell" charset="0"/>
              <a:ea typeface="Museo For Dell" charset="0"/>
              <a:cs typeface="Museo For Dell" charset="0"/>
            </a:endParaRPr>
          </a:p>
        </p:txBody>
      </p:sp>
      <p:pic>
        <p:nvPicPr>
          <p:cNvPr id="2867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 y="1211815"/>
            <a:ext cx="7924800" cy="490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418634"/>
      </p:ext>
    </p:extLst>
  </p:cSld>
  <p:clrMapOvr>
    <a:masterClrMapping/>
  </p:clrMapOvr>
  <p:transition spd="med">
    <p:wipe dir="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25450" y="243580"/>
            <a:ext cx="8316913" cy="960438"/>
          </a:xfrm>
        </p:spPr>
        <p:txBody>
          <a:bodyPr/>
          <a:lstStyle/>
          <a:p>
            <a:r>
              <a:rPr lang="en-US" dirty="0" smtClean="0">
                <a:latin typeface="Museo For Dell" charset="0"/>
                <a:ea typeface="Museo For Dell" charset="0"/>
                <a:cs typeface="Museo For Dell" charset="0"/>
              </a:rPr>
              <a:t>Controller Outside the </a:t>
            </a:r>
            <a:r>
              <a:rPr lang="en-US" dirty="0">
                <a:latin typeface="Museo For Dell" charset="0"/>
                <a:ea typeface="Museo For Dell" charset="0"/>
                <a:cs typeface="Museo For Dell" charset="0"/>
              </a:rPr>
              <a:t>SCN - </a:t>
            </a:r>
            <a:r>
              <a:rPr lang="en-US" sz="2400" dirty="0">
                <a:latin typeface="Museo For Dell" charset="0"/>
                <a:ea typeface="Museo For Dell" charset="0"/>
                <a:cs typeface="Museo For Dell" charset="0"/>
              </a:rPr>
              <a:t>Typical Deployment </a:t>
            </a:r>
            <a:endParaRPr lang="en-US" sz="2400" dirty="0" smtClean="0">
              <a:latin typeface="Museo For Dell" charset="0"/>
              <a:ea typeface="Museo For Dell" charset="0"/>
              <a:cs typeface="Museo For Dell" charset="0"/>
            </a:endParaRPr>
          </a:p>
        </p:txBody>
      </p:sp>
      <p:grpSp>
        <p:nvGrpSpPr>
          <p:cNvPr id="29699" name="Group 176"/>
          <p:cNvGrpSpPr>
            <a:grpSpLocks/>
          </p:cNvGrpSpPr>
          <p:nvPr/>
        </p:nvGrpSpPr>
        <p:grpSpPr bwMode="auto">
          <a:xfrm>
            <a:off x="762476" y="1051561"/>
            <a:ext cx="7642860" cy="4931410"/>
            <a:chOff x="204" y="943"/>
            <a:chExt cx="5100" cy="3136"/>
          </a:xfrm>
        </p:grpSpPr>
        <p:grpSp>
          <p:nvGrpSpPr>
            <p:cNvPr id="29700" name="Group 6"/>
            <p:cNvGrpSpPr>
              <a:grpSpLocks noChangeAspect="1"/>
            </p:cNvGrpSpPr>
            <p:nvPr/>
          </p:nvGrpSpPr>
          <p:grpSpPr bwMode="auto">
            <a:xfrm>
              <a:off x="1940" y="3130"/>
              <a:ext cx="1019" cy="138"/>
              <a:chOff x="747" y="1347"/>
              <a:chExt cx="1371" cy="186"/>
            </a:xfrm>
          </p:grpSpPr>
          <p:sp>
            <p:nvSpPr>
              <p:cNvPr id="29865" name="Rectangle 7"/>
              <p:cNvSpPr>
                <a:spLocks noChangeAspect="1" noChangeArrowheads="1"/>
              </p:cNvSpPr>
              <p:nvPr/>
            </p:nvSpPr>
            <p:spPr bwMode="auto">
              <a:xfrm>
                <a:off x="747" y="1354"/>
                <a:ext cx="1370" cy="179"/>
              </a:xfrm>
              <a:prstGeom prst="rect">
                <a:avLst/>
              </a:prstGeom>
              <a:gradFill rotWithShape="1">
                <a:gsLst>
                  <a:gs pos="0">
                    <a:srgbClr val="666666"/>
                  </a:gs>
                  <a:gs pos="100000">
                    <a:srgbClr val="DDDDDD"/>
                  </a:gs>
                </a:gsLst>
                <a:lin ang="0" scaled="1"/>
              </a:gradFill>
              <a:ln w="19050" algn="ctr">
                <a:solidFill>
                  <a:schemeClr val="bg2"/>
                </a:solidFill>
                <a:miter lim="800000"/>
                <a:headEnd/>
                <a:tailEnd/>
              </a:ln>
            </p:spPr>
            <p:txBody>
              <a:bodyPr wrap="none" anchor="ctr">
                <a:spAutoFit/>
              </a:bodyPr>
              <a:lstStyle/>
              <a:p>
                <a:endParaRPr lang="en-US"/>
              </a:p>
            </p:txBody>
          </p:sp>
          <p:sp>
            <p:nvSpPr>
              <p:cNvPr id="29866" name="Line 8"/>
              <p:cNvSpPr>
                <a:spLocks noChangeAspect="1" noChangeShapeType="1"/>
              </p:cNvSpPr>
              <p:nvPr/>
            </p:nvSpPr>
            <p:spPr bwMode="auto">
              <a:xfrm>
                <a:off x="1650" y="1347"/>
                <a:ext cx="0" cy="18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867" name="Line 9"/>
              <p:cNvSpPr>
                <a:spLocks noChangeAspect="1" noChangeShapeType="1"/>
              </p:cNvSpPr>
              <p:nvPr/>
            </p:nvSpPr>
            <p:spPr bwMode="auto">
              <a:xfrm>
                <a:off x="1643" y="1409"/>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868" name="Line 10"/>
              <p:cNvSpPr>
                <a:spLocks noChangeAspect="1" noChangeShapeType="1"/>
              </p:cNvSpPr>
              <p:nvPr/>
            </p:nvSpPr>
            <p:spPr bwMode="auto">
              <a:xfrm>
                <a:off x="1644" y="1474"/>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869" name="Rectangle 11"/>
              <p:cNvSpPr>
                <a:spLocks noChangeAspect="1" noChangeArrowheads="1"/>
              </p:cNvSpPr>
              <p:nvPr/>
            </p:nvSpPr>
            <p:spPr bwMode="auto">
              <a:xfrm>
                <a:off x="825" y="1386"/>
                <a:ext cx="226" cy="56"/>
              </a:xfrm>
              <a:prstGeom prst="rect">
                <a:avLst/>
              </a:prstGeom>
              <a:gradFill rotWithShape="1">
                <a:gsLst>
                  <a:gs pos="0">
                    <a:srgbClr val="666666"/>
                  </a:gs>
                  <a:gs pos="100000">
                    <a:srgbClr val="DDDDDD"/>
                  </a:gs>
                </a:gsLst>
                <a:lin ang="0" scaled="1"/>
              </a:gradFill>
              <a:ln w="19050" algn="ctr">
                <a:solidFill>
                  <a:schemeClr val="bg1"/>
                </a:solidFill>
                <a:miter lim="800000"/>
                <a:headEnd/>
                <a:tailEnd/>
              </a:ln>
            </p:spPr>
            <p:txBody>
              <a:bodyPr wrap="none" anchor="ctr">
                <a:spAutoFit/>
              </a:bodyPr>
              <a:lstStyle/>
              <a:p>
                <a:endParaRPr lang="en-US"/>
              </a:p>
            </p:txBody>
          </p:sp>
        </p:grpSp>
        <p:grpSp>
          <p:nvGrpSpPr>
            <p:cNvPr id="29701" name="Group 12"/>
            <p:cNvGrpSpPr>
              <a:grpSpLocks noChangeAspect="1"/>
            </p:cNvGrpSpPr>
            <p:nvPr/>
          </p:nvGrpSpPr>
          <p:grpSpPr bwMode="auto">
            <a:xfrm>
              <a:off x="1946" y="2776"/>
              <a:ext cx="1013" cy="167"/>
              <a:chOff x="1657" y="1280"/>
              <a:chExt cx="1365" cy="225"/>
            </a:xfrm>
          </p:grpSpPr>
          <p:sp>
            <p:nvSpPr>
              <p:cNvPr id="29852" name="Rectangle 13"/>
              <p:cNvSpPr>
                <a:spLocks noChangeAspect="1" noChangeArrowheads="1"/>
              </p:cNvSpPr>
              <p:nvPr/>
            </p:nvSpPr>
            <p:spPr bwMode="auto">
              <a:xfrm>
                <a:off x="1657" y="1280"/>
                <a:ext cx="1365" cy="225"/>
              </a:xfrm>
              <a:prstGeom prst="rect">
                <a:avLst/>
              </a:prstGeom>
              <a:gradFill rotWithShape="1">
                <a:gsLst>
                  <a:gs pos="0">
                    <a:srgbClr val="5E7647"/>
                  </a:gs>
                  <a:gs pos="100000">
                    <a:srgbClr val="CCFF99"/>
                  </a:gs>
                </a:gsLst>
                <a:lin ang="0" scaled="1"/>
              </a:gradFill>
              <a:ln w="19050" algn="ctr">
                <a:solidFill>
                  <a:schemeClr val="bg2"/>
                </a:solidFill>
                <a:miter lim="800000"/>
                <a:headEnd/>
                <a:tailEnd/>
              </a:ln>
            </p:spPr>
            <p:txBody>
              <a:bodyPr wrap="none" anchor="ctr">
                <a:spAutoFit/>
              </a:bodyPr>
              <a:lstStyle/>
              <a:p>
                <a:endParaRPr lang="en-US"/>
              </a:p>
            </p:txBody>
          </p:sp>
          <p:sp>
            <p:nvSpPr>
              <p:cNvPr id="29853" name="Rectangle 14"/>
              <p:cNvSpPr>
                <a:spLocks noChangeAspect="1" noChangeArrowheads="1"/>
              </p:cNvSpPr>
              <p:nvPr/>
            </p:nvSpPr>
            <p:spPr bwMode="auto">
              <a:xfrm>
                <a:off x="1753" y="1360"/>
                <a:ext cx="70" cy="56"/>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29854" name="Rectangle 15"/>
              <p:cNvSpPr>
                <a:spLocks noChangeAspect="1" noChangeArrowheads="1"/>
              </p:cNvSpPr>
              <p:nvPr/>
            </p:nvSpPr>
            <p:spPr bwMode="auto">
              <a:xfrm>
                <a:off x="1850" y="1360"/>
                <a:ext cx="70" cy="56"/>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29855" name="Rectangle 16"/>
              <p:cNvSpPr>
                <a:spLocks noChangeAspect="1" noChangeArrowheads="1"/>
              </p:cNvSpPr>
              <p:nvPr/>
            </p:nvSpPr>
            <p:spPr bwMode="auto">
              <a:xfrm>
                <a:off x="1952" y="1360"/>
                <a:ext cx="70" cy="56"/>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29856" name="Rectangle 17"/>
              <p:cNvSpPr>
                <a:spLocks noChangeAspect="1" noChangeArrowheads="1"/>
              </p:cNvSpPr>
              <p:nvPr/>
            </p:nvSpPr>
            <p:spPr bwMode="auto">
              <a:xfrm>
                <a:off x="2049" y="1360"/>
                <a:ext cx="70" cy="56"/>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29857" name="Rectangle 18"/>
              <p:cNvSpPr>
                <a:spLocks noChangeAspect="1" noChangeArrowheads="1"/>
              </p:cNvSpPr>
              <p:nvPr/>
            </p:nvSpPr>
            <p:spPr bwMode="auto">
              <a:xfrm>
                <a:off x="2161"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29858" name="Rectangle 19"/>
              <p:cNvSpPr>
                <a:spLocks noChangeAspect="1" noChangeArrowheads="1"/>
              </p:cNvSpPr>
              <p:nvPr/>
            </p:nvSpPr>
            <p:spPr bwMode="auto">
              <a:xfrm>
                <a:off x="2258"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29859" name="Rectangle 20"/>
              <p:cNvSpPr>
                <a:spLocks noChangeAspect="1" noChangeArrowheads="1"/>
              </p:cNvSpPr>
              <p:nvPr/>
            </p:nvSpPr>
            <p:spPr bwMode="auto">
              <a:xfrm>
                <a:off x="2360"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29860" name="Rectangle 21"/>
              <p:cNvSpPr>
                <a:spLocks noChangeAspect="1" noChangeArrowheads="1"/>
              </p:cNvSpPr>
              <p:nvPr/>
            </p:nvSpPr>
            <p:spPr bwMode="auto">
              <a:xfrm>
                <a:off x="2457"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29861" name="Rectangle 22"/>
              <p:cNvSpPr>
                <a:spLocks noChangeAspect="1" noChangeArrowheads="1"/>
              </p:cNvSpPr>
              <p:nvPr/>
            </p:nvSpPr>
            <p:spPr bwMode="auto">
              <a:xfrm>
                <a:off x="2559"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29862" name="Rectangle 23"/>
              <p:cNvSpPr>
                <a:spLocks noChangeAspect="1" noChangeArrowheads="1"/>
              </p:cNvSpPr>
              <p:nvPr/>
            </p:nvSpPr>
            <p:spPr bwMode="auto">
              <a:xfrm>
                <a:off x="2656"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29863" name="Rectangle 24"/>
              <p:cNvSpPr>
                <a:spLocks noChangeAspect="1" noChangeArrowheads="1"/>
              </p:cNvSpPr>
              <p:nvPr/>
            </p:nvSpPr>
            <p:spPr bwMode="auto">
              <a:xfrm>
                <a:off x="2758"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29864" name="Rectangle 25"/>
              <p:cNvSpPr>
                <a:spLocks noChangeAspect="1" noChangeArrowheads="1"/>
              </p:cNvSpPr>
              <p:nvPr/>
            </p:nvSpPr>
            <p:spPr bwMode="auto">
              <a:xfrm>
                <a:off x="2855"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grpSp>
        <p:grpSp>
          <p:nvGrpSpPr>
            <p:cNvPr id="29702" name="Group 26"/>
            <p:cNvGrpSpPr>
              <a:grpSpLocks noChangeAspect="1"/>
            </p:cNvGrpSpPr>
            <p:nvPr/>
          </p:nvGrpSpPr>
          <p:grpSpPr bwMode="auto">
            <a:xfrm>
              <a:off x="1940" y="3375"/>
              <a:ext cx="1019" cy="138"/>
              <a:chOff x="747" y="1347"/>
              <a:chExt cx="1371" cy="186"/>
            </a:xfrm>
          </p:grpSpPr>
          <p:sp>
            <p:nvSpPr>
              <p:cNvPr id="29847" name="Rectangle 27"/>
              <p:cNvSpPr>
                <a:spLocks noChangeAspect="1" noChangeArrowheads="1"/>
              </p:cNvSpPr>
              <p:nvPr/>
            </p:nvSpPr>
            <p:spPr bwMode="auto">
              <a:xfrm>
                <a:off x="747" y="1354"/>
                <a:ext cx="1370" cy="179"/>
              </a:xfrm>
              <a:prstGeom prst="rect">
                <a:avLst/>
              </a:prstGeom>
              <a:gradFill rotWithShape="1">
                <a:gsLst>
                  <a:gs pos="0">
                    <a:srgbClr val="666666"/>
                  </a:gs>
                  <a:gs pos="100000">
                    <a:srgbClr val="DDDDDD"/>
                  </a:gs>
                </a:gsLst>
                <a:lin ang="0" scaled="1"/>
              </a:gradFill>
              <a:ln w="19050" algn="ctr">
                <a:solidFill>
                  <a:schemeClr val="bg2"/>
                </a:solidFill>
                <a:miter lim="800000"/>
                <a:headEnd/>
                <a:tailEnd/>
              </a:ln>
            </p:spPr>
            <p:txBody>
              <a:bodyPr wrap="none" anchor="ctr">
                <a:spAutoFit/>
              </a:bodyPr>
              <a:lstStyle/>
              <a:p>
                <a:endParaRPr lang="en-US"/>
              </a:p>
            </p:txBody>
          </p:sp>
          <p:sp>
            <p:nvSpPr>
              <p:cNvPr id="29848" name="Line 28"/>
              <p:cNvSpPr>
                <a:spLocks noChangeAspect="1" noChangeShapeType="1"/>
              </p:cNvSpPr>
              <p:nvPr/>
            </p:nvSpPr>
            <p:spPr bwMode="auto">
              <a:xfrm>
                <a:off x="1650" y="1347"/>
                <a:ext cx="0" cy="18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849" name="Line 29"/>
              <p:cNvSpPr>
                <a:spLocks noChangeAspect="1" noChangeShapeType="1"/>
              </p:cNvSpPr>
              <p:nvPr/>
            </p:nvSpPr>
            <p:spPr bwMode="auto">
              <a:xfrm>
                <a:off x="1643" y="1409"/>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850" name="Line 30"/>
              <p:cNvSpPr>
                <a:spLocks noChangeAspect="1" noChangeShapeType="1"/>
              </p:cNvSpPr>
              <p:nvPr/>
            </p:nvSpPr>
            <p:spPr bwMode="auto">
              <a:xfrm>
                <a:off x="1644" y="1474"/>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851" name="Rectangle 31"/>
              <p:cNvSpPr>
                <a:spLocks noChangeAspect="1" noChangeArrowheads="1"/>
              </p:cNvSpPr>
              <p:nvPr/>
            </p:nvSpPr>
            <p:spPr bwMode="auto">
              <a:xfrm>
                <a:off x="825" y="1386"/>
                <a:ext cx="226" cy="56"/>
              </a:xfrm>
              <a:prstGeom prst="rect">
                <a:avLst/>
              </a:prstGeom>
              <a:gradFill rotWithShape="1">
                <a:gsLst>
                  <a:gs pos="0">
                    <a:srgbClr val="666666"/>
                  </a:gs>
                  <a:gs pos="100000">
                    <a:srgbClr val="DDDDDD"/>
                  </a:gs>
                </a:gsLst>
                <a:lin ang="0" scaled="1"/>
              </a:gradFill>
              <a:ln w="19050" algn="ctr">
                <a:solidFill>
                  <a:schemeClr val="bg1"/>
                </a:solidFill>
                <a:miter lim="800000"/>
                <a:headEnd/>
                <a:tailEnd/>
              </a:ln>
            </p:spPr>
            <p:txBody>
              <a:bodyPr wrap="none" anchor="ctr">
                <a:spAutoFit/>
              </a:bodyPr>
              <a:lstStyle/>
              <a:p>
                <a:endParaRPr lang="en-US"/>
              </a:p>
            </p:txBody>
          </p:sp>
        </p:grpSp>
        <p:grpSp>
          <p:nvGrpSpPr>
            <p:cNvPr id="29703" name="Group 32"/>
            <p:cNvGrpSpPr>
              <a:grpSpLocks noChangeAspect="1"/>
            </p:cNvGrpSpPr>
            <p:nvPr/>
          </p:nvGrpSpPr>
          <p:grpSpPr bwMode="auto">
            <a:xfrm>
              <a:off x="1940" y="3620"/>
              <a:ext cx="1019" cy="138"/>
              <a:chOff x="747" y="1347"/>
              <a:chExt cx="1371" cy="186"/>
            </a:xfrm>
          </p:grpSpPr>
          <p:sp>
            <p:nvSpPr>
              <p:cNvPr id="29842" name="Rectangle 33"/>
              <p:cNvSpPr>
                <a:spLocks noChangeAspect="1" noChangeArrowheads="1"/>
              </p:cNvSpPr>
              <p:nvPr/>
            </p:nvSpPr>
            <p:spPr bwMode="auto">
              <a:xfrm>
                <a:off x="747" y="1354"/>
                <a:ext cx="1370" cy="179"/>
              </a:xfrm>
              <a:prstGeom prst="rect">
                <a:avLst/>
              </a:prstGeom>
              <a:gradFill rotWithShape="1">
                <a:gsLst>
                  <a:gs pos="0">
                    <a:srgbClr val="666666"/>
                  </a:gs>
                  <a:gs pos="100000">
                    <a:srgbClr val="DDDDDD"/>
                  </a:gs>
                </a:gsLst>
                <a:lin ang="0" scaled="1"/>
              </a:gradFill>
              <a:ln w="19050" algn="ctr">
                <a:solidFill>
                  <a:schemeClr val="bg2"/>
                </a:solidFill>
                <a:miter lim="800000"/>
                <a:headEnd/>
                <a:tailEnd/>
              </a:ln>
            </p:spPr>
            <p:txBody>
              <a:bodyPr wrap="none" anchor="ctr">
                <a:spAutoFit/>
              </a:bodyPr>
              <a:lstStyle/>
              <a:p>
                <a:endParaRPr lang="en-US"/>
              </a:p>
            </p:txBody>
          </p:sp>
          <p:sp>
            <p:nvSpPr>
              <p:cNvPr id="29843" name="Line 34"/>
              <p:cNvSpPr>
                <a:spLocks noChangeAspect="1" noChangeShapeType="1"/>
              </p:cNvSpPr>
              <p:nvPr/>
            </p:nvSpPr>
            <p:spPr bwMode="auto">
              <a:xfrm>
                <a:off x="1650" y="1347"/>
                <a:ext cx="0" cy="18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844" name="Line 35"/>
              <p:cNvSpPr>
                <a:spLocks noChangeAspect="1" noChangeShapeType="1"/>
              </p:cNvSpPr>
              <p:nvPr/>
            </p:nvSpPr>
            <p:spPr bwMode="auto">
              <a:xfrm>
                <a:off x="1643" y="1409"/>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845" name="Line 36"/>
              <p:cNvSpPr>
                <a:spLocks noChangeAspect="1" noChangeShapeType="1"/>
              </p:cNvSpPr>
              <p:nvPr/>
            </p:nvSpPr>
            <p:spPr bwMode="auto">
              <a:xfrm>
                <a:off x="1644" y="1474"/>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846" name="Rectangle 37"/>
              <p:cNvSpPr>
                <a:spLocks noChangeAspect="1" noChangeArrowheads="1"/>
              </p:cNvSpPr>
              <p:nvPr/>
            </p:nvSpPr>
            <p:spPr bwMode="auto">
              <a:xfrm>
                <a:off x="825" y="1386"/>
                <a:ext cx="226" cy="56"/>
              </a:xfrm>
              <a:prstGeom prst="rect">
                <a:avLst/>
              </a:prstGeom>
              <a:gradFill rotWithShape="1">
                <a:gsLst>
                  <a:gs pos="0">
                    <a:srgbClr val="666666"/>
                  </a:gs>
                  <a:gs pos="100000">
                    <a:srgbClr val="DDDDDD"/>
                  </a:gs>
                </a:gsLst>
                <a:lin ang="0" scaled="1"/>
              </a:gradFill>
              <a:ln w="19050" algn="ctr">
                <a:solidFill>
                  <a:schemeClr val="bg1"/>
                </a:solidFill>
                <a:miter lim="800000"/>
                <a:headEnd/>
                <a:tailEnd/>
              </a:ln>
            </p:spPr>
            <p:txBody>
              <a:bodyPr wrap="none" anchor="ctr">
                <a:spAutoFit/>
              </a:bodyPr>
              <a:lstStyle/>
              <a:p>
                <a:endParaRPr lang="en-US"/>
              </a:p>
            </p:txBody>
          </p:sp>
        </p:grpSp>
        <p:sp>
          <p:nvSpPr>
            <p:cNvPr id="29704" name="Line 38"/>
            <p:cNvSpPr>
              <a:spLocks noChangeShapeType="1"/>
            </p:cNvSpPr>
            <p:nvPr/>
          </p:nvSpPr>
          <p:spPr bwMode="auto">
            <a:xfrm>
              <a:off x="2346" y="2837"/>
              <a:ext cx="0" cy="2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705" name="Line 39"/>
            <p:cNvSpPr>
              <a:spLocks noChangeShapeType="1"/>
            </p:cNvSpPr>
            <p:nvPr/>
          </p:nvSpPr>
          <p:spPr bwMode="auto">
            <a:xfrm>
              <a:off x="2409" y="2829"/>
              <a:ext cx="0" cy="54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706" name="Line 40"/>
            <p:cNvSpPr>
              <a:spLocks noChangeShapeType="1"/>
            </p:cNvSpPr>
            <p:nvPr/>
          </p:nvSpPr>
          <p:spPr bwMode="auto">
            <a:xfrm>
              <a:off x="2486" y="2829"/>
              <a:ext cx="0" cy="7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29707" name="Group 41"/>
            <p:cNvGrpSpPr>
              <a:grpSpLocks noChangeAspect="1"/>
            </p:cNvGrpSpPr>
            <p:nvPr/>
          </p:nvGrpSpPr>
          <p:grpSpPr bwMode="auto">
            <a:xfrm>
              <a:off x="3310" y="3134"/>
              <a:ext cx="1019" cy="138"/>
              <a:chOff x="747" y="1347"/>
              <a:chExt cx="1371" cy="186"/>
            </a:xfrm>
          </p:grpSpPr>
          <p:sp>
            <p:nvSpPr>
              <p:cNvPr id="29837" name="Rectangle 42"/>
              <p:cNvSpPr>
                <a:spLocks noChangeAspect="1" noChangeArrowheads="1"/>
              </p:cNvSpPr>
              <p:nvPr/>
            </p:nvSpPr>
            <p:spPr bwMode="auto">
              <a:xfrm>
                <a:off x="747" y="1354"/>
                <a:ext cx="1370" cy="179"/>
              </a:xfrm>
              <a:prstGeom prst="rect">
                <a:avLst/>
              </a:prstGeom>
              <a:gradFill rotWithShape="1">
                <a:gsLst>
                  <a:gs pos="0">
                    <a:srgbClr val="666666"/>
                  </a:gs>
                  <a:gs pos="100000">
                    <a:srgbClr val="DDDDDD"/>
                  </a:gs>
                </a:gsLst>
                <a:lin ang="0" scaled="1"/>
              </a:gradFill>
              <a:ln w="19050" algn="ctr">
                <a:solidFill>
                  <a:schemeClr val="bg2"/>
                </a:solidFill>
                <a:miter lim="800000"/>
                <a:headEnd/>
                <a:tailEnd/>
              </a:ln>
            </p:spPr>
            <p:txBody>
              <a:bodyPr wrap="none" anchor="ctr">
                <a:spAutoFit/>
              </a:bodyPr>
              <a:lstStyle/>
              <a:p>
                <a:endParaRPr lang="en-US"/>
              </a:p>
            </p:txBody>
          </p:sp>
          <p:sp>
            <p:nvSpPr>
              <p:cNvPr id="29838" name="Line 43"/>
              <p:cNvSpPr>
                <a:spLocks noChangeAspect="1" noChangeShapeType="1"/>
              </p:cNvSpPr>
              <p:nvPr/>
            </p:nvSpPr>
            <p:spPr bwMode="auto">
              <a:xfrm>
                <a:off x="1650" y="1347"/>
                <a:ext cx="0" cy="18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839" name="Line 44"/>
              <p:cNvSpPr>
                <a:spLocks noChangeAspect="1" noChangeShapeType="1"/>
              </p:cNvSpPr>
              <p:nvPr/>
            </p:nvSpPr>
            <p:spPr bwMode="auto">
              <a:xfrm>
                <a:off x="1643" y="1409"/>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840" name="Line 45"/>
              <p:cNvSpPr>
                <a:spLocks noChangeAspect="1" noChangeShapeType="1"/>
              </p:cNvSpPr>
              <p:nvPr/>
            </p:nvSpPr>
            <p:spPr bwMode="auto">
              <a:xfrm>
                <a:off x="1644" y="1474"/>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841" name="Rectangle 46"/>
              <p:cNvSpPr>
                <a:spLocks noChangeAspect="1" noChangeArrowheads="1"/>
              </p:cNvSpPr>
              <p:nvPr/>
            </p:nvSpPr>
            <p:spPr bwMode="auto">
              <a:xfrm>
                <a:off x="825" y="1386"/>
                <a:ext cx="226" cy="56"/>
              </a:xfrm>
              <a:prstGeom prst="rect">
                <a:avLst/>
              </a:prstGeom>
              <a:gradFill rotWithShape="1">
                <a:gsLst>
                  <a:gs pos="0">
                    <a:srgbClr val="666666"/>
                  </a:gs>
                  <a:gs pos="100000">
                    <a:srgbClr val="DDDDDD"/>
                  </a:gs>
                </a:gsLst>
                <a:lin ang="0" scaled="1"/>
              </a:gradFill>
              <a:ln w="19050" algn="ctr">
                <a:solidFill>
                  <a:schemeClr val="bg1"/>
                </a:solidFill>
                <a:miter lim="800000"/>
                <a:headEnd/>
                <a:tailEnd/>
              </a:ln>
            </p:spPr>
            <p:txBody>
              <a:bodyPr wrap="none" anchor="ctr">
                <a:spAutoFit/>
              </a:bodyPr>
              <a:lstStyle/>
              <a:p>
                <a:endParaRPr lang="en-US"/>
              </a:p>
            </p:txBody>
          </p:sp>
        </p:grpSp>
        <p:grpSp>
          <p:nvGrpSpPr>
            <p:cNvPr id="29708" name="Group 47"/>
            <p:cNvGrpSpPr>
              <a:grpSpLocks noChangeAspect="1"/>
            </p:cNvGrpSpPr>
            <p:nvPr/>
          </p:nvGrpSpPr>
          <p:grpSpPr bwMode="auto">
            <a:xfrm>
              <a:off x="3316" y="2780"/>
              <a:ext cx="1013" cy="167"/>
              <a:chOff x="1657" y="1280"/>
              <a:chExt cx="1365" cy="225"/>
            </a:xfrm>
          </p:grpSpPr>
          <p:sp>
            <p:nvSpPr>
              <p:cNvPr id="29824" name="Rectangle 48"/>
              <p:cNvSpPr>
                <a:spLocks noChangeAspect="1" noChangeArrowheads="1"/>
              </p:cNvSpPr>
              <p:nvPr/>
            </p:nvSpPr>
            <p:spPr bwMode="auto">
              <a:xfrm>
                <a:off x="1657" y="1280"/>
                <a:ext cx="1365" cy="225"/>
              </a:xfrm>
              <a:prstGeom prst="rect">
                <a:avLst/>
              </a:prstGeom>
              <a:gradFill rotWithShape="1">
                <a:gsLst>
                  <a:gs pos="0">
                    <a:srgbClr val="5E7647"/>
                  </a:gs>
                  <a:gs pos="100000">
                    <a:srgbClr val="CCFF99"/>
                  </a:gs>
                </a:gsLst>
                <a:lin ang="0" scaled="1"/>
              </a:gradFill>
              <a:ln w="19050" algn="ctr">
                <a:solidFill>
                  <a:schemeClr val="bg2"/>
                </a:solidFill>
                <a:miter lim="800000"/>
                <a:headEnd/>
                <a:tailEnd/>
              </a:ln>
            </p:spPr>
            <p:txBody>
              <a:bodyPr wrap="none" anchor="ctr">
                <a:spAutoFit/>
              </a:bodyPr>
              <a:lstStyle/>
              <a:p>
                <a:endParaRPr lang="en-US"/>
              </a:p>
            </p:txBody>
          </p:sp>
          <p:sp>
            <p:nvSpPr>
              <p:cNvPr id="29825" name="Rectangle 49"/>
              <p:cNvSpPr>
                <a:spLocks noChangeAspect="1" noChangeArrowheads="1"/>
              </p:cNvSpPr>
              <p:nvPr/>
            </p:nvSpPr>
            <p:spPr bwMode="auto">
              <a:xfrm>
                <a:off x="1753" y="1360"/>
                <a:ext cx="70" cy="56"/>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29826" name="Rectangle 50"/>
              <p:cNvSpPr>
                <a:spLocks noChangeAspect="1" noChangeArrowheads="1"/>
              </p:cNvSpPr>
              <p:nvPr/>
            </p:nvSpPr>
            <p:spPr bwMode="auto">
              <a:xfrm>
                <a:off x="1850" y="1360"/>
                <a:ext cx="70" cy="56"/>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29827" name="Rectangle 51"/>
              <p:cNvSpPr>
                <a:spLocks noChangeAspect="1" noChangeArrowheads="1"/>
              </p:cNvSpPr>
              <p:nvPr/>
            </p:nvSpPr>
            <p:spPr bwMode="auto">
              <a:xfrm>
                <a:off x="1952" y="1360"/>
                <a:ext cx="70" cy="56"/>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29828" name="Rectangle 52"/>
              <p:cNvSpPr>
                <a:spLocks noChangeAspect="1" noChangeArrowheads="1"/>
              </p:cNvSpPr>
              <p:nvPr/>
            </p:nvSpPr>
            <p:spPr bwMode="auto">
              <a:xfrm>
                <a:off x="2049" y="1360"/>
                <a:ext cx="70" cy="56"/>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29829" name="Rectangle 53"/>
              <p:cNvSpPr>
                <a:spLocks noChangeAspect="1" noChangeArrowheads="1"/>
              </p:cNvSpPr>
              <p:nvPr/>
            </p:nvSpPr>
            <p:spPr bwMode="auto">
              <a:xfrm>
                <a:off x="2161"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29830" name="Rectangle 54"/>
              <p:cNvSpPr>
                <a:spLocks noChangeAspect="1" noChangeArrowheads="1"/>
              </p:cNvSpPr>
              <p:nvPr/>
            </p:nvSpPr>
            <p:spPr bwMode="auto">
              <a:xfrm>
                <a:off x="2258"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29831" name="Rectangle 55"/>
              <p:cNvSpPr>
                <a:spLocks noChangeAspect="1" noChangeArrowheads="1"/>
              </p:cNvSpPr>
              <p:nvPr/>
            </p:nvSpPr>
            <p:spPr bwMode="auto">
              <a:xfrm>
                <a:off x="2360"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29832" name="Rectangle 56"/>
              <p:cNvSpPr>
                <a:spLocks noChangeAspect="1" noChangeArrowheads="1"/>
              </p:cNvSpPr>
              <p:nvPr/>
            </p:nvSpPr>
            <p:spPr bwMode="auto">
              <a:xfrm>
                <a:off x="2457"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29833" name="Rectangle 57"/>
              <p:cNvSpPr>
                <a:spLocks noChangeAspect="1" noChangeArrowheads="1"/>
              </p:cNvSpPr>
              <p:nvPr/>
            </p:nvSpPr>
            <p:spPr bwMode="auto">
              <a:xfrm>
                <a:off x="2559"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29834" name="Rectangle 58"/>
              <p:cNvSpPr>
                <a:spLocks noChangeAspect="1" noChangeArrowheads="1"/>
              </p:cNvSpPr>
              <p:nvPr/>
            </p:nvSpPr>
            <p:spPr bwMode="auto">
              <a:xfrm>
                <a:off x="2656"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29835" name="Rectangle 59"/>
              <p:cNvSpPr>
                <a:spLocks noChangeAspect="1" noChangeArrowheads="1"/>
              </p:cNvSpPr>
              <p:nvPr/>
            </p:nvSpPr>
            <p:spPr bwMode="auto">
              <a:xfrm>
                <a:off x="2758"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29836" name="Rectangle 60"/>
              <p:cNvSpPr>
                <a:spLocks noChangeAspect="1" noChangeArrowheads="1"/>
              </p:cNvSpPr>
              <p:nvPr/>
            </p:nvSpPr>
            <p:spPr bwMode="auto">
              <a:xfrm>
                <a:off x="2855"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grpSp>
        <p:grpSp>
          <p:nvGrpSpPr>
            <p:cNvPr id="29709" name="Group 61"/>
            <p:cNvGrpSpPr>
              <a:grpSpLocks noChangeAspect="1"/>
            </p:cNvGrpSpPr>
            <p:nvPr/>
          </p:nvGrpSpPr>
          <p:grpSpPr bwMode="auto">
            <a:xfrm>
              <a:off x="3310" y="3379"/>
              <a:ext cx="1019" cy="138"/>
              <a:chOff x="747" y="1347"/>
              <a:chExt cx="1371" cy="186"/>
            </a:xfrm>
          </p:grpSpPr>
          <p:sp>
            <p:nvSpPr>
              <p:cNvPr id="29819" name="Rectangle 62"/>
              <p:cNvSpPr>
                <a:spLocks noChangeAspect="1" noChangeArrowheads="1"/>
              </p:cNvSpPr>
              <p:nvPr/>
            </p:nvSpPr>
            <p:spPr bwMode="auto">
              <a:xfrm>
                <a:off x="747" y="1354"/>
                <a:ext cx="1370" cy="179"/>
              </a:xfrm>
              <a:prstGeom prst="rect">
                <a:avLst/>
              </a:prstGeom>
              <a:gradFill rotWithShape="1">
                <a:gsLst>
                  <a:gs pos="0">
                    <a:srgbClr val="666666"/>
                  </a:gs>
                  <a:gs pos="100000">
                    <a:srgbClr val="DDDDDD"/>
                  </a:gs>
                </a:gsLst>
                <a:lin ang="0" scaled="1"/>
              </a:gradFill>
              <a:ln w="19050" algn="ctr">
                <a:solidFill>
                  <a:schemeClr val="bg2"/>
                </a:solidFill>
                <a:miter lim="800000"/>
                <a:headEnd/>
                <a:tailEnd/>
              </a:ln>
            </p:spPr>
            <p:txBody>
              <a:bodyPr wrap="none" anchor="ctr">
                <a:spAutoFit/>
              </a:bodyPr>
              <a:lstStyle/>
              <a:p>
                <a:endParaRPr lang="en-US"/>
              </a:p>
            </p:txBody>
          </p:sp>
          <p:sp>
            <p:nvSpPr>
              <p:cNvPr id="29820" name="Line 63"/>
              <p:cNvSpPr>
                <a:spLocks noChangeAspect="1" noChangeShapeType="1"/>
              </p:cNvSpPr>
              <p:nvPr/>
            </p:nvSpPr>
            <p:spPr bwMode="auto">
              <a:xfrm>
                <a:off x="1650" y="1347"/>
                <a:ext cx="0" cy="18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821" name="Line 64"/>
              <p:cNvSpPr>
                <a:spLocks noChangeAspect="1" noChangeShapeType="1"/>
              </p:cNvSpPr>
              <p:nvPr/>
            </p:nvSpPr>
            <p:spPr bwMode="auto">
              <a:xfrm>
                <a:off x="1643" y="1409"/>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822" name="Line 65"/>
              <p:cNvSpPr>
                <a:spLocks noChangeAspect="1" noChangeShapeType="1"/>
              </p:cNvSpPr>
              <p:nvPr/>
            </p:nvSpPr>
            <p:spPr bwMode="auto">
              <a:xfrm>
                <a:off x="1644" y="1474"/>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823" name="Rectangle 66"/>
              <p:cNvSpPr>
                <a:spLocks noChangeAspect="1" noChangeArrowheads="1"/>
              </p:cNvSpPr>
              <p:nvPr/>
            </p:nvSpPr>
            <p:spPr bwMode="auto">
              <a:xfrm>
                <a:off x="825" y="1386"/>
                <a:ext cx="226" cy="56"/>
              </a:xfrm>
              <a:prstGeom prst="rect">
                <a:avLst/>
              </a:prstGeom>
              <a:gradFill rotWithShape="1">
                <a:gsLst>
                  <a:gs pos="0">
                    <a:srgbClr val="666666"/>
                  </a:gs>
                  <a:gs pos="100000">
                    <a:srgbClr val="DDDDDD"/>
                  </a:gs>
                </a:gsLst>
                <a:lin ang="0" scaled="1"/>
              </a:gradFill>
              <a:ln w="19050" algn="ctr">
                <a:solidFill>
                  <a:schemeClr val="bg1"/>
                </a:solidFill>
                <a:miter lim="800000"/>
                <a:headEnd/>
                <a:tailEnd/>
              </a:ln>
            </p:spPr>
            <p:txBody>
              <a:bodyPr wrap="none" anchor="ctr">
                <a:spAutoFit/>
              </a:bodyPr>
              <a:lstStyle/>
              <a:p>
                <a:endParaRPr lang="en-US"/>
              </a:p>
            </p:txBody>
          </p:sp>
        </p:grpSp>
        <p:grpSp>
          <p:nvGrpSpPr>
            <p:cNvPr id="29710" name="Group 67"/>
            <p:cNvGrpSpPr>
              <a:grpSpLocks noChangeAspect="1"/>
            </p:cNvGrpSpPr>
            <p:nvPr/>
          </p:nvGrpSpPr>
          <p:grpSpPr bwMode="auto">
            <a:xfrm>
              <a:off x="3310" y="3624"/>
              <a:ext cx="1019" cy="138"/>
              <a:chOff x="747" y="1347"/>
              <a:chExt cx="1371" cy="186"/>
            </a:xfrm>
          </p:grpSpPr>
          <p:sp>
            <p:nvSpPr>
              <p:cNvPr id="29814" name="Rectangle 68"/>
              <p:cNvSpPr>
                <a:spLocks noChangeAspect="1" noChangeArrowheads="1"/>
              </p:cNvSpPr>
              <p:nvPr/>
            </p:nvSpPr>
            <p:spPr bwMode="auto">
              <a:xfrm>
                <a:off x="747" y="1354"/>
                <a:ext cx="1370" cy="179"/>
              </a:xfrm>
              <a:prstGeom prst="rect">
                <a:avLst/>
              </a:prstGeom>
              <a:gradFill rotWithShape="1">
                <a:gsLst>
                  <a:gs pos="0">
                    <a:srgbClr val="666666"/>
                  </a:gs>
                  <a:gs pos="100000">
                    <a:srgbClr val="DDDDDD"/>
                  </a:gs>
                </a:gsLst>
                <a:lin ang="0" scaled="1"/>
              </a:gradFill>
              <a:ln w="19050" algn="ctr">
                <a:solidFill>
                  <a:schemeClr val="bg2"/>
                </a:solidFill>
                <a:miter lim="800000"/>
                <a:headEnd/>
                <a:tailEnd/>
              </a:ln>
            </p:spPr>
            <p:txBody>
              <a:bodyPr wrap="none" anchor="ctr">
                <a:spAutoFit/>
              </a:bodyPr>
              <a:lstStyle/>
              <a:p>
                <a:endParaRPr lang="en-US"/>
              </a:p>
            </p:txBody>
          </p:sp>
          <p:sp>
            <p:nvSpPr>
              <p:cNvPr id="29815" name="Line 69"/>
              <p:cNvSpPr>
                <a:spLocks noChangeAspect="1" noChangeShapeType="1"/>
              </p:cNvSpPr>
              <p:nvPr/>
            </p:nvSpPr>
            <p:spPr bwMode="auto">
              <a:xfrm>
                <a:off x="1650" y="1347"/>
                <a:ext cx="0" cy="18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816" name="Line 70"/>
              <p:cNvSpPr>
                <a:spLocks noChangeAspect="1" noChangeShapeType="1"/>
              </p:cNvSpPr>
              <p:nvPr/>
            </p:nvSpPr>
            <p:spPr bwMode="auto">
              <a:xfrm>
                <a:off x="1643" y="1409"/>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817" name="Line 71"/>
              <p:cNvSpPr>
                <a:spLocks noChangeAspect="1" noChangeShapeType="1"/>
              </p:cNvSpPr>
              <p:nvPr/>
            </p:nvSpPr>
            <p:spPr bwMode="auto">
              <a:xfrm>
                <a:off x="1644" y="1474"/>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818" name="Rectangle 72"/>
              <p:cNvSpPr>
                <a:spLocks noChangeAspect="1" noChangeArrowheads="1"/>
              </p:cNvSpPr>
              <p:nvPr/>
            </p:nvSpPr>
            <p:spPr bwMode="auto">
              <a:xfrm>
                <a:off x="825" y="1386"/>
                <a:ext cx="226" cy="56"/>
              </a:xfrm>
              <a:prstGeom prst="rect">
                <a:avLst/>
              </a:prstGeom>
              <a:gradFill rotWithShape="1">
                <a:gsLst>
                  <a:gs pos="0">
                    <a:srgbClr val="666666"/>
                  </a:gs>
                  <a:gs pos="100000">
                    <a:srgbClr val="DDDDDD"/>
                  </a:gs>
                </a:gsLst>
                <a:lin ang="0" scaled="1"/>
              </a:gradFill>
              <a:ln w="19050" algn="ctr">
                <a:solidFill>
                  <a:schemeClr val="bg1"/>
                </a:solidFill>
                <a:miter lim="800000"/>
                <a:headEnd/>
                <a:tailEnd/>
              </a:ln>
            </p:spPr>
            <p:txBody>
              <a:bodyPr wrap="none" anchor="ctr">
                <a:spAutoFit/>
              </a:bodyPr>
              <a:lstStyle/>
              <a:p>
                <a:endParaRPr lang="en-US"/>
              </a:p>
            </p:txBody>
          </p:sp>
        </p:grpSp>
        <p:sp>
          <p:nvSpPr>
            <p:cNvPr id="29711" name="Line 73"/>
            <p:cNvSpPr>
              <a:spLocks noChangeShapeType="1"/>
            </p:cNvSpPr>
            <p:nvPr/>
          </p:nvSpPr>
          <p:spPr bwMode="auto">
            <a:xfrm>
              <a:off x="3788" y="2853"/>
              <a:ext cx="0" cy="2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712" name="Line 74"/>
            <p:cNvSpPr>
              <a:spLocks noChangeShapeType="1"/>
            </p:cNvSpPr>
            <p:nvPr/>
          </p:nvSpPr>
          <p:spPr bwMode="auto">
            <a:xfrm>
              <a:off x="3851" y="2845"/>
              <a:ext cx="0" cy="54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713" name="Line 75"/>
            <p:cNvSpPr>
              <a:spLocks noChangeShapeType="1"/>
            </p:cNvSpPr>
            <p:nvPr/>
          </p:nvSpPr>
          <p:spPr bwMode="auto">
            <a:xfrm>
              <a:off x="3928" y="2845"/>
              <a:ext cx="0" cy="7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714" name="Line 76"/>
            <p:cNvSpPr>
              <a:spLocks noChangeShapeType="1"/>
            </p:cNvSpPr>
            <p:nvPr/>
          </p:nvSpPr>
          <p:spPr bwMode="auto">
            <a:xfrm flipV="1">
              <a:off x="2253" y="2432"/>
              <a:ext cx="0" cy="44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15" name="Line 77"/>
            <p:cNvSpPr>
              <a:spLocks noChangeShapeType="1"/>
            </p:cNvSpPr>
            <p:nvPr/>
          </p:nvSpPr>
          <p:spPr bwMode="auto">
            <a:xfrm>
              <a:off x="2252" y="2440"/>
              <a:ext cx="129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16" name="Line 78"/>
            <p:cNvSpPr>
              <a:spLocks noChangeShapeType="1"/>
            </p:cNvSpPr>
            <p:nvPr/>
          </p:nvSpPr>
          <p:spPr bwMode="auto">
            <a:xfrm flipV="1">
              <a:off x="3552" y="2230"/>
              <a:ext cx="0" cy="22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17" name="Line 79"/>
            <p:cNvSpPr>
              <a:spLocks noChangeShapeType="1"/>
            </p:cNvSpPr>
            <p:nvPr/>
          </p:nvSpPr>
          <p:spPr bwMode="auto">
            <a:xfrm flipV="1">
              <a:off x="3634" y="2129"/>
              <a:ext cx="0" cy="72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18" name="Rectangle 80"/>
            <p:cNvSpPr>
              <a:spLocks noChangeArrowheads="1"/>
            </p:cNvSpPr>
            <p:nvPr/>
          </p:nvSpPr>
          <p:spPr bwMode="auto">
            <a:xfrm>
              <a:off x="1867" y="2729"/>
              <a:ext cx="1211" cy="1248"/>
            </a:xfrm>
            <a:prstGeom prst="rect">
              <a:avLst/>
            </a:prstGeom>
            <a:noFill/>
            <a:ln w="12700" algn="ctr">
              <a:solidFill>
                <a:schemeClr val="bg2"/>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9719" name="Rectangle 81"/>
            <p:cNvSpPr>
              <a:spLocks noChangeArrowheads="1"/>
            </p:cNvSpPr>
            <p:nvPr/>
          </p:nvSpPr>
          <p:spPr bwMode="auto">
            <a:xfrm>
              <a:off x="3181" y="2725"/>
              <a:ext cx="1195" cy="1254"/>
            </a:xfrm>
            <a:prstGeom prst="rect">
              <a:avLst/>
            </a:prstGeom>
            <a:noFill/>
            <a:ln w="12700" algn="ctr">
              <a:solidFill>
                <a:schemeClr val="bg2"/>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43442" name="Rectangle 82"/>
            <p:cNvSpPr>
              <a:spLocks noChangeAspect="1" noChangeArrowheads="1"/>
            </p:cNvSpPr>
            <p:nvPr/>
          </p:nvSpPr>
          <p:spPr bwMode="auto">
            <a:xfrm>
              <a:off x="2653" y="2067"/>
              <a:ext cx="1013" cy="168"/>
            </a:xfrm>
            <a:prstGeom prst="rect">
              <a:avLst/>
            </a:prstGeom>
            <a:gradFill rotWithShape="1">
              <a:gsLst>
                <a:gs pos="0">
                  <a:schemeClr val="accent1">
                    <a:gamma/>
                    <a:shade val="46275"/>
                    <a:invGamma/>
                  </a:schemeClr>
                </a:gs>
                <a:gs pos="100000">
                  <a:schemeClr val="accent1"/>
                </a:gs>
              </a:gsLst>
              <a:lin ang="0" scaled="1"/>
            </a:gradFill>
            <a:ln w="19050" algn="ctr">
              <a:solidFill>
                <a:schemeClr val="bg2"/>
              </a:solidFill>
              <a:miter lim="800000"/>
              <a:headEnd/>
              <a:tailEnd/>
            </a:ln>
            <a:effectLst/>
          </p:spPr>
          <p:txBody>
            <a:bodyPr wrap="none" anchor="ctr"/>
            <a:lstStyle/>
            <a:p>
              <a:pPr>
                <a:defRPr/>
              </a:pPr>
              <a:r>
                <a:rPr lang="en-US" sz="900">
                  <a:solidFill>
                    <a:schemeClr val="bg1"/>
                  </a:solidFill>
                  <a:latin typeface="Trebuchet MS" pitchFamily="34" charset="0"/>
                </a:rPr>
                <a:t>Router</a:t>
              </a:r>
            </a:p>
          </p:txBody>
        </p:sp>
        <p:sp>
          <p:nvSpPr>
            <p:cNvPr id="29721" name="Rectangle 83"/>
            <p:cNvSpPr>
              <a:spLocks noChangeAspect="1" noChangeArrowheads="1"/>
            </p:cNvSpPr>
            <p:nvPr/>
          </p:nvSpPr>
          <p:spPr bwMode="auto">
            <a:xfrm>
              <a:off x="3342" y="2126"/>
              <a:ext cx="52" cy="42"/>
            </a:xfrm>
            <a:prstGeom prst="rect">
              <a:avLst/>
            </a:prstGeom>
            <a:solidFill>
              <a:schemeClr val="accent2"/>
            </a:solidFill>
            <a:ln w="12700" algn="ctr">
              <a:solidFill>
                <a:schemeClr val="bg2"/>
              </a:solidFill>
              <a:miter lim="800000"/>
              <a:headEnd/>
              <a:tailEnd/>
            </a:ln>
          </p:spPr>
          <p:txBody>
            <a:bodyPr wrap="none" anchor="ctr">
              <a:spAutoFit/>
            </a:bodyPr>
            <a:lstStyle/>
            <a:p>
              <a:endParaRPr lang="en-US"/>
            </a:p>
          </p:txBody>
        </p:sp>
        <p:sp>
          <p:nvSpPr>
            <p:cNvPr id="29722" name="Rectangle 84"/>
            <p:cNvSpPr>
              <a:spLocks noChangeAspect="1" noChangeArrowheads="1"/>
            </p:cNvSpPr>
            <p:nvPr/>
          </p:nvSpPr>
          <p:spPr bwMode="auto">
            <a:xfrm>
              <a:off x="3414" y="2126"/>
              <a:ext cx="52" cy="42"/>
            </a:xfrm>
            <a:prstGeom prst="rect">
              <a:avLst/>
            </a:prstGeom>
            <a:solidFill>
              <a:schemeClr val="accent2"/>
            </a:solidFill>
            <a:ln w="12700" algn="ctr">
              <a:solidFill>
                <a:schemeClr val="bg2"/>
              </a:solidFill>
              <a:miter lim="800000"/>
              <a:headEnd/>
              <a:tailEnd/>
            </a:ln>
          </p:spPr>
          <p:txBody>
            <a:bodyPr wrap="none" anchor="ctr">
              <a:spAutoFit/>
            </a:bodyPr>
            <a:lstStyle/>
            <a:p>
              <a:endParaRPr lang="en-US"/>
            </a:p>
          </p:txBody>
        </p:sp>
        <p:sp>
          <p:nvSpPr>
            <p:cNvPr id="29723" name="Rectangle 85"/>
            <p:cNvSpPr>
              <a:spLocks noChangeAspect="1" noChangeArrowheads="1"/>
            </p:cNvSpPr>
            <p:nvPr/>
          </p:nvSpPr>
          <p:spPr bwMode="auto">
            <a:xfrm>
              <a:off x="3489" y="2126"/>
              <a:ext cx="52" cy="42"/>
            </a:xfrm>
            <a:prstGeom prst="rect">
              <a:avLst/>
            </a:prstGeom>
            <a:solidFill>
              <a:schemeClr val="accent2"/>
            </a:solidFill>
            <a:ln w="12700" algn="ctr">
              <a:solidFill>
                <a:schemeClr val="bg2"/>
              </a:solidFill>
              <a:miter lim="800000"/>
              <a:headEnd/>
              <a:tailEnd/>
            </a:ln>
          </p:spPr>
          <p:txBody>
            <a:bodyPr wrap="none" anchor="ctr">
              <a:spAutoFit/>
            </a:bodyPr>
            <a:lstStyle/>
            <a:p>
              <a:endParaRPr lang="en-US"/>
            </a:p>
          </p:txBody>
        </p:sp>
        <p:sp>
          <p:nvSpPr>
            <p:cNvPr id="29724" name="Rectangle 86"/>
            <p:cNvSpPr>
              <a:spLocks noChangeAspect="1" noChangeArrowheads="1"/>
            </p:cNvSpPr>
            <p:nvPr/>
          </p:nvSpPr>
          <p:spPr bwMode="auto">
            <a:xfrm>
              <a:off x="3561" y="2126"/>
              <a:ext cx="52" cy="42"/>
            </a:xfrm>
            <a:prstGeom prst="rect">
              <a:avLst/>
            </a:prstGeom>
            <a:solidFill>
              <a:schemeClr val="accent2"/>
            </a:solidFill>
            <a:ln w="12700" algn="ctr">
              <a:solidFill>
                <a:schemeClr val="bg2"/>
              </a:solidFill>
              <a:miter lim="800000"/>
              <a:headEnd/>
              <a:tailEnd/>
            </a:ln>
          </p:spPr>
          <p:txBody>
            <a:bodyPr wrap="none" anchor="ctr">
              <a:spAutoFit/>
            </a:bodyPr>
            <a:lstStyle/>
            <a:p>
              <a:endParaRPr lang="en-US"/>
            </a:p>
          </p:txBody>
        </p:sp>
        <p:grpSp>
          <p:nvGrpSpPr>
            <p:cNvPr id="29725" name="Group 87"/>
            <p:cNvGrpSpPr>
              <a:grpSpLocks noChangeAspect="1"/>
            </p:cNvGrpSpPr>
            <p:nvPr/>
          </p:nvGrpSpPr>
          <p:grpSpPr bwMode="auto">
            <a:xfrm>
              <a:off x="2647" y="1400"/>
              <a:ext cx="1019" cy="138"/>
              <a:chOff x="747" y="1347"/>
              <a:chExt cx="1371" cy="186"/>
            </a:xfrm>
          </p:grpSpPr>
          <p:sp>
            <p:nvSpPr>
              <p:cNvPr id="29809" name="Rectangle 88"/>
              <p:cNvSpPr>
                <a:spLocks noChangeAspect="1" noChangeArrowheads="1"/>
              </p:cNvSpPr>
              <p:nvPr/>
            </p:nvSpPr>
            <p:spPr bwMode="auto">
              <a:xfrm>
                <a:off x="747" y="1354"/>
                <a:ext cx="1370" cy="179"/>
              </a:xfrm>
              <a:prstGeom prst="rect">
                <a:avLst/>
              </a:prstGeom>
              <a:gradFill rotWithShape="1">
                <a:gsLst>
                  <a:gs pos="0">
                    <a:srgbClr val="764700"/>
                  </a:gs>
                  <a:gs pos="100000">
                    <a:srgbClr val="FF9900"/>
                  </a:gs>
                </a:gsLst>
                <a:lin ang="0" scaled="1"/>
              </a:gradFill>
              <a:ln w="19050" algn="ctr">
                <a:solidFill>
                  <a:schemeClr val="bg2"/>
                </a:solidFill>
                <a:miter lim="800000"/>
                <a:headEnd/>
                <a:tailEnd/>
              </a:ln>
            </p:spPr>
            <p:txBody>
              <a:bodyPr wrap="none" anchor="ctr">
                <a:spAutoFit/>
              </a:bodyPr>
              <a:lstStyle/>
              <a:p>
                <a:endParaRPr lang="en-US"/>
              </a:p>
            </p:txBody>
          </p:sp>
          <p:sp>
            <p:nvSpPr>
              <p:cNvPr id="29810" name="Line 89"/>
              <p:cNvSpPr>
                <a:spLocks noChangeAspect="1" noChangeShapeType="1"/>
              </p:cNvSpPr>
              <p:nvPr/>
            </p:nvSpPr>
            <p:spPr bwMode="auto">
              <a:xfrm>
                <a:off x="1650" y="1347"/>
                <a:ext cx="0" cy="18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811" name="Line 90"/>
              <p:cNvSpPr>
                <a:spLocks noChangeAspect="1" noChangeShapeType="1"/>
              </p:cNvSpPr>
              <p:nvPr/>
            </p:nvSpPr>
            <p:spPr bwMode="auto">
              <a:xfrm>
                <a:off x="1643" y="1409"/>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812" name="Line 91"/>
              <p:cNvSpPr>
                <a:spLocks noChangeAspect="1" noChangeShapeType="1"/>
              </p:cNvSpPr>
              <p:nvPr/>
            </p:nvSpPr>
            <p:spPr bwMode="auto">
              <a:xfrm>
                <a:off x="1644" y="1474"/>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813" name="Rectangle 92"/>
              <p:cNvSpPr>
                <a:spLocks noChangeAspect="1" noChangeArrowheads="1"/>
              </p:cNvSpPr>
              <p:nvPr/>
            </p:nvSpPr>
            <p:spPr bwMode="auto">
              <a:xfrm>
                <a:off x="825" y="1386"/>
                <a:ext cx="226" cy="56"/>
              </a:xfrm>
              <a:prstGeom prst="rect">
                <a:avLst/>
              </a:prstGeom>
              <a:gradFill rotWithShape="1">
                <a:gsLst>
                  <a:gs pos="0">
                    <a:srgbClr val="764700"/>
                  </a:gs>
                  <a:gs pos="100000">
                    <a:srgbClr val="FF9900"/>
                  </a:gs>
                </a:gsLst>
                <a:lin ang="0" scaled="1"/>
              </a:gradFill>
              <a:ln w="19050" algn="ctr">
                <a:solidFill>
                  <a:schemeClr val="bg1"/>
                </a:solidFill>
                <a:miter lim="800000"/>
                <a:headEnd/>
                <a:tailEnd/>
              </a:ln>
            </p:spPr>
            <p:txBody>
              <a:bodyPr wrap="none" anchor="ctr">
                <a:spAutoFit/>
              </a:bodyPr>
              <a:lstStyle/>
              <a:p>
                <a:endParaRPr lang="en-US"/>
              </a:p>
            </p:txBody>
          </p:sp>
        </p:grpSp>
        <p:sp>
          <p:nvSpPr>
            <p:cNvPr id="29726" name="Line 93"/>
            <p:cNvSpPr>
              <a:spLocks noChangeShapeType="1"/>
            </p:cNvSpPr>
            <p:nvPr/>
          </p:nvSpPr>
          <p:spPr bwMode="auto">
            <a:xfrm>
              <a:off x="3338" y="1529"/>
              <a:ext cx="0" cy="5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27" name="Line 94"/>
            <p:cNvSpPr>
              <a:spLocks noChangeShapeType="1"/>
            </p:cNvSpPr>
            <p:nvPr/>
          </p:nvSpPr>
          <p:spPr bwMode="auto">
            <a:xfrm>
              <a:off x="1397" y="3204"/>
              <a:ext cx="537"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28" name="Line 95"/>
            <p:cNvSpPr>
              <a:spLocks noChangeShapeType="1"/>
            </p:cNvSpPr>
            <p:nvPr/>
          </p:nvSpPr>
          <p:spPr bwMode="auto">
            <a:xfrm>
              <a:off x="1400" y="3449"/>
              <a:ext cx="537"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29" name="Line 96"/>
            <p:cNvSpPr>
              <a:spLocks noChangeShapeType="1"/>
            </p:cNvSpPr>
            <p:nvPr/>
          </p:nvSpPr>
          <p:spPr bwMode="auto">
            <a:xfrm>
              <a:off x="1389" y="3686"/>
              <a:ext cx="568"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30" name="Line 97"/>
            <p:cNvSpPr>
              <a:spLocks noChangeShapeType="1"/>
            </p:cNvSpPr>
            <p:nvPr/>
          </p:nvSpPr>
          <p:spPr bwMode="auto">
            <a:xfrm>
              <a:off x="1396" y="2147"/>
              <a:ext cx="0" cy="154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31" name="Line 98"/>
            <p:cNvSpPr>
              <a:spLocks noChangeShapeType="1"/>
            </p:cNvSpPr>
            <p:nvPr/>
          </p:nvSpPr>
          <p:spPr bwMode="auto">
            <a:xfrm>
              <a:off x="4335" y="3216"/>
              <a:ext cx="467"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32" name="Line 99"/>
            <p:cNvSpPr>
              <a:spLocks noChangeShapeType="1"/>
            </p:cNvSpPr>
            <p:nvPr/>
          </p:nvSpPr>
          <p:spPr bwMode="auto">
            <a:xfrm flipV="1">
              <a:off x="4338" y="3453"/>
              <a:ext cx="483" cy="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33" name="Line 100"/>
            <p:cNvSpPr>
              <a:spLocks noChangeShapeType="1"/>
            </p:cNvSpPr>
            <p:nvPr/>
          </p:nvSpPr>
          <p:spPr bwMode="auto">
            <a:xfrm>
              <a:off x="4342" y="3698"/>
              <a:ext cx="491"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34" name="Line 101"/>
            <p:cNvSpPr>
              <a:spLocks noChangeShapeType="1"/>
            </p:cNvSpPr>
            <p:nvPr/>
          </p:nvSpPr>
          <p:spPr bwMode="auto">
            <a:xfrm>
              <a:off x="3670" y="2168"/>
              <a:ext cx="114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735" name="Line 102"/>
            <p:cNvSpPr>
              <a:spLocks noChangeShapeType="1"/>
            </p:cNvSpPr>
            <p:nvPr/>
          </p:nvSpPr>
          <p:spPr bwMode="auto">
            <a:xfrm>
              <a:off x="4814" y="2168"/>
              <a:ext cx="0" cy="153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36" name="Line 103"/>
            <p:cNvSpPr>
              <a:spLocks noChangeShapeType="1"/>
            </p:cNvSpPr>
            <p:nvPr/>
          </p:nvSpPr>
          <p:spPr bwMode="auto">
            <a:xfrm>
              <a:off x="1385" y="2149"/>
              <a:ext cx="1269"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29737" name="Group 104"/>
            <p:cNvGrpSpPr>
              <a:grpSpLocks/>
            </p:cNvGrpSpPr>
            <p:nvPr/>
          </p:nvGrpSpPr>
          <p:grpSpPr bwMode="auto">
            <a:xfrm>
              <a:off x="2646" y="1725"/>
              <a:ext cx="1013" cy="167"/>
              <a:chOff x="2442" y="1413"/>
              <a:chExt cx="1013" cy="167"/>
            </a:xfrm>
          </p:grpSpPr>
          <p:sp>
            <p:nvSpPr>
              <p:cNvPr id="29804" name="Rectangle 105"/>
              <p:cNvSpPr>
                <a:spLocks noChangeAspect="1" noChangeArrowheads="1"/>
              </p:cNvSpPr>
              <p:nvPr/>
            </p:nvSpPr>
            <p:spPr bwMode="auto">
              <a:xfrm>
                <a:off x="2442" y="1413"/>
                <a:ext cx="1013" cy="167"/>
              </a:xfrm>
              <a:prstGeom prst="rect">
                <a:avLst/>
              </a:prstGeom>
              <a:gradFill rotWithShape="1">
                <a:gsLst>
                  <a:gs pos="0">
                    <a:srgbClr val="760000"/>
                  </a:gs>
                  <a:gs pos="100000">
                    <a:srgbClr val="FF0000"/>
                  </a:gs>
                </a:gsLst>
                <a:lin ang="0" scaled="1"/>
              </a:gradFill>
              <a:ln w="19050" algn="ctr">
                <a:solidFill>
                  <a:schemeClr val="bg2"/>
                </a:solidFill>
                <a:miter lim="800000"/>
                <a:headEnd/>
                <a:tailEnd/>
              </a:ln>
            </p:spPr>
            <p:txBody>
              <a:bodyPr wrap="none" anchor="ctr"/>
              <a:lstStyle/>
              <a:p>
                <a:r>
                  <a:rPr lang="en-US" sz="1000">
                    <a:solidFill>
                      <a:schemeClr val="bg1"/>
                    </a:solidFill>
                    <a:latin typeface="Trebuchet MS" pitchFamily="34" charset="0"/>
                  </a:rPr>
                  <a:t>Firewall</a:t>
                </a:r>
              </a:p>
            </p:txBody>
          </p:sp>
          <p:sp>
            <p:nvSpPr>
              <p:cNvPr id="29805" name="Rectangle 106"/>
              <p:cNvSpPr>
                <a:spLocks noChangeAspect="1" noChangeArrowheads="1"/>
              </p:cNvSpPr>
              <p:nvPr/>
            </p:nvSpPr>
            <p:spPr bwMode="auto">
              <a:xfrm>
                <a:off x="3147" y="1472"/>
                <a:ext cx="52" cy="42"/>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29806" name="Rectangle 107"/>
              <p:cNvSpPr>
                <a:spLocks noChangeAspect="1" noChangeArrowheads="1"/>
              </p:cNvSpPr>
              <p:nvPr/>
            </p:nvSpPr>
            <p:spPr bwMode="auto">
              <a:xfrm>
                <a:off x="3219" y="1472"/>
                <a:ext cx="52" cy="42"/>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29807" name="Rectangle 108"/>
              <p:cNvSpPr>
                <a:spLocks noChangeAspect="1" noChangeArrowheads="1"/>
              </p:cNvSpPr>
              <p:nvPr/>
            </p:nvSpPr>
            <p:spPr bwMode="auto">
              <a:xfrm>
                <a:off x="3294" y="1472"/>
                <a:ext cx="52" cy="42"/>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29808" name="Rectangle 109"/>
              <p:cNvSpPr>
                <a:spLocks noChangeAspect="1" noChangeArrowheads="1"/>
              </p:cNvSpPr>
              <p:nvPr/>
            </p:nvSpPr>
            <p:spPr bwMode="auto">
              <a:xfrm>
                <a:off x="3366" y="1472"/>
                <a:ext cx="52" cy="42"/>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grpSp>
        <p:grpSp>
          <p:nvGrpSpPr>
            <p:cNvPr id="29738" name="Group 110"/>
            <p:cNvGrpSpPr>
              <a:grpSpLocks/>
            </p:cNvGrpSpPr>
            <p:nvPr/>
          </p:nvGrpSpPr>
          <p:grpSpPr bwMode="auto">
            <a:xfrm>
              <a:off x="4188" y="1636"/>
              <a:ext cx="1018" cy="255"/>
              <a:chOff x="3984" y="1450"/>
              <a:chExt cx="1018" cy="255"/>
            </a:xfrm>
          </p:grpSpPr>
          <p:sp>
            <p:nvSpPr>
              <p:cNvPr id="29799" name="Rectangle 111"/>
              <p:cNvSpPr>
                <a:spLocks noChangeAspect="1" noChangeArrowheads="1"/>
              </p:cNvSpPr>
              <p:nvPr/>
            </p:nvSpPr>
            <p:spPr bwMode="auto">
              <a:xfrm>
                <a:off x="3984" y="1460"/>
                <a:ext cx="1018" cy="245"/>
              </a:xfrm>
              <a:prstGeom prst="rect">
                <a:avLst/>
              </a:prstGeom>
              <a:gradFill rotWithShape="1">
                <a:gsLst>
                  <a:gs pos="0">
                    <a:srgbClr val="666666"/>
                  </a:gs>
                  <a:gs pos="100000">
                    <a:srgbClr val="DDDDDD"/>
                  </a:gs>
                </a:gsLst>
                <a:lin ang="0" scaled="1"/>
              </a:gradFill>
              <a:ln w="19050" algn="ctr">
                <a:solidFill>
                  <a:schemeClr val="bg2"/>
                </a:solidFill>
                <a:miter lim="800000"/>
                <a:headEnd/>
                <a:tailEnd/>
              </a:ln>
            </p:spPr>
            <p:txBody>
              <a:bodyPr wrap="none" anchor="ctr"/>
              <a:lstStyle/>
              <a:p>
                <a:pPr algn="ctr"/>
                <a:r>
                  <a:rPr lang="en-US" sz="1200">
                    <a:solidFill>
                      <a:schemeClr val="bg1"/>
                    </a:solidFill>
                    <a:latin typeface="Trebuchet MS" pitchFamily="34" charset="0"/>
                  </a:rPr>
                  <a:t>NAS</a:t>
                </a:r>
              </a:p>
            </p:txBody>
          </p:sp>
          <p:sp>
            <p:nvSpPr>
              <p:cNvPr id="29800" name="Line 112"/>
              <p:cNvSpPr>
                <a:spLocks noChangeAspect="1" noChangeShapeType="1"/>
              </p:cNvSpPr>
              <p:nvPr/>
            </p:nvSpPr>
            <p:spPr bwMode="auto">
              <a:xfrm>
                <a:off x="4651" y="1450"/>
                <a:ext cx="0" cy="25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801" name="Line 113"/>
              <p:cNvSpPr>
                <a:spLocks noChangeAspect="1" noChangeShapeType="1"/>
              </p:cNvSpPr>
              <p:nvPr/>
            </p:nvSpPr>
            <p:spPr bwMode="auto">
              <a:xfrm>
                <a:off x="4646" y="1535"/>
                <a:ext cx="35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802" name="Line 114"/>
              <p:cNvSpPr>
                <a:spLocks noChangeAspect="1" noChangeShapeType="1"/>
              </p:cNvSpPr>
              <p:nvPr/>
            </p:nvSpPr>
            <p:spPr bwMode="auto">
              <a:xfrm>
                <a:off x="4647" y="1624"/>
                <a:ext cx="35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803" name="Rectangle 115"/>
              <p:cNvSpPr>
                <a:spLocks noChangeAspect="1" noChangeArrowheads="1"/>
              </p:cNvSpPr>
              <p:nvPr/>
            </p:nvSpPr>
            <p:spPr bwMode="auto">
              <a:xfrm>
                <a:off x="4038" y="1503"/>
                <a:ext cx="168" cy="77"/>
              </a:xfrm>
              <a:prstGeom prst="rect">
                <a:avLst/>
              </a:prstGeom>
              <a:gradFill rotWithShape="1">
                <a:gsLst>
                  <a:gs pos="0">
                    <a:srgbClr val="666666"/>
                  </a:gs>
                  <a:gs pos="100000">
                    <a:srgbClr val="DDDDDD"/>
                  </a:gs>
                </a:gsLst>
                <a:lin ang="0" scaled="1"/>
              </a:gradFill>
              <a:ln w="19050" algn="ctr">
                <a:solidFill>
                  <a:schemeClr val="bg1"/>
                </a:solidFill>
                <a:miter lim="800000"/>
                <a:headEnd/>
                <a:tailEnd/>
              </a:ln>
            </p:spPr>
            <p:txBody>
              <a:bodyPr wrap="none" anchor="ctr">
                <a:spAutoFit/>
              </a:bodyPr>
              <a:lstStyle/>
              <a:p>
                <a:endParaRPr lang="en-US"/>
              </a:p>
            </p:txBody>
          </p:sp>
        </p:grpSp>
        <p:sp>
          <p:nvSpPr>
            <p:cNvPr id="29739" name="Line 116"/>
            <p:cNvSpPr>
              <a:spLocks noChangeShapeType="1"/>
            </p:cNvSpPr>
            <p:nvPr/>
          </p:nvSpPr>
          <p:spPr bwMode="auto">
            <a:xfrm>
              <a:off x="3660" y="1851"/>
              <a:ext cx="52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40" name="Text Box 117"/>
            <p:cNvSpPr txBox="1">
              <a:spLocks noChangeArrowheads="1"/>
            </p:cNvSpPr>
            <p:nvPr/>
          </p:nvSpPr>
          <p:spPr bwMode="auto">
            <a:xfrm>
              <a:off x="4397" y="3733"/>
              <a:ext cx="70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a:latin typeface="Trebuchet MS" pitchFamily="34" charset="0"/>
                </a:rPr>
                <a:t>Lights Out Mgmt</a:t>
              </a:r>
            </a:p>
            <a:p>
              <a:pPr eaLnBrk="1" hangingPunct="1"/>
              <a:r>
                <a:rPr lang="en-US" sz="1000">
                  <a:latin typeface="Trebuchet MS" pitchFamily="34" charset="0"/>
                </a:rPr>
                <a:t>Network A</a:t>
              </a:r>
            </a:p>
            <a:p>
              <a:pPr eaLnBrk="1" hangingPunct="1"/>
              <a:r>
                <a:rPr lang="en-US" sz="1000">
                  <a:latin typeface="Trebuchet MS" pitchFamily="34" charset="0"/>
                </a:rPr>
                <a:t>192.23.2.0</a:t>
              </a:r>
            </a:p>
          </p:txBody>
        </p:sp>
        <p:sp>
          <p:nvSpPr>
            <p:cNvPr id="29741" name="Text Box 118"/>
            <p:cNvSpPr txBox="1">
              <a:spLocks noChangeArrowheads="1"/>
            </p:cNvSpPr>
            <p:nvPr/>
          </p:nvSpPr>
          <p:spPr bwMode="auto">
            <a:xfrm>
              <a:off x="1063" y="3724"/>
              <a:ext cx="70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a:latin typeface="Trebuchet MS" pitchFamily="34" charset="0"/>
                </a:rPr>
                <a:t>Lights Out Mgmt</a:t>
              </a:r>
            </a:p>
            <a:p>
              <a:pPr eaLnBrk="1" hangingPunct="1"/>
              <a:r>
                <a:rPr lang="en-US" sz="1000">
                  <a:latin typeface="Trebuchet MS" pitchFamily="34" charset="0"/>
                </a:rPr>
                <a:t>Network B</a:t>
              </a:r>
            </a:p>
            <a:p>
              <a:pPr eaLnBrk="1" hangingPunct="1"/>
              <a:r>
                <a:rPr lang="en-US" sz="1000">
                  <a:latin typeface="Trebuchet MS" pitchFamily="34" charset="0"/>
                </a:rPr>
                <a:t>192.23.1.0</a:t>
              </a:r>
            </a:p>
          </p:txBody>
        </p:sp>
        <p:sp>
          <p:nvSpPr>
            <p:cNvPr id="29742" name="Line 119"/>
            <p:cNvSpPr>
              <a:spLocks noChangeShapeType="1"/>
            </p:cNvSpPr>
            <p:nvPr/>
          </p:nvSpPr>
          <p:spPr bwMode="auto">
            <a:xfrm>
              <a:off x="1932" y="1950"/>
              <a:ext cx="956"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43" name="Line 120"/>
            <p:cNvSpPr>
              <a:spLocks noChangeShapeType="1"/>
            </p:cNvSpPr>
            <p:nvPr/>
          </p:nvSpPr>
          <p:spPr bwMode="auto">
            <a:xfrm>
              <a:off x="1609" y="2010"/>
              <a:ext cx="1131"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44" name="Line 121"/>
            <p:cNvSpPr>
              <a:spLocks noChangeShapeType="1"/>
            </p:cNvSpPr>
            <p:nvPr/>
          </p:nvSpPr>
          <p:spPr bwMode="auto">
            <a:xfrm flipV="1">
              <a:off x="1932" y="1557"/>
              <a:ext cx="0" cy="39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45" name="Line 122"/>
            <p:cNvSpPr>
              <a:spLocks noChangeShapeType="1"/>
            </p:cNvSpPr>
            <p:nvPr/>
          </p:nvSpPr>
          <p:spPr bwMode="auto">
            <a:xfrm flipV="1">
              <a:off x="1605" y="1565"/>
              <a:ext cx="0" cy="44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46" name="Freeform 7"/>
            <p:cNvSpPr>
              <a:spLocks noChangeAspect="1"/>
            </p:cNvSpPr>
            <p:nvPr/>
          </p:nvSpPr>
          <p:spPr bwMode="auto">
            <a:xfrm rot="10855525" flipV="1">
              <a:off x="1329" y="1295"/>
              <a:ext cx="426" cy="296"/>
            </a:xfrm>
            <a:custGeom>
              <a:avLst/>
              <a:gdLst>
                <a:gd name="T0" fmla="*/ 2 w 1820"/>
                <a:gd name="T1" fmla="*/ 6 h 1215"/>
                <a:gd name="T2" fmla="*/ 0 w 1820"/>
                <a:gd name="T3" fmla="*/ 8 h 1215"/>
                <a:gd name="T4" fmla="*/ 1 w 1820"/>
                <a:gd name="T5" fmla="*/ 10 h 1215"/>
                <a:gd name="T6" fmla="*/ 1 w 1820"/>
                <a:gd name="T7" fmla="*/ 10 h 1215"/>
                <a:gd name="T8" fmla="*/ 0 w 1820"/>
                <a:gd name="T9" fmla="*/ 12 h 1215"/>
                <a:gd name="T10" fmla="*/ 3 w 1820"/>
                <a:gd name="T11" fmla="*/ 14 h 1215"/>
                <a:gd name="T12" fmla="*/ 3 w 1820"/>
                <a:gd name="T13" fmla="*/ 14 h 1215"/>
                <a:gd name="T14" fmla="*/ 3 w 1820"/>
                <a:gd name="T15" fmla="*/ 14 h 1215"/>
                <a:gd name="T16" fmla="*/ 7 w 1820"/>
                <a:gd name="T17" fmla="*/ 17 h 1215"/>
                <a:gd name="T18" fmla="*/ 9 w 1820"/>
                <a:gd name="T19" fmla="*/ 16 h 1215"/>
                <a:gd name="T20" fmla="*/ 9 w 1820"/>
                <a:gd name="T21" fmla="*/ 16 h 1215"/>
                <a:gd name="T22" fmla="*/ 12 w 1820"/>
                <a:gd name="T23" fmla="*/ 18 h 1215"/>
                <a:gd name="T24" fmla="*/ 15 w 1820"/>
                <a:gd name="T25" fmla="*/ 15 h 1215"/>
                <a:gd name="T26" fmla="*/ 15 w 1820"/>
                <a:gd name="T27" fmla="*/ 15 h 1215"/>
                <a:gd name="T28" fmla="*/ 17 w 1820"/>
                <a:gd name="T29" fmla="*/ 15 h 1215"/>
                <a:gd name="T30" fmla="*/ 20 w 1820"/>
                <a:gd name="T31" fmla="*/ 12 h 1215"/>
                <a:gd name="T32" fmla="*/ 20 w 1820"/>
                <a:gd name="T33" fmla="*/ 12 h 1215"/>
                <a:gd name="T34" fmla="*/ 23 w 1820"/>
                <a:gd name="T35" fmla="*/ 9 h 1215"/>
                <a:gd name="T36" fmla="*/ 22 w 1820"/>
                <a:gd name="T37" fmla="*/ 6 h 1215"/>
                <a:gd name="T38" fmla="*/ 22 w 1820"/>
                <a:gd name="T39" fmla="*/ 6 h 1215"/>
                <a:gd name="T40" fmla="*/ 23 w 1820"/>
                <a:gd name="T41" fmla="*/ 5 h 1215"/>
                <a:gd name="T42" fmla="*/ 21 w 1820"/>
                <a:gd name="T43" fmla="*/ 2 h 1215"/>
                <a:gd name="T44" fmla="*/ 21 w 1820"/>
                <a:gd name="T45" fmla="*/ 2 h 1215"/>
                <a:gd name="T46" fmla="*/ 18 w 1820"/>
                <a:gd name="T47" fmla="*/ 0 h 1215"/>
                <a:gd name="T48" fmla="*/ 16 w 1820"/>
                <a:gd name="T49" fmla="*/ 1 h 1215"/>
                <a:gd name="T50" fmla="*/ 16 w 1820"/>
                <a:gd name="T51" fmla="*/ 1 h 1215"/>
                <a:gd name="T52" fmla="*/ 14 w 1820"/>
                <a:gd name="T53" fmla="*/ 0 h 1215"/>
                <a:gd name="T54" fmla="*/ 12 w 1820"/>
                <a:gd name="T55" fmla="*/ 1 h 1215"/>
                <a:gd name="T56" fmla="*/ 12 w 1820"/>
                <a:gd name="T57" fmla="*/ 1 h 1215"/>
                <a:gd name="T58" fmla="*/ 10 w 1820"/>
                <a:gd name="T59" fmla="*/ 0 h 1215"/>
                <a:gd name="T60" fmla="*/ 7 w 1820"/>
                <a:gd name="T61" fmla="*/ 2 h 1215"/>
                <a:gd name="T62" fmla="*/ 7 w 1820"/>
                <a:gd name="T63" fmla="*/ 2 h 1215"/>
                <a:gd name="T64" fmla="*/ 6 w 1820"/>
                <a:gd name="T65" fmla="*/ 2 h 1215"/>
                <a:gd name="T66" fmla="*/ 2 w 1820"/>
                <a:gd name="T67" fmla="*/ 5 h 1215"/>
                <a:gd name="T68" fmla="*/ 2 w 1820"/>
                <a:gd name="T69" fmla="*/ 6 h 1215"/>
                <a:gd name="T70" fmla="*/ 2 w 1820"/>
                <a:gd name="T71" fmla="*/ 6 h 12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20"/>
                <a:gd name="T109" fmla="*/ 0 h 1215"/>
                <a:gd name="T110" fmla="*/ 1820 w 1820"/>
                <a:gd name="T111" fmla="*/ 1215 h 121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20" h="1215">
                  <a:moveTo>
                    <a:pt x="164" y="404"/>
                  </a:moveTo>
                  <a:cubicBezTo>
                    <a:pt x="71" y="413"/>
                    <a:pt x="0" y="484"/>
                    <a:pt x="0" y="570"/>
                  </a:cubicBezTo>
                  <a:cubicBezTo>
                    <a:pt x="0" y="629"/>
                    <a:pt x="34" y="684"/>
                    <a:pt x="90" y="714"/>
                  </a:cubicBezTo>
                  <a:cubicBezTo>
                    <a:pt x="89" y="712"/>
                    <a:pt x="89" y="712"/>
                    <a:pt x="89" y="712"/>
                  </a:cubicBezTo>
                  <a:cubicBezTo>
                    <a:pt x="57" y="743"/>
                    <a:pt x="40" y="784"/>
                    <a:pt x="40" y="826"/>
                  </a:cubicBezTo>
                  <a:cubicBezTo>
                    <a:pt x="40" y="918"/>
                    <a:pt x="122" y="993"/>
                    <a:pt x="223" y="993"/>
                  </a:cubicBezTo>
                  <a:cubicBezTo>
                    <a:pt x="231" y="993"/>
                    <a:pt x="238" y="992"/>
                    <a:pt x="245" y="992"/>
                  </a:cubicBezTo>
                  <a:cubicBezTo>
                    <a:pt x="244" y="993"/>
                    <a:pt x="244" y="993"/>
                    <a:pt x="244" y="993"/>
                  </a:cubicBezTo>
                  <a:cubicBezTo>
                    <a:pt x="302" y="1085"/>
                    <a:pt x="410" y="1142"/>
                    <a:pt x="526" y="1142"/>
                  </a:cubicBezTo>
                  <a:cubicBezTo>
                    <a:pt x="585" y="1142"/>
                    <a:pt x="643" y="1127"/>
                    <a:pt x="694" y="1099"/>
                  </a:cubicBezTo>
                  <a:cubicBezTo>
                    <a:pt x="693" y="1099"/>
                    <a:pt x="693" y="1099"/>
                    <a:pt x="693" y="1099"/>
                  </a:cubicBezTo>
                  <a:cubicBezTo>
                    <a:pt x="746" y="1171"/>
                    <a:pt x="835" y="1215"/>
                    <a:pt x="930" y="1215"/>
                  </a:cubicBezTo>
                  <a:cubicBezTo>
                    <a:pt x="1055" y="1215"/>
                    <a:pt x="1166" y="1140"/>
                    <a:pt x="1202" y="1031"/>
                  </a:cubicBezTo>
                  <a:cubicBezTo>
                    <a:pt x="1203" y="1032"/>
                    <a:pt x="1203" y="1032"/>
                    <a:pt x="1203" y="1032"/>
                  </a:cubicBezTo>
                  <a:cubicBezTo>
                    <a:pt x="1241" y="1054"/>
                    <a:pt x="1286" y="1066"/>
                    <a:pt x="1332" y="1066"/>
                  </a:cubicBezTo>
                  <a:cubicBezTo>
                    <a:pt x="1466" y="1066"/>
                    <a:pt x="1575" y="968"/>
                    <a:pt x="1576" y="846"/>
                  </a:cubicBezTo>
                  <a:cubicBezTo>
                    <a:pt x="1575" y="846"/>
                    <a:pt x="1575" y="846"/>
                    <a:pt x="1575" y="846"/>
                  </a:cubicBezTo>
                  <a:cubicBezTo>
                    <a:pt x="1716" y="827"/>
                    <a:pt x="1820" y="718"/>
                    <a:pt x="1820" y="589"/>
                  </a:cubicBezTo>
                  <a:cubicBezTo>
                    <a:pt x="1820" y="532"/>
                    <a:pt x="1799" y="476"/>
                    <a:pt x="1761" y="431"/>
                  </a:cubicBezTo>
                  <a:cubicBezTo>
                    <a:pt x="1761" y="431"/>
                    <a:pt x="1761" y="431"/>
                    <a:pt x="1761" y="431"/>
                  </a:cubicBezTo>
                  <a:cubicBezTo>
                    <a:pt x="1773" y="405"/>
                    <a:pt x="1779" y="378"/>
                    <a:pt x="1779" y="350"/>
                  </a:cubicBezTo>
                  <a:cubicBezTo>
                    <a:pt x="1779" y="258"/>
                    <a:pt x="1711" y="177"/>
                    <a:pt x="1613" y="153"/>
                  </a:cubicBezTo>
                  <a:cubicBezTo>
                    <a:pt x="1614" y="152"/>
                    <a:pt x="1614" y="152"/>
                    <a:pt x="1614" y="152"/>
                  </a:cubicBezTo>
                  <a:cubicBezTo>
                    <a:pt x="1596" y="64"/>
                    <a:pt x="1511" y="0"/>
                    <a:pt x="1412" y="0"/>
                  </a:cubicBezTo>
                  <a:cubicBezTo>
                    <a:pt x="1352" y="0"/>
                    <a:pt x="1295" y="24"/>
                    <a:pt x="1256" y="65"/>
                  </a:cubicBezTo>
                  <a:cubicBezTo>
                    <a:pt x="1257" y="66"/>
                    <a:pt x="1257" y="66"/>
                    <a:pt x="1257" y="66"/>
                  </a:cubicBezTo>
                  <a:cubicBezTo>
                    <a:pt x="1222" y="24"/>
                    <a:pt x="1168" y="0"/>
                    <a:pt x="1110" y="0"/>
                  </a:cubicBezTo>
                  <a:cubicBezTo>
                    <a:pt x="1040" y="0"/>
                    <a:pt x="977" y="36"/>
                    <a:pt x="945" y="92"/>
                  </a:cubicBezTo>
                  <a:cubicBezTo>
                    <a:pt x="946" y="95"/>
                    <a:pt x="946" y="95"/>
                    <a:pt x="946" y="95"/>
                  </a:cubicBezTo>
                  <a:cubicBezTo>
                    <a:pt x="904" y="58"/>
                    <a:pt x="848" y="36"/>
                    <a:pt x="788" y="36"/>
                  </a:cubicBezTo>
                  <a:cubicBezTo>
                    <a:pt x="705" y="36"/>
                    <a:pt x="629" y="78"/>
                    <a:pt x="590" y="145"/>
                  </a:cubicBezTo>
                  <a:cubicBezTo>
                    <a:pt x="589" y="146"/>
                    <a:pt x="589" y="146"/>
                    <a:pt x="589" y="146"/>
                  </a:cubicBezTo>
                  <a:cubicBezTo>
                    <a:pt x="546" y="123"/>
                    <a:pt x="496" y="111"/>
                    <a:pt x="445" y="111"/>
                  </a:cubicBezTo>
                  <a:cubicBezTo>
                    <a:pt x="288" y="111"/>
                    <a:pt x="161" y="226"/>
                    <a:pt x="161" y="369"/>
                  </a:cubicBezTo>
                  <a:cubicBezTo>
                    <a:pt x="161" y="381"/>
                    <a:pt x="162" y="393"/>
                    <a:pt x="163" y="404"/>
                  </a:cubicBezTo>
                  <a:lnTo>
                    <a:pt x="164" y="404"/>
                  </a:lnTo>
                  <a:close/>
                </a:path>
              </a:pathLst>
            </a:custGeom>
            <a:solidFill>
              <a:schemeClr val="folHlink">
                <a:alpha val="50195"/>
              </a:schemeClr>
            </a:solidFill>
            <a:ln w="9525">
              <a:solidFill>
                <a:srgbClr val="6F9600"/>
              </a:solidFill>
              <a:round/>
              <a:headEnd/>
              <a:tailEnd/>
            </a:ln>
            <a:effectLst>
              <a:outerShdw dist="35921" dir="2700000" algn="ctr" rotWithShape="0">
                <a:srgbClr val="EAEAEA"/>
              </a:outerShdw>
            </a:effectLst>
          </p:spPr>
          <p:txBody>
            <a:bodyPr/>
            <a:lstStyle/>
            <a:p>
              <a:endParaRPr lang="en-US"/>
            </a:p>
          </p:txBody>
        </p:sp>
        <p:sp>
          <p:nvSpPr>
            <p:cNvPr id="29747" name="Freeform 7"/>
            <p:cNvSpPr>
              <a:spLocks noChangeAspect="1"/>
            </p:cNvSpPr>
            <p:nvPr/>
          </p:nvSpPr>
          <p:spPr bwMode="auto">
            <a:xfrm rot="10855525" flipV="1">
              <a:off x="1792" y="1291"/>
              <a:ext cx="426" cy="301"/>
            </a:xfrm>
            <a:custGeom>
              <a:avLst/>
              <a:gdLst>
                <a:gd name="T0" fmla="*/ 2 w 1820"/>
                <a:gd name="T1" fmla="*/ 6 h 1215"/>
                <a:gd name="T2" fmla="*/ 0 w 1820"/>
                <a:gd name="T3" fmla="*/ 9 h 1215"/>
                <a:gd name="T4" fmla="*/ 1 w 1820"/>
                <a:gd name="T5" fmla="*/ 11 h 1215"/>
                <a:gd name="T6" fmla="*/ 1 w 1820"/>
                <a:gd name="T7" fmla="*/ 11 h 1215"/>
                <a:gd name="T8" fmla="*/ 0 w 1820"/>
                <a:gd name="T9" fmla="*/ 13 h 1215"/>
                <a:gd name="T10" fmla="*/ 3 w 1820"/>
                <a:gd name="T11" fmla="*/ 15 h 1215"/>
                <a:gd name="T12" fmla="*/ 3 w 1820"/>
                <a:gd name="T13" fmla="*/ 15 h 1215"/>
                <a:gd name="T14" fmla="*/ 3 w 1820"/>
                <a:gd name="T15" fmla="*/ 15 h 1215"/>
                <a:gd name="T16" fmla="*/ 7 w 1820"/>
                <a:gd name="T17" fmla="*/ 17 h 1215"/>
                <a:gd name="T18" fmla="*/ 9 w 1820"/>
                <a:gd name="T19" fmla="*/ 17 h 1215"/>
                <a:gd name="T20" fmla="*/ 9 w 1820"/>
                <a:gd name="T21" fmla="*/ 17 h 1215"/>
                <a:gd name="T22" fmla="*/ 12 w 1820"/>
                <a:gd name="T23" fmla="*/ 19 h 1215"/>
                <a:gd name="T24" fmla="*/ 15 w 1820"/>
                <a:gd name="T25" fmla="*/ 16 h 1215"/>
                <a:gd name="T26" fmla="*/ 15 w 1820"/>
                <a:gd name="T27" fmla="*/ 16 h 1215"/>
                <a:gd name="T28" fmla="*/ 17 w 1820"/>
                <a:gd name="T29" fmla="*/ 16 h 1215"/>
                <a:gd name="T30" fmla="*/ 20 w 1820"/>
                <a:gd name="T31" fmla="*/ 13 h 1215"/>
                <a:gd name="T32" fmla="*/ 20 w 1820"/>
                <a:gd name="T33" fmla="*/ 13 h 1215"/>
                <a:gd name="T34" fmla="*/ 23 w 1820"/>
                <a:gd name="T35" fmla="*/ 9 h 1215"/>
                <a:gd name="T36" fmla="*/ 22 w 1820"/>
                <a:gd name="T37" fmla="*/ 7 h 1215"/>
                <a:gd name="T38" fmla="*/ 22 w 1820"/>
                <a:gd name="T39" fmla="*/ 7 h 1215"/>
                <a:gd name="T40" fmla="*/ 23 w 1820"/>
                <a:gd name="T41" fmla="*/ 5 h 1215"/>
                <a:gd name="T42" fmla="*/ 21 w 1820"/>
                <a:gd name="T43" fmla="*/ 2 h 1215"/>
                <a:gd name="T44" fmla="*/ 21 w 1820"/>
                <a:gd name="T45" fmla="*/ 2 h 1215"/>
                <a:gd name="T46" fmla="*/ 18 w 1820"/>
                <a:gd name="T47" fmla="*/ 0 h 1215"/>
                <a:gd name="T48" fmla="*/ 16 w 1820"/>
                <a:gd name="T49" fmla="*/ 1 h 1215"/>
                <a:gd name="T50" fmla="*/ 16 w 1820"/>
                <a:gd name="T51" fmla="*/ 1 h 1215"/>
                <a:gd name="T52" fmla="*/ 14 w 1820"/>
                <a:gd name="T53" fmla="*/ 0 h 1215"/>
                <a:gd name="T54" fmla="*/ 12 w 1820"/>
                <a:gd name="T55" fmla="*/ 1 h 1215"/>
                <a:gd name="T56" fmla="*/ 12 w 1820"/>
                <a:gd name="T57" fmla="*/ 1 h 1215"/>
                <a:gd name="T58" fmla="*/ 10 w 1820"/>
                <a:gd name="T59" fmla="*/ 0 h 1215"/>
                <a:gd name="T60" fmla="*/ 7 w 1820"/>
                <a:gd name="T61" fmla="*/ 2 h 1215"/>
                <a:gd name="T62" fmla="*/ 7 w 1820"/>
                <a:gd name="T63" fmla="*/ 2 h 1215"/>
                <a:gd name="T64" fmla="*/ 6 w 1820"/>
                <a:gd name="T65" fmla="*/ 2 h 1215"/>
                <a:gd name="T66" fmla="*/ 2 w 1820"/>
                <a:gd name="T67" fmla="*/ 6 h 1215"/>
                <a:gd name="T68" fmla="*/ 2 w 1820"/>
                <a:gd name="T69" fmla="*/ 6 h 1215"/>
                <a:gd name="T70" fmla="*/ 2 w 1820"/>
                <a:gd name="T71" fmla="*/ 6 h 12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20"/>
                <a:gd name="T109" fmla="*/ 0 h 1215"/>
                <a:gd name="T110" fmla="*/ 1820 w 1820"/>
                <a:gd name="T111" fmla="*/ 1215 h 121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20" h="1215">
                  <a:moveTo>
                    <a:pt x="164" y="404"/>
                  </a:moveTo>
                  <a:cubicBezTo>
                    <a:pt x="71" y="413"/>
                    <a:pt x="0" y="484"/>
                    <a:pt x="0" y="570"/>
                  </a:cubicBezTo>
                  <a:cubicBezTo>
                    <a:pt x="0" y="629"/>
                    <a:pt x="34" y="684"/>
                    <a:pt x="90" y="714"/>
                  </a:cubicBezTo>
                  <a:cubicBezTo>
                    <a:pt x="89" y="712"/>
                    <a:pt x="89" y="712"/>
                    <a:pt x="89" y="712"/>
                  </a:cubicBezTo>
                  <a:cubicBezTo>
                    <a:pt x="57" y="743"/>
                    <a:pt x="40" y="784"/>
                    <a:pt x="40" y="826"/>
                  </a:cubicBezTo>
                  <a:cubicBezTo>
                    <a:pt x="40" y="918"/>
                    <a:pt x="122" y="993"/>
                    <a:pt x="223" y="993"/>
                  </a:cubicBezTo>
                  <a:cubicBezTo>
                    <a:pt x="231" y="993"/>
                    <a:pt x="238" y="992"/>
                    <a:pt x="245" y="992"/>
                  </a:cubicBezTo>
                  <a:cubicBezTo>
                    <a:pt x="244" y="993"/>
                    <a:pt x="244" y="993"/>
                    <a:pt x="244" y="993"/>
                  </a:cubicBezTo>
                  <a:cubicBezTo>
                    <a:pt x="302" y="1085"/>
                    <a:pt x="410" y="1142"/>
                    <a:pt x="526" y="1142"/>
                  </a:cubicBezTo>
                  <a:cubicBezTo>
                    <a:pt x="585" y="1142"/>
                    <a:pt x="643" y="1127"/>
                    <a:pt x="694" y="1099"/>
                  </a:cubicBezTo>
                  <a:cubicBezTo>
                    <a:pt x="693" y="1099"/>
                    <a:pt x="693" y="1099"/>
                    <a:pt x="693" y="1099"/>
                  </a:cubicBezTo>
                  <a:cubicBezTo>
                    <a:pt x="746" y="1171"/>
                    <a:pt x="835" y="1215"/>
                    <a:pt x="930" y="1215"/>
                  </a:cubicBezTo>
                  <a:cubicBezTo>
                    <a:pt x="1055" y="1215"/>
                    <a:pt x="1166" y="1140"/>
                    <a:pt x="1202" y="1031"/>
                  </a:cubicBezTo>
                  <a:cubicBezTo>
                    <a:pt x="1203" y="1032"/>
                    <a:pt x="1203" y="1032"/>
                    <a:pt x="1203" y="1032"/>
                  </a:cubicBezTo>
                  <a:cubicBezTo>
                    <a:pt x="1241" y="1054"/>
                    <a:pt x="1286" y="1066"/>
                    <a:pt x="1332" y="1066"/>
                  </a:cubicBezTo>
                  <a:cubicBezTo>
                    <a:pt x="1466" y="1066"/>
                    <a:pt x="1575" y="968"/>
                    <a:pt x="1576" y="846"/>
                  </a:cubicBezTo>
                  <a:cubicBezTo>
                    <a:pt x="1575" y="846"/>
                    <a:pt x="1575" y="846"/>
                    <a:pt x="1575" y="846"/>
                  </a:cubicBezTo>
                  <a:cubicBezTo>
                    <a:pt x="1716" y="827"/>
                    <a:pt x="1820" y="718"/>
                    <a:pt x="1820" y="589"/>
                  </a:cubicBezTo>
                  <a:cubicBezTo>
                    <a:pt x="1820" y="532"/>
                    <a:pt x="1799" y="476"/>
                    <a:pt x="1761" y="431"/>
                  </a:cubicBezTo>
                  <a:cubicBezTo>
                    <a:pt x="1761" y="431"/>
                    <a:pt x="1761" y="431"/>
                    <a:pt x="1761" y="431"/>
                  </a:cubicBezTo>
                  <a:cubicBezTo>
                    <a:pt x="1773" y="405"/>
                    <a:pt x="1779" y="378"/>
                    <a:pt x="1779" y="350"/>
                  </a:cubicBezTo>
                  <a:cubicBezTo>
                    <a:pt x="1779" y="258"/>
                    <a:pt x="1711" y="177"/>
                    <a:pt x="1613" y="153"/>
                  </a:cubicBezTo>
                  <a:cubicBezTo>
                    <a:pt x="1614" y="152"/>
                    <a:pt x="1614" y="152"/>
                    <a:pt x="1614" y="152"/>
                  </a:cubicBezTo>
                  <a:cubicBezTo>
                    <a:pt x="1596" y="64"/>
                    <a:pt x="1511" y="0"/>
                    <a:pt x="1412" y="0"/>
                  </a:cubicBezTo>
                  <a:cubicBezTo>
                    <a:pt x="1352" y="0"/>
                    <a:pt x="1295" y="24"/>
                    <a:pt x="1256" y="65"/>
                  </a:cubicBezTo>
                  <a:cubicBezTo>
                    <a:pt x="1257" y="66"/>
                    <a:pt x="1257" y="66"/>
                    <a:pt x="1257" y="66"/>
                  </a:cubicBezTo>
                  <a:cubicBezTo>
                    <a:pt x="1222" y="24"/>
                    <a:pt x="1168" y="0"/>
                    <a:pt x="1110" y="0"/>
                  </a:cubicBezTo>
                  <a:cubicBezTo>
                    <a:pt x="1040" y="0"/>
                    <a:pt x="977" y="36"/>
                    <a:pt x="945" y="92"/>
                  </a:cubicBezTo>
                  <a:cubicBezTo>
                    <a:pt x="946" y="95"/>
                    <a:pt x="946" y="95"/>
                    <a:pt x="946" y="95"/>
                  </a:cubicBezTo>
                  <a:cubicBezTo>
                    <a:pt x="904" y="58"/>
                    <a:pt x="848" y="36"/>
                    <a:pt x="788" y="36"/>
                  </a:cubicBezTo>
                  <a:cubicBezTo>
                    <a:pt x="705" y="36"/>
                    <a:pt x="629" y="78"/>
                    <a:pt x="590" y="145"/>
                  </a:cubicBezTo>
                  <a:cubicBezTo>
                    <a:pt x="589" y="146"/>
                    <a:pt x="589" y="146"/>
                    <a:pt x="589" y="146"/>
                  </a:cubicBezTo>
                  <a:cubicBezTo>
                    <a:pt x="546" y="123"/>
                    <a:pt x="496" y="111"/>
                    <a:pt x="445" y="111"/>
                  </a:cubicBezTo>
                  <a:cubicBezTo>
                    <a:pt x="288" y="111"/>
                    <a:pt x="161" y="226"/>
                    <a:pt x="161" y="369"/>
                  </a:cubicBezTo>
                  <a:cubicBezTo>
                    <a:pt x="161" y="381"/>
                    <a:pt x="162" y="393"/>
                    <a:pt x="163" y="404"/>
                  </a:cubicBezTo>
                  <a:lnTo>
                    <a:pt x="164" y="404"/>
                  </a:lnTo>
                  <a:close/>
                </a:path>
              </a:pathLst>
            </a:custGeom>
            <a:solidFill>
              <a:schemeClr val="folHlink">
                <a:alpha val="50195"/>
              </a:schemeClr>
            </a:solidFill>
            <a:ln w="9525">
              <a:solidFill>
                <a:srgbClr val="6F9600"/>
              </a:solidFill>
              <a:round/>
              <a:headEnd/>
              <a:tailEnd/>
            </a:ln>
            <a:effectLst>
              <a:outerShdw dist="35921" dir="2700000" algn="ctr" rotWithShape="0">
                <a:srgbClr val="EAEAEA"/>
              </a:outerShdw>
            </a:effectLst>
          </p:spPr>
          <p:txBody>
            <a:bodyPr/>
            <a:lstStyle/>
            <a:p>
              <a:endParaRPr lang="en-US"/>
            </a:p>
          </p:txBody>
        </p:sp>
        <p:sp>
          <p:nvSpPr>
            <p:cNvPr id="29748" name="Text Box 125"/>
            <p:cNvSpPr txBox="1">
              <a:spLocks noChangeArrowheads="1"/>
            </p:cNvSpPr>
            <p:nvPr/>
          </p:nvSpPr>
          <p:spPr bwMode="auto">
            <a:xfrm>
              <a:off x="1311" y="1289"/>
              <a:ext cx="48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APP</a:t>
              </a:r>
            </a:p>
            <a:p>
              <a:pPr algn="ctr" eaLnBrk="1" hangingPunct="1"/>
              <a:r>
                <a:rPr lang="en-US" sz="1000">
                  <a:latin typeface="Trebuchet MS" pitchFamily="34" charset="0"/>
                </a:rPr>
                <a:t>Network C</a:t>
              </a:r>
            </a:p>
          </p:txBody>
        </p:sp>
        <p:sp>
          <p:nvSpPr>
            <p:cNvPr id="29749" name="Text Box 126"/>
            <p:cNvSpPr txBox="1">
              <a:spLocks noChangeArrowheads="1"/>
            </p:cNvSpPr>
            <p:nvPr/>
          </p:nvSpPr>
          <p:spPr bwMode="auto">
            <a:xfrm>
              <a:off x="1771" y="1285"/>
              <a:ext cx="48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APP</a:t>
              </a:r>
            </a:p>
            <a:p>
              <a:pPr algn="ctr" eaLnBrk="1" hangingPunct="1"/>
              <a:r>
                <a:rPr lang="en-US" sz="1000">
                  <a:latin typeface="Trebuchet MS" pitchFamily="34" charset="0"/>
                </a:rPr>
                <a:t>Network D</a:t>
              </a:r>
            </a:p>
          </p:txBody>
        </p:sp>
        <p:sp>
          <p:nvSpPr>
            <p:cNvPr id="29750" name="Line 127"/>
            <p:cNvSpPr>
              <a:spLocks noChangeShapeType="1"/>
            </p:cNvSpPr>
            <p:nvPr/>
          </p:nvSpPr>
          <p:spPr bwMode="auto">
            <a:xfrm>
              <a:off x="3656" y="1788"/>
              <a:ext cx="319"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51" name="Line 128"/>
            <p:cNvSpPr>
              <a:spLocks noChangeShapeType="1"/>
            </p:cNvSpPr>
            <p:nvPr/>
          </p:nvSpPr>
          <p:spPr bwMode="auto">
            <a:xfrm flipV="1">
              <a:off x="3975" y="1518"/>
              <a:ext cx="0" cy="26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52" name="Line 129"/>
            <p:cNvSpPr>
              <a:spLocks noChangeShapeType="1"/>
            </p:cNvSpPr>
            <p:nvPr/>
          </p:nvSpPr>
          <p:spPr bwMode="auto">
            <a:xfrm>
              <a:off x="3975" y="1512"/>
              <a:ext cx="267"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pic>
          <p:nvPicPr>
            <p:cNvPr id="29753" name="Picture 130" descr="Dell Precision Workstation 670"/>
            <p:cNvPicPr preferRelativeResize="0">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634" r="35176" b="35089"/>
            <a:stretch>
              <a:fillRect/>
            </a:stretch>
          </p:blipFill>
          <p:spPr bwMode="auto">
            <a:xfrm>
              <a:off x="4245" y="1069"/>
              <a:ext cx="587"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54" name="Text Box 131"/>
            <p:cNvSpPr txBox="1">
              <a:spLocks noChangeArrowheads="1"/>
            </p:cNvSpPr>
            <p:nvPr/>
          </p:nvSpPr>
          <p:spPr bwMode="auto">
            <a:xfrm>
              <a:off x="4341" y="1090"/>
              <a:ext cx="453"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solidFill>
                    <a:schemeClr val="bg1"/>
                  </a:solidFill>
                  <a:latin typeface="Trebuchet MS" pitchFamily="34" charset="0"/>
                </a:rPr>
                <a:t>AIM</a:t>
              </a:r>
            </a:p>
            <a:p>
              <a:pPr algn="ctr" eaLnBrk="1" hangingPunct="1"/>
              <a:r>
                <a:rPr lang="en-US" sz="1000">
                  <a:solidFill>
                    <a:schemeClr val="bg1"/>
                  </a:solidFill>
                  <a:latin typeface="Trebuchet MS" pitchFamily="34" charset="0"/>
                </a:rPr>
                <a:t>Console</a:t>
              </a:r>
            </a:p>
          </p:txBody>
        </p:sp>
        <p:sp>
          <p:nvSpPr>
            <p:cNvPr id="29755" name="Text Box 132"/>
            <p:cNvSpPr txBox="1">
              <a:spLocks noChangeArrowheads="1"/>
            </p:cNvSpPr>
            <p:nvPr/>
          </p:nvSpPr>
          <p:spPr bwMode="auto">
            <a:xfrm>
              <a:off x="1015" y="1104"/>
              <a:ext cx="49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192.24.1.0</a:t>
              </a:r>
            </a:p>
          </p:txBody>
        </p:sp>
        <p:sp>
          <p:nvSpPr>
            <p:cNvPr id="29756" name="Text Box 133"/>
            <p:cNvSpPr txBox="1">
              <a:spLocks noChangeArrowheads="1"/>
            </p:cNvSpPr>
            <p:nvPr/>
          </p:nvSpPr>
          <p:spPr bwMode="auto">
            <a:xfrm>
              <a:off x="1997" y="1100"/>
              <a:ext cx="49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192.24.2.0</a:t>
              </a:r>
            </a:p>
          </p:txBody>
        </p:sp>
        <p:sp>
          <p:nvSpPr>
            <p:cNvPr id="29757" name="Text Box 134"/>
            <p:cNvSpPr txBox="1">
              <a:spLocks noChangeArrowheads="1"/>
            </p:cNvSpPr>
            <p:nvPr/>
          </p:nvSpPr>
          <p:spPr bwMode="auto">
            <a:xfrm>
              <a:off x="2149" y="2553"/>
              <a:ext cx="1549"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dirty="0">
                  <a:latin typeface="Trebuchet MS" pitchFamily="34" charset="0"/>
                </a:rPr>
                <a:t>System Control Network 192.25.1.0</a:t>
              </a:r>
            </a:p>
          </p:txBody>
        </p:sp>
        <p:sp>
          <p:nvSpPr>
            <p:cNvPr id="29758" name="Text Box 135"/>
            <p:cNvSpPr txBox="1">
              <a:spLocks noChangeArrowheads="1"/>
            </p:cNvSpPr>
            <p:nvPr/>
          </p:nvSpPr>
          <p:spPr bwMode="auto">
            <a:xfrm>
              <a:off x="3612" y="1885"/>
              <a:ext cx="71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Storage Network</a:t>
              </a:r>
            </a:p>
          </p:txBody>
        </p:sp>
        <p:sp>
          <p:nvSpPr>
            <p:cNvPr id="29759" name="Text Box 136"/>
            <p:cNvSpPr txBox="1">
              <a:spLocks noChangeArrowheads="1"/>
            </p:cNvSpPr>
            <p:nvPr/>
          </p:nvSpPr>
          <p:spPr bwMode="auto">
            <a:xfrm>
              <a:off x="3695" y="1359"/>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NOC Network</a:t>
              </a:r>
            </a:p>
          </p:txBody>
        </p:sp>
        <p:sp>
          <p:nvSpPr>
            <p:cNvPr id="29760" name="Text Box 137"/>
            <p:cNvSpPr txBox="1">
              <a:spLocks noChangeArrowheads="1"/>
            </p:cNvSpPr>
            <p:nvPr/>
          </p:nvSpPr>
          <p:spPr bwMode="auto">
            <a:xfrm>
              <a:off x="2907" y="1552"/>
              <a:ext cx="80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dirty="0">
                  <a:latin typeface="Trebuchet MS" pitchFamily="34" charset="0"/>
                </a:rPr>
                <a:t>Controller Network</a:t>
              </a:r>
            </a:p>
          </p:txBody>
        </p:sp>
        <p:sp>
          <p:nvSpPr>
            <p:cNvPr id="29761" name="Text Box 138"/>
            <p:cNvSpPr txBox="1">
              <a:spLocks noChangeArrowheads="1"/>
            </p:cNvSpPr>
            <p:nvPr/>
          </p:nvSpPr>
          <p:spPr bwMode="auto">
            <a:xfrm>
              <a:off x="4765" y="1880"/>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192.22.1.11</a:t>
              </a:r>
            </a:p>
          </p:txBody>
        </p:sp>
        <p:sp>
          <p:nvSpPr>
            <p:cNvPr id="29762" name="Text Box 139"/>
            <p:cNvSpPr txBox="1">
              <a:spLocks noChangeArrowheads="1"/>
            </p:cNvSpPr>
            <p:nvPr/>
          </p:nvSpPr>
          <p:spPr bwMode="auto">
            <a:xfrm>
              <a:off x="4308" y="3074"/>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192.23.2.11</a:t>
              </a:r>
            </a:p>
          </p:txBody>
        </p:sp>
        <p:sp>
          <p:nvSpPr>
            <p:cNvPr id="29763" name="Text Box 140"/>
            <p:cNvSpPr txBox="1">
              <a:spLocks noChangeArrowheads="1"/>
            </p:cNvSpPr>
            <p:nvPr/>
          </p:nvSpPr>
          <p:spPr bwMode="auto">
            <a:xfrm>
              <a:off x="4304" y="3302"/>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192.23.2.12</a:t>
              </a:r>
            </a:p>
          </p:txBody>
        </p:sp>
        <p:sp>
          <p:nvSpPr>
            <p:cNvPr id="29764" name="Text Box 141"/>
            <p:cNvSpPr txBox="1">
              <a:spLocks noChangeArrowheads="1"/>
            </p:cNvSpPr>
            <p:nvPr/>
          </p:nvSpPr>
          <p:spPr bwMode="auto">
            <a:xfrm>
              <a:off x="4306" y="3541"/>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192.23.2.13</a:t>
              </a:r>
            </a:p>
          </p:txBody>
        </p:sp>
        <p:sp>
          <p:nvSpPr>
            <p:cNvPr id="29765" name="Text Box 142"/>
            <p:cNvSpPr txBox="1">
              <a:spLocks noChangeArrowheads="1"/>
            </p:cNvSpPr>
            <p:nvPr/>
          </p:nvSpPr>
          <p:spPr bwMode="auto">
            <a:xfrm>
              <a:off x="1389" y="3052"/>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192.23.1.11</a:t>
              </a:r>
            </a:p>
          </p:txBody>
        </p:sp>
        <p:sp>
          <p:nvSpPr>
            <p:cNvPr id="29766" name="Text Box 143"/>
            <p:cNvSpPr txBox="1">
              <a:spLocks noChangeArrowheads="1"/>
            </p:cNvSpPr>
            <p:nvPr/>
          </p:nvSpPr>
          <p:spPr bwMode="auto">
            <a:xfrm>
              <a:off x="1385" y="3280"/>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192.23.1.12</a:t>
              </a:r>
            </a:p>
          </p:txBody>
        </p:sp>
        <p:sp>
          <p:nvSpPr>
            <p:cNvPr id="29767" name="Text Box 144"/>
            <p:cNvSpPr txBox="1">
              <a:spLocks noChangeArrowheads="1"/>
            </p:cNvSpPr>
            <p:nvPr/>
          </p:nvSpPr>
          <p:spPr bwMode="auto">
            <a:xfrm>
              <a:off x="1387" y="3519"/>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192.23.1.13</a:t>
              </a:r>
            </a:p>
          </p:txBody>
        </p:sp>
        <p:sp>
          <p:nvSpPr>
            <p:cNvPr id="29768" name="Text Box 145"/>
            <p:cNvSpPr txBox="1">
              <a:spLocks noChangeArrowheads="1"/>
            </p:cNvSpPr>
            <p:nvPr/>
          </p:nvSpPr>
          <p:spPr bwMode="auto">
            <a:xfrm>
              <a:off x="4280" y="943"/>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192.21.1.11</a:t>
              </a:r>
              <a:endParaRPr lang="en-US" sz="1000" b="1">
                <a:solidFill>
                  <a:schemeClr val="bg1"/>
                </a:solidFill>
                <a:latin typeface="Trebuchet MS" pitchFamily="34" charset="0"/>
              </a:endParaRPr>
            </a:p>
          </p:txBody>
        </p:sp>
        <p:sp>
          <p:nvSpPr>
            <p:cNvPr id="29769" name="Text Box 146"/>
            <p:cNvSpPr txBox="1">
              <a:spLocks noChangeArrowheads="1"/>
            </p:cNvSpPr>
            <p:nvPr/>
          </p:nvSpPr>
          <p:spPr bwMode="auto">
            <a:xfrm>
              <a:off x="3196" y="1137"/>
              <a:ext cx="58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192.20.1.101</a:t>
              </a:r>
              <a:endParaRPr lang="en-US" sz="1000" b="1">
                <a:solidFill>
                  <a:schemeClr val="bg1"/>
                </a:solidFill>
                <a:latin typeface="Trebuchet MS" pitchFamily="34" charset="0"/>
              </a:endParaRPr>
            </a:p>
          </p:txBody>
        </p:sp>
        <p:sp>
          <p:nvSpPr>
            <p:cNvPr id="29770" name="Text Box 147"/>
            <p:cNvSpPr txBox="1">
              <a:spLocks noChangeArrowheads="1"/>
            </p:cNvSpPr>
            <p:nvPr/>
          </p:nvSpPr>
          <p:spPr bwMode="auto">
            <a:xfrm>
              <a:off x="2510" y="3006"/>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192.25.1.11</a:t>
              </a:r>
            </a:p>
          </p:txBody>
        </p:sp>
        <p:sp>
          <p:nvSpPr>
            <p:cNvPr id="29771" name="Text Box 148"/>
            <p:cNvSpPr txBox="1">
              <a:spLocks noChangeArrowheads="1"/>
            </p:cNvSpPr>
            <p:nvPr/>
          </p:nvSpPr>
          <p:spPr bwMode="auto">
            <a:xfrm>
              <a:off x="2505" y="3253"/>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192.25.1.12</a:t>
              </a:r>
            </a:p>
          </p:txBody>
        </p:sp>
        <p:sp>
          <p:nvSpPr>
            <p:cNvPr id="29772" name="Text Box 149"/>
            <p:cNvSpPr txBox="1">
              <a:spLocks noChangeArrowheads="1"/>
            </p:cNvSpPr>
            <p:nvPr/>
          </p:nvSpPr>
          <p:spPr bwMode="auto">
            <a:xfrm>
              <a:off x="2505" y="3499"/>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192.25.1.13</a:t>
              </a:r>
            </a:p>
          </p:txBody>
        </p:sp>
        <p:sp>
          <p:nvSpPr>
            <p:cNvPr id="29773" name="Text Box 150"/>
            <p:cNvSpPr txBox="1">
              <a:spLocks noChangeArrowheads="1"/>
            </p:cNvSpPr>
            <p:nvPr/>
          </p:nvSpPr>
          <p:spPr bwMode="auto">
            <a:xfrm>
              <a:off x="3237" y="3007"/>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192.25.1.21</a:t>
              </a:r>
            </a:p>
          </p:txBody>
        </p:sp>
        <p:sp>
          <p:nvSpPr>
            <p:cNvPr id="29774" name="Text Box 151"/>
            <p:cNvSpPr txBox="1">
              <a:spLocks noChangeArrowheads="1"/>
            </p:cNvSpPr>
            <p:nvPr/>
          </p:nvSpPr>
          <p:spPr bwMode="auto">
            <a:xfrm>
              <a:off x="3232" y="3254"/>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192.25.1.22</a:t>
              </a:r>
            </a:p>
          </p:txBody>
        </p:sp>
        <p:sp>
          <p:nvSpPr>
            <p:cNvPr id="29775" name="Text Box 152"/>
            <p:cNvSpPr txBox="1">
              <a:spLocks noChangeArrowheads="1"/>
            </p:cNvSpPr>
            <p:nvPr/>
          </p:nvSpPr>
          <p:spPr bwMode="auto">
            <a:xfrm>
              <a:off x="3232" y="3500"/>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192.25.1.23</a:t>
              </a:r>
            </a:p>
          </p:txBody>
        </p:sp>
        <p:sp>
          <p:nvSpPr>
            <p:cNvPr id="29776" name="Text Box 153"/>
            <p:cNvSpPr txBox="1">
              <a:spLocks noChangeArrowheads="1"/>
            </p:cNvSpPr>
            <p:nvPr/>
          </p:nvSpPr>
          <p:spPr bwMode="auto">
            <a:xfrm>
              <a:off x="1895" y="3842"/>
              <a:ext cx="4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vRack #1</a:t>
              </a:r>
            </a:p>
          </p:txBody>
        </p:sp>
        <p:sp>
          <p:nvSpPr>
            <p:cNvPr id="29777" name="Text Box 154"/>
            <p:cNvSpPr txBox="1">
              <a:spLocks noChangeArrowheads="1"/>
            </p:cNvSpPr>
            <p:nvPr/>
          </p:nvSpPr>
          <p:spPr bwMode="auto">
            <a:xfrm>
              <a:off x="3219" y="3850"/>
              <a:ext cx="4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vRack #2</a:t>
              </a:r>
            </a:p>
          </p:txBody>
        </p:sp>
        <p:sp>
          <p:nvSpPr>
            <p:cNvPr id="29778" name="Line 155"/>
            <p:cNvSpPr>
              <a:spLocks noChangeShapeType="1"/>
            </p:cNvSpPr>
            <p:nvPr/>
          </p:nvSpPr>
          <p:spPr bwMode="auto">
            <a:xfrm>
              <a:off x="2740" y="2005"/>
              <a:ext cx="0" cy="5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779" name="Line 156"/>
            <p:cNvSpPr>
              <a:spLocks noChangeShapeType="1"/>
            </p:cNvSpPr>
            <p:nvPr/>
          </p:nvSpPr>
          <p:spPr bwMode="auto">
            <a:xfrm>
              <a:off x="2891" y="1952"/>
              <a:ext cx="0" cy="10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9780" name="Text Box 157"/>
            <p:cNvSpPr txBox="1">
              <a:spLocks noChangeArrowheads="1"/>
            </p:cNvSpPr>
            <p:nvPr/>
          </p:nvSpPr>
          <p:spPr bwMode="auto">
            <a:xfrm>
              <a:off x="2598" y="1084"/>
              <a:ext cx="536"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AIM</a:t>
              </a:r>
            </a:p>
            <a:p>
              <a:pPr algn="ctr" eaLnBrk="1" hangingPunct="1"/>
              <a:r>
                <a:rPr lang="en-US" sz="1000">
                  <a:latin typeface="Trebuchet MS" pitchFamily="34" charset="0"/>
                </a:rPr>
                <a:t>Controller</a:t>
              </a:r>
            </a:p>
          </p:txBody>
        </p:sp>
        <p:grpSp>
          <p:nvGrpSpPr>
            <p:cNvPr id="29781" name="Group 158"/>
            <p:cNvGrpSpPr>
              <a:grpSpLocks noChangeAspect="1"/>
            </p:cNvGrpSpPr>
            <p:nvPr/>
          </p:nvGrpSpPr>
          <p:grpSpPr bwMode="auto">
            <a:xfrm>
              <a:off x="2654" y="2338"/>
              <a:ext cx="1013" cy="167"/>
              <a:chOff x="1657" y="1280"/>
              <a:chExt cx="1365" cy="225"/>
            </a:xfrm>
          </p:grpSpPr>
          <p:sp>
            <p:nvSpPr>
              <p:cNvPr id="29786" name="Rectangle 159"/>
              <p:cNvSpPr>
                <a:spLocks noChangeAspect="1" noChangeArrowheads="1"/>
              </p:cNvSpPr>
              <p:nvPr/>
            </p:nvSpPr>
            <p:spPr bwMode="auto">
              <a:xfrm>
                <a:off x="1657" y="1280"/>
                <a:ext cx="1365" cy="225"/>
              </a:xfrm>
              <a:prstGeom prst="rect">
                <a:avLst/>
              </a:prstGeom>
              <a:gradFill rotWithShape="1">
                <a:gsLst>
                  <a:gs pos="0">
                    <a:srgbClr val="6C6C6C"/>
                  </a:gs>
                  <a:gs pos="100000">
                    <a:srgbClr val="EAEAEA"/>
                  </a:gs>
                </a:gsLst>
                <a:lin ang="0" scaled="1"/>
              </a:gradFill>
              <a:ln w="19050" algn="ctr">
                <a:solidFill>
                  <a:schemeClr val="bg2"/>
                </a:solidFill>
                <a:miter lim="800000"/>
                <a:headEnd/>
                <a:tailEnd/>
              </a:ln>
            </p:spPr>
            <p:txBody>
              <a:bodyPr wrap="none" anchor="ctr">
                <a:spAutoFit/>
              </a:bodyPr>
              <a:lstStyle/>
              <a:p>
                <a:endParaRPr lang="en-US"/>
              </a:p>
            </p:txBody>
          </p:sp>
          <p:sp>
            <p:nvSpPr>
              <p:cNvPr id="29787" name="Rectangle 160"/>
              <p:cNvSpPr>
                <a:spLocks noChangeAspect="1" noChangeArrowheads="1"/>
              </p:cNvSpPr>
              <p:nvPr/>
            </p:nvSpPr>
            <p:spPr bwMode="auto">
              <a:xfrm>
                <a:off x="1753"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29788" name="Rectangle 161"/>
              <p:cNvSpPr>
                <a:spLocks noChangeAspect="1" noChangeArrowheads="1"/>
              </p:cNvSpPr>
              <p:nvPr/>
            </p:nvSpPr>
            <p:spPr bwMode="auto">
              <a:xfrm>
                <a:off x="1850"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29789" name="Rectangle 162"/>
              <p:cNvSpPr>
                <a:spLocks noChangeAspect="1" noChangeArrowheads="1"/>
              </p:cNvSpPr>
              <p:nvPr/>
            </p:nvSpPr>
            <p:spPr bwMode="auto">
              <a:xfrm>
                <a:off x="1952"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29790" name="Rectangle 163"/>
              <p:cNvSpPr>
                <a:spLocks noChangeAspect="1" noChangeArrowheads="1"/>
              </p:cNvSpPr>
              <p:nvPr/>
            </p:nvSpPr>
            <p:spPr bwMode="auto">
              <a:xfrm>
                <a:off x="2049"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29791" name="Rectangle 164"/>
              <p:cNvSpPr>
                <a:spLocks noChangeAspect="1" noChangeArrowheads="1"/>
              </p:cNvSpPr>
              <p:nvPr/>
            </p:nvSpPr>
            <p:spPr bwMode="auto">
              <a:xfrm>
                <a:off x="2161"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29792" name="Rectangle 165"/>
              <p:cNvSpPr>
                <a:spLocks noChangeAspect="1" noChangeArrowheads="1"/>
              </p:cNvSpPr>
              <p:nvPr/>
            </p:nvSpPr>
            <p:spPr bwMode="auto">
              <a:xfrm>
                <a:off x="2258"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29793" name="Rectangle 166"/>
              <p:cNvSpPr>
                <a:spLocks noChangeAspect="1" noChangeArrowheads="1"/>
              </p:cNvSpPr>
              <p:nvPr/>
            </p:nvSpPr>
            <p:spPr bwMode="auto">
              <a:xfrm>
                <a:off x="2360"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29794" name="Rectangle 167"/>
              <p:cNvSpPr>
                <a:spLocks noChangeAspect="1" noChangeArrowheads="1"/>
              </p:cNvSpPr>
              <p:nvPr/>
            </p:nvSpPr>
            <p:spPr bwMode="auto">
              <a:xfrm>
                <a:off x="2457"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29795" name="Rectangle 168"/>
              <p:cNvSpPr>
                <a:spLocks noChangeAspect="1" noChangeArrowheads="1"/>
              </p:cNvSpPr>
              <p:nvPr/>
            </p:nvSpPr>
            <p:spPr bwMode="auto">
              <a:xfrm>
                <a:off x="2559"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29796" name="Rectangle 169"/>
              <p:cNvSpPr>
                <a:spLocks noChangeAspect="1" noChangeArrowheads="1"/>
              </p:cNvSpPr>
              <p:nvPr/>
            </p:nvSpPr>
            <p:spPr bwMode="auto">
              <a:xfrm>
                <a:off x="2656"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29797" name="Rectangle 170"/>
              <p:cNvSpPr>
                <a:spLocks noChangeAspect="1" noChangeArrowheads="1"/>
              </p:cNvSpPr>
              <p:nvPr/>
            </p:nvSpPr>
            <p:spPr bwMode="auto">
              <a:xfrm>
                <a:off x="2758"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29798" name="Rectangle 171"/>
              <p:cNvSpPr>
                <a:spLocks noChangeAspect="1" noChangeArrowheads="1"/>
              </p:cNvSpPr>
              <p:nvPr/>
            </p:nvSpPr>
            <p:spPr bwMode="auto">
              <a:xfrm>
                <a:off x="2855"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grpSp>
        <p:sp>
          <p:nvSpPr>
            <p:cNvPr id="29782" name="Text Box 172"/>
            <p:cNvSpPr txBox="1">
              <a:spLocks noChangeArrowheads="1"/>
            </p:cNvSpPr>
            <p:nvPr/>
          </p:nvSpPr>
          <p:spPr bwMode="auto">
            <a:xfrm rot="-5400000">
              <a:off x="-98" y="2411"/>
              <a:ext cx="7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sz="1000">
                  <a:latin typeface="Trebuchet MS" pitchFamily="34" charset="0"/>
                </a:rPr>
                <a:t>NETWORK LAYERS</a:t>
              </a:r>
            </a:p>
          </p:txBody>
        </p:sp>
        <p:sp>
          <p:nvSpPr>
            <p:cNvPr id="29783" name="AutoShape 173"/>
            <p:cNvSpPr>
              <a:spLocks noChangeArrowheads="1"/>
            </p:cNvSpPr>
            <p:nvPr/>
          </p:nvSpPr>
          <p:spPr bwMode="auto">
            <a:xfrm>
              <a:off x="402" y="2796"/>
              <a:ext cx="780" cy="120"/>
            </a:xfrm>
            <a:prstGeom prst="homePlate">
              <a:avLst>
                <a:gd name="adj" fmla="val 87509"/>
              </a:avLst>
            </a:prstGeom>
            <a:gradFill rotWithShape="1">
              <a:gsLst>
                <a:gs pos="0">
                  <a:srgbClr val="EAEAEA"/>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000"/>
                <a:t>ACCESS</a:t>
              </a:r>
            </a:p>
          </p:txBody>
        </p:sp>
        <p:sp>
          <p:nvSpPr>
            <p:cNvPr id="29784" name="AutoShape 174"/>
            <p:cNvSpPr>
              <a:spLocks noChangeArrowheads="1"/>
            </p:cNvSpPr>
            <p:nvPr/>
          </p:nvSpPr>
          <p:spPr bwMode="auto">
            <a:xfrm>
              <a:off x="402" y="2400"/>
              <a:ext cx="780" cy="120"/>
            </a:xfrm>
            <a:prstGeom prst="homePlate">
              <a:avLst>
                <a:gd name="adj" fmla="val 87509"/>
              </a:avLst>
            </a:prstGeom>
            <a:gradFill rotWithShape="1">
              <a:gsLst>
                <a:gs pos="0">
                  <a:srgbClr val="EAEAEA"/>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000"/>
                <a:t>DISTRIBUTION</a:t>
              </a:r>
            </a:p>
          </p:txBody>
        </p:sp>
        <p:sp>
          <p:nvSpPr>
            <p:cNvPr id="29785" name="AutoShape 175"/>
            <p:cNvSpPr>
              <a:spLocks noChangeArrowheads="1"/>
            </p:cNvSpPr>
            <p:nvPr/>
          </p:nvSpPr>
          <p:spPr bwMode="auto">
            <a:xfrm>
              <a:off x="402" y="2064"/>
              <a:ext cx="780" cy="120"/>
            </a:xfrm>
            <a:prstGeom prst="homePlate">
              <a:avLst>
                <a:gd name="adj" fmla="val 87509"/>
              </a:avLst>
            </a:prstGeom>
            <a:gradFill rotWithShape="1">
              <a:gsLst>
                <a:gs pos="0">
                  <a:srgbClr val="EAEAEA"/>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000"/>
                <a:t>CORE</a:t>
              </a:r>
            </a:p>
          </p:txBody>
        </p:sp>
      </p:grpSp>
    </p:spTree>
    <p:extLst>
      <p:ext uri="{BB962C8B-B14F-4D97-AF65-F5344CB8AC3E}">
        <p14:creationId xmlns:p14="http://schemas.microsoft.com/office/powerpoint/2010/main" val="1297873496"/>
      </p:ext>
    </p:extLst>
  </p:cSld>
  <p:clrMapOvr>
    <a:masterClrMapping/>
  </p:clrMapOvr>
  <p:transition spd="med">
    <p:wipe dir="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smtClean="0">
                <a:latin typeface="Museo For Dell" charset="0"/>
                <a:ea typeface="Museo For Dell" charset="0"/>
                <a:cs typeface="Museo For Dell" charset="0"/>
              </a:rPr>
              <a:t>Controller </a:t>
            </a:r>
            <a:r>
              <a:rPr lang="en-US" dirty="0">
                <a:latin typeface="Museo For Dell" charset="0"/>
                <a:ea typeface="Museo For Dell" charset="0"/>
                <a:cs typeface="Museo For Dell" charset="0"/>
              </a:rPr>
              <a:t>Outside the SCN </a:t>
            </a:r>
            <a:r>
              <a:rPr lang="en-US" dirty="0" smtClean="0">
                <a:latin typeface="Museo For Dell" charset="0"/>
                <a:ea typeface="Museo For Dell" charset="0"/>
                <a:cs typeface="Museo For Dell" charset="0"/>
              </a:rPr>
              <a:t>-</a:t>
            </a:r>
            <a:r>
              <a:rPr lang="en-US" sz="2800" dirty="0">
                <a:latin typeface="Museo For Dell" charset="0"/>
                <a:ea typeface="Museo For Dell" charset="0"/>
                <a:cs typeface="Museo For Dell" charset="0"/>
              </a:rPr>
              <a:t> </a:t>
            </a:r>
            <a:r>
              <a:rPr lang="en-US" sz="2400" dirty="0" smtClean="0">
                <a:latin typeface="Museo For Dell" charset="0"/>
                <a:ea typeface="Museo For Dell" charset="0"/>
                <a:cs typeface="Museo For Dell" charset="0"/>
              </a:rPr>
              <a:t>Requirements</a:t>
            </a:r>
          </a:p>
        </p:txBody>
      </p:sp>
      <p:sp>
        <p:nvSpPr>
          <p:cNvPr id="30723" name="Rectangle 174"/>
          <p:cNvSpPr>
            <a:spLocks noGrp="1" noChangeArrowheads="1"/>
          </p:cNvSpPr>
          <p:nvPr>
            <p:ph idx="1"/>
          </p:nvPr>
        </p:nvSpPr>
        <p:spPr>
          <a:xfrm>
            <a:off x="447675" y="1311275"/>
            <a:ext cx="8239125" cy="2432050"/>
          </a:xfrm>
        </p:spPr>
        <p:txBody>
          <a:bodyPr/>
          <a:lstStyle/>
          <a:p>
            <a:pPr>
              <a:lnSpc>
                <a:spcPct val="150000"/>
              </a:lnSpc>
            </a:pPr>
            <a:r>
              <a:rPr lang="en-US" dirty="0" smtClean="0">
                <a:latin typeface="Museo Sans For Dell" charset="0"/>
                <a:ea typeface="Museo Sans For Dell" charset="0"/>
                <a:cs typeface="Museo Sans For Dell" charset="0"/>
              </a:rPr>
              <a:t>Layer 3 access to the SCN and management networks</a:t>
            </a:r>
            <a:endParaRPr lang="en-US" sz="1200" dirty="0" smtClean="0">
              <a:latin typeface="Museo Sans For Dell" charset="0"/>
              <a:ea typeface="Museo Sans For Dell" charset="0"/>
              <a:cs typeface="Museo Sans For Dell" charset="0"/>
            </a:endParaRPr>
          </a:p>
          <a:p>
            <a:pPr>
              <a:lnSpc>
                <a:spcPct val="150000"/>
              </a:lnSpc>
            </a:pPr>
            <a:r>
              <a:rPr lang="en-US" dirty="0" smtClean="0">
                <a:latin typeface="Museo Sans For Dell" charset="0"/>
                <a:ea typeface="Museo Sans For Dell" charset="0"/>
                <a:cs typeface="Museo Sans For Dell" charset="0"/>
              </a:rPr>
              <a:t>DHCP packets and traffic on specific UDP ports must be forwarded to the Controller</a:t>
            </a:r>
            <a:endParaRPr lang="en-US" sz="1200" dirty="0" smtClean="0">
              <a:latin typeface="Museo Sans For Dell" charset="0"/>
              <a:ea typeface="Museo Sans For Dell" charset="0"/>
              <a:cs typeface="Museo Sans For Dell" charset="0"/>
            </a:endParaRPr>
          </a:p>
          <a:p>
            <a:pPr>
              <a:lnSpc>
                <a:spcPct val="150000"/>
              </a:lnSpc>
            </a:pPr>
            <a:r>
              <a:rPr lang="en-US" dirty="0" smtClean="0">
                <a:latin typeface="Museo Sans For Dell" charset="0"/>
                <a:ea typeface="Museo Sans For Dell" charset="0"/>
                <a:cs typeface="Museo Sans For Dell" charset="0"/>
              </a:rPr>
              <a:t>Controller must be the only DHCP server on the SCN network</a:t>
            </a:r>
          </a:p>
          <a:p>
            <a:endParaRPr lang="en-US" sz="2400" dirty="0" smtClean="0">
              <a:latin typeface="Museo Sans For Dell" charset="0"/>
              <a:ea typeface="Museo Sans For Dell" charset="0"/>
              <a:cs typeface="Museo Sans For Dell" charset="0"/>
            </a:endParaRPr>
          </a:p>
        </p:txBody>
      </p:sp>
    </p:spTree>
    <p:extLst>
      <p:ext uri="{BB962C8B-B14F-4D97-AF65-F5344CB8AC3E}">
        <p14:creationId xmlns:p14="http://schemas.microsoft.com/office/powerpoint/2010/main" val="805283363"/>
      </p:ext>
    </p:extLst>
  </p:cSld>
  <p:clrMapOvr>
    <a:masterClrMapping/>
  </p:clrMapOvr>
  <p:transition spd="med">
    <p:wipe dir="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61562"/>
            <a:ext cx="8229600" cy="850392"/>
          </a:xfrm>
        </p:spPr>
        <p:txBody>
          <a:bodyPr/>
          <a:lstStyle/>
          <a:p>
            <a:r>
              <a:rPr lang="en-US" dirty="0" smtClean="0">
                <a:latin typeface="Museo For Dell" charset="0"/>
                <a:ea typeface="Museo For Dell" charset="0"/>
                <a:cs typeface="Museo For Dell" charset="0"/>
              </a:rPr>
              <a:t>Controller on the </a:t>
            </a:r>
            <a:r>
              <a:rPr lang="en-US" dirty="0">
                <a:latin typeface="Museo For Dell" charset="0"/>
                <a:ea typeface="Museo For Dell" charset="0"/>
                <a:cs typeface="Museo For Dell" charset="0"/>
              </a:rPr>
              <a:t>SCN - </a:t>
            </a:r>
            <a:r>
              <a:rPr lang="en-US" sz="2400" dirty="0">
                <a:latin typeface="Museo For Dell" charset="0"/>
                <a:ea typeface="Museo For Dell" charset="0"/>
                <a:cs typeface="Museo For Dell" charset="0"/>
              </a:rPr>
              <a:t>Typical Deployment </a:t>
            </a:r>
            <a:endParaRPr lang="en-US" sz="2400" dirty="0" smtClean="0">
              <a:latin typeface="Museo For Dell" charset="0"/>
              <a:ea typeface="Museo For Dell" charset="0"/>
              <a:cs typeface="Museo For Dell" charset="0"/>
            </a:endParaRPr>
          </a:p>
        </p:txBody>
      </p:sp>
      <p:grpSp>
        <p:nvGrpSpPr>
          <p:cNvPr id="31747" name="Group 338"/>
          <p:cNvGrpSpPr>
            <a:grpSpLocks/>
          </p:cNvGrpSpPr>
          <p:nvPr/>
        </p:nvGrpSpPr>
        <p:grpSpPr bwMode="auto">
          <a:xfrm>
            <a:off x="681990" y="1066801"/>
            <a:ext cx="7871460" cy="4892040"/>
            <a:chOff x="96" y="943"/>
            <a:chExt cx="5100" cy="3136"/>
          </a:xfrm>
        </p:grpSpPr>
        <p:grpSp>
          <p:nvGrpSpPr>
            <p:cNvPr id="31748" name="Group 176"/>
            <p:cNvGrpSpPr>
              <a:grpSpLocks noChangeAspect="1"/>
            </p:cNvGrpSpPr>
            <p:nvPr/>
          </p:nvGrpSpPr>
          <p:grpSpPr bwMode="auto">
            <a:xfrm>
              <a:off x="1832" y="3130"/>
              <a:ext cx="1019" cy="138"/>
              <a:chOff x="747" y="1347"/>
              <a:chExt cx="1371" cy="186"/>
            </a:xfrm>
          </p:grpSpPr>
          <p:sp>
            <p:nvSpPr>
              <p:cNvPr id="31905" name="Rectangle 177"/>
              <p:cNvSpPr>
                <a:spLocks noChangeAspect="1" noChangeArrowheads="1"/>
              </p:cNvSpPr>
              <p:nvPr/>
            </p:nvSpPr>
            <p:spPr bwMode="auto">
              <a:xfrm>
                <a:off x="747" y="1354"/>
                <a:ext cx="1370" cy="179"/>
              </a:xfrm>
              <a:prstGeom prst="rect">
                <a:avLst/>
              </a:prstGeom>
              <a:gradFill rotWithShape="1">
                <a:gsLst>
                  <a:gs pos="0">
                    <a:srgbClr val="666666"/>
                  </a:gs>
                  <a:gs pos="100000">
                    <a:srgbClr val="DDDDDD"/>
                  </a:gs>
                </a:gsLst>
                <a:lin ang="0" scaled="1"/>
              </a:gradFill>
              <a:ln w="19050" algn="ctr">
                <a:solidFill>
                  <a:schemeClr val="bg2"/>
                </a:solidFill>
                <a:miter lim="800000"/>
                <a:headEnd/>
                <a:tailEnd/>
              </a:ln>
            </p:spPr>
            <p:txBody>
              <a:bodyPr wrap="none" anchor="ctr">
                <a:spAutoFit/>
              </a:bodyPr>
              <a:lstStyle/>
              <a:p>
                <a:endParaRPr lang="en-US"/>
              </a:p>
            </p:txBody>
          </p:sp>
          <p:sp>
            <p:nvSpPr>
              <p:cNvPr id="31906" name="Line 178"/>
              <p:cNvSpPr>
                <a:spLocks noChangeAspect="1" noChangeShapeType="1"/>
              </p:cNvSpPr>
              <p:nvPr/>
            </p:nvSpPr>
            <p:spPr bwMode="auto">
              <a:xfrm>
                <a:off x="1650" y="1347"/>
                <a:ext cx="0" cy="18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907" name="Line 179"/>
              <p:cNvSpPr>
                <a:spLocks noChangeAspect="1" noChangeShapeType="1"/>
              </p:cNvSpPr>
              <p:nvPr/>
            </p:nvSpPr>
            <p:spPr bwMode="auto">
              <a:xfrm>
                <a:off x="1643" y="1409"/>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908" name="Line 180"/>
              <p:cNvSpPr>
                <a:spLocks noChangeAspect="1" noChangeShapeType="1"/>
              </p:cNvSpPr>
              <p:nvPr/>
            </p:nvSpPr>
            <p:spPr bwMode="auto">
              <a:xfrm>
                <a:off x="1644" y="1474"/>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909" name="Rectangle 181"/>
              <p:cNvSpPr>
                <a:spLocks noChangeAspect="1" noChangeArrowheads="1"/>
              </p:cNvSpPr>
              <p:nvPr/>
            </p:nvSpPr>
            <p:spPr bwMode="auto">
              <a:xfrm>
                <a:off x="825" y="1386"/>
                <a:ext cx="226" cy="56"/>
              </a:xfrm>
              <a:prstGeom prst="rect">
                <a:avLst/>
              </a:prstGeom>
              <a:gradFill rotWithShape="1">
                <a:gsLst>
                  <a:gs pos="0">
                    <a:srgbClr val="666666"/>
                  </a:gs>
                  <a:gs pos="100000">
                    <a:srgbClr val="DDDDDD"/>
                  </a:gs>
                </a:gsLst>
                <a:lin ang="0" scaled="1"/>
              </a:gradFill>
              <a:ln w="19050" algn="ctr">
                <a:solidFill>
                  <a:schemeClr val="bg1"/>
                </a:solidFill>
                <a:miter lim="800000"/>
                <a:headEnd/>
                <a:tailEnd/>
              </a:ln>
            </p:spPr>
            <p:txBody>
              <a:bodyPr wrap="none" anchor="ctr">
                <a:spAutoFit/>
              </a:bodyPr>
              <a:lstStyle/>
              <a:p>
                <a:endParaRPr lang="en-US"/>
              </a:p>
            </p:txBody>
          </p:sp>
        </p:grpSp>
        <p:grpSp>
          <p:nvGrpSpPr>
            <p:cNvPr id="31749" name="Group 182"/>
            <p:cNvGrpSpPr>
              <a:grpSpLocks noChangeAspect="1"/>
            </p:cNvGrpSpPr>
            <p:nvPr/>
          </p:nvGrpSpPr>
          <p:grpSpPr bwMode="auto">
            <a:xfrm>
              <a:off x="1838" y="2776"/>
              <a:ext cx="1013" cy="167"/>
              <a:chOff x="1657" y="1280"/>
              <a:chExt cx="1365" cy="225"/>
            </a:xfrm>
          </p:grpSpPr>
          <p:sp>
            <p:nvSpPr>
              <p:cNvPr id="31892" name="Rectangle 183"/>
              <p:cNvSpPr>
                <a:spLocks noChangeAspect="1" noChangeArrowheads="1"/>
              </p:cNvSpPr>
              <p:nvPr/>
            </p:nvSpPr>
            <p:spPr bwMode="auto">
              <a:xfrm>
                <a:off x="1657" y="1280"/>
                <a:ext cx="1365" cy="225"/>
              </a:xfrm>
              <a:prstGeom prst="rect">
                <a:avLst/>
              </a:prstGeom>
              <a:gradFill rotWithShape="1">
                <a:gsLst>
                  <a:gs pos="0">
                    <a:srgbClr val="5E7647"/>
                  </a:gs>
                  <a:gs pos="100000">
                    <a:srgbClr val="CCFF99"/>
                  </a:gs>
                </a:gsLst>
                <a:lin ang="0" scaled="1"/>
              </a:gradFill>
              <a:ln w="19050" algn="ctr">
                <a:solidFill>
                  <a:schemeClr val="bg2"/>
                </a:solidFill>
                <a:miter lim="800000"/>
                <a:headEnd/>
                <a:tailEnd/>
              </a:ln>
            </p:spPr>
            <p:txBody>
              <a:bodyPr wrap="none" anchor="ctr">
                <a:spAutoFit/>
              </a:bodyPr>
              <a:lstStyle/>
              <a:p>
                <a:endParaRPr lang="en-US"/>
              </a:p>
            </p:txBody>
          </p:sp>
          <p:sp>
            <p:nvSpPr>
              <p:cNvPr id="31893" name="Rectangle 184"/>
              <p:cNvSpPr>
                <a:spLocks noChangeAspect="1" noChangeArrowheads="1"/>
              </p:cNvSpPr>
              <p:nvPr/>
            </p:nvSpPr>
            <p:spPr bwMode="auto">
              <a:xfrm>
                <a:off x="1753" y="1360"/>
                <a:ext cx="70" cy="56"/>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31894" name="Rectangle 185"/>
              <p:cNvSpPr>
                <a:spLocks noChangeAspect="1" noChangeArrowheads="1"/>
              </p:cNvSpPr>
              <p:nvPr/>
            </p:nvSpPr>
            <p:spPr bwMode="auto">
              <a:xfrm>
                <a:off x="1850" y="1360"/>
                <a:ext cx="70" cy="56"/>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31895" name="Rectangle 186"/>
              <p:cNvSpPr>
                <a:spLocks noChangeAspect="1" noChangeArrowheads="1"/>
              </p:cNvSpPr>
              <p:nvPr/>
            </p:nvSpPr>
            <p:spPr bwMode="auto">
              <a:xfrm>
                <a:off x="1952" y="1360"/>
                <a:ext cx="70" cy="56"/>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31896" name="Rectangle 187"/>
              <p:cNvSpPr>
                <a:spLocks noChangeAspect="1" noChangeArrowheads="1"/>
              </p:cNvSpPr>
              <p:nvPr/>
            </p:nvSpPr>
            <p:spPr bwMode="auto">
              <a:xfrm>
                <a:off x="2049" y="1360"/>
                <a:ext cx="70" cy="56"/>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31897" name="Rectangle 188"/>
              <p:cNvSpPr>
                <a:spLocks noChangeAspect="1" noChangeArrowheads="1"/>
              </p:cNvSpPr>
              <p:nvPr/>
            </p:nvSpPr>
            <p:spPr bwMode="auto">
              <a:xfrm>
                <a:off x="2161"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31898" name="Rectangle 189"/>
              <p:cNvSpPr>
                <a:spLocks noChangeAspect="1" noChangeArrowheads="1"/>
              </p:cNvSpPr>
              <p:nvPr/>
            </p:nvSpPr>
            <p:spPr bwMode="auto">
              <a:xfrm>
                <a:off x="2258"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31899" name="Rectangle 190"/>
              <p:cNvSpPr>
                <a:spLocks noChangeAspect="1" noChangeArrowheads="1"/>
              </p:cNvSpPr>
              <p:nvPr/>
            </p:nvSpPr>
            <p:spPr bwMode="auto">
              <a:xfrm>
                <a:off x="2360"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31900" name="Rectangle 191"/>
              <p:cNvSpPr>
                <a:spLocks noChangeAspect="1" noChangeArrowheads="1"/>
              </p:cNvSpPr>
              <p:nvPr/>
            </p:nvSpPr>
            <p:spPr bwMode="auto">
              <a:xfrm>
                <a:off x="2457"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31901" name="Rectangle 192"/>
              <p:cNvSpPr>
                <a:spLocks noChangeAspect="1" noChangeArrowheads="1"/>
              </p:cNvSpPr>
              <p:nvPr/>
            </p:nvSpPr>
            <p:spPr bwMode="auto">
              <a:xfrm>
                <a:off x="2559"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31902" name="Rectangle 193"/>
              <p:cNvSpPr>
                <a:spLocks noChangeAspect="1" noChangeArrowheads="1"/>
              </p:cNvSpPr>
              <p:nvPr/>
            </p:nvSpPr>
            <p:spPr bwMode="auto">
              <a:xfrm>
                <a:off x="2656"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31903" name="Rectangle 194"/>
              <p:cNvSpPr>
                <a:spLocks noChangeAspect="1" noChangeArrowheads="1"/>
              </p:cNvSpPr>
              <p:nvPr/>
            </p:nvSpPr>
            <p:spPr bwMode="auto">
              <a:xfrm>
                <a:off x="2758"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31904" name="Rectangle 195"/>
              <p:cNvSpPr>
                <a:spLocks noChangeAspect="1" noChangeArrowheads="1"/>
              </p:cNvSpPr>
              <p:nvPr/>
            </p:nvSpPr>
            <p:spPr bwMode="auto">
              <a:xfrm>
                <a:off x="2855"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grpSp>
        <p:grpSp>
          <p:nvGrpSpPr>
            <p:cNvPr id="31750" name="Group 196"/>
            <p:cNvGrpSpPr>
              <a:grpSpLocks noChangeAspect="1"/>
            </p:cNvGrpSpPr>
            <p:nvPr/>
          </p:nvGrpSpPr>
          <p:grpSpPr bwMode="auto">
            <a:xfrm>
              <a:off x="1832" y="3375"/>
              <a:ext cx="1019" cy="138"/>
              <a:chOff x="747" y="1347"/>
              <a:chExt cx="1371" cy="186"/>
            </a:xfrm>
          </p:grpSpPr>
          <p:sp>
            <p:nvSpPr>
              <p:cNvPr id="31887" name="Rectangle 197"/>
              <p:cNvSpPr>
                <a:spLocks noChangeAspect="1" noChangeArrowheads="1"/>
              </p:cNvSpPr>
              <p:nvPr/>
            </p:nvSpPr>
            <p:spPr bwMode="auto">
              <a:xfrm>
                <a:off x="747" y="1354"/>
                <a:ext cx="1370" cy="179"/>
              </a:xfrm>
              <a:prstGeom prst="rect">
                <a:avLst/>
              </a:prstGeom>
              <a:gradFill rotWithShape="1">
                <a:gsLst>
                  <a:gs pos="0">
                    <a:srgbClr val="666666"/>
                  </a:gs>
                  <a:gs pos="100000">
                    <a:srgbClr val="DDDDDD"/>
                  </a:gs>
                </a:gsLst>
                <a:lin ang="0" scaled="1"/>
              </a:gradFill>
              <a:ln w="19050" algn="ctr">
                <a:solidFill>
                  <a:schemeClr val="bg2"/>
                </a:solidFill>
                <a:miter lim="800000"/>
                <a:headEnd/>
                <a:tailEnd/>
              </a:ln>
            </p:spPr>
            <p:txBody>
              <a:bodyPr wrap="none" anchor="ctr">
                <a:spAutoFit/>
              </a:bodyPr>
              <a:lstStyle/>
              <a:p>
                <a:endParaRPr lang="en-US"/>
              </a:p>
            </p:txBody>
          </p:sp>
          <p:sp>
            <p:nvSpPr>
              <p:cNvPr id="31888" name="Line 198"/>
              <p:cNvSpPr>
                <a:spLocks noChangeAspect="1" noChangeShapeType="1"/>
              </p:cNvSpPr>
              <p:nvPr/>
            </p:nvSpPr>
            <p:spPr bwMode="auto">
              <a:xfrm>
                <a:off x="1650" y="1347"/>
                <a:ext cx="0" cy="18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889" name="Line 199"/>
              <p:cNvSpPr>
                <a:spLocks noChangeAspect="1" noChangeShapeType="1"/>
              </p:cNvSpPr>
              <p:nvPr/>
            </p:nvSpPr>
            <p:spPr bwMode="auto">
              <a:xfrm>
                <a:off x="1643" y="1409"/>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90" name="Line 200"/>
              <p:cNvSpPr>
                <a:spLocks noChangeAspect="1" noChangeShapeType="1"/>
              </p:cNvSpPr>
              <p:nvPr/>
            </p:nvSpPr>
            <p:spPr bwMode="auto">
              <a:xfrm>
                <a:off x="1644" y="1474"/>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91" name="Rectangle 201"/>
              <p:cNvSpPr>
                <a:spLocks noChangeAspect="1" noChangeArrowheads="1"/>
              </p:cNvSpPr>
              <p:nvPr/>
            </p:nvSpPr>
            <p:spPr bwMode="auto">
              <a:xfrm>
                <a:off x="825" y="1386"/>
                <a:ext cx="226" cy="56"/>
              </a:xfrm>
              <a:prstGeom prst="rect">
                <a:avLst/>
              </a:prstGeom>
              <a:gradFill rotWithShape="1">
                <a:gsLst>
                  <a:gs pos="0">
                    <a:srgbClr val="666666"/>
                  </a:gs>
                  <a:gs pos="100000">
                    <a:srgbClr val="DDDDDD"/>
                  </a:gs>
                </a:gsLst>
                <a:lin ang="0" scaled="1"/>
              </a:gradFill>
              <a:ln w="19050" algn="ctr">
                <a:solidFill>
                  <a:schemeClr val="bg1"/>
                </a:solidFill>
                <a:miter lim="800000"/>
                <a:headEnd/>
                <a:tailEnd/>
              </a:ln>
            </p:spPr>
            <p:txBody>
              <a:bodyPr wrap="none" anchor="ctr">
                <a:spAutoFit/>
              </a:bodyPr>
              <a:lstStyle/>
              <a:p>
                <a:endParaRPr lang="en-US"/>
              </a:p>
            </p:txBody>
          </p:sp>
        </p:grpSp>
        <p:grpSp>
          <p:nvGrpSpPr>
            <p:cNvPr id="31751" name="Group 202"/>
            <p:cNvGrpSpPr>
              <a:grpSpLocks noChangeAspect="1"/>
            </p:cNvGrpSpPr>
            <p:nvPr/>
          </p:nvGrpSpPr>
          <p:grpSpPr bwMode="auto">
            <a:xfrm>
              <a:off x="1832" y="3620"/>
              <a:ext cx="1019" cy="138"/>
              <a:chOff x="747" y="1347"/>
              <a:chExt cx="1371" cy="186"/>
            </a:xfrm>
          </p:grpSpPr>
          <p:sp>
            <p:nvSpPr>
              <p:cNvPr id="31882" name="Rectangle 203"/>
              <p:cNvSpPr>
                <a:spLocks noChangeAspect="1" noChangeArrowheads="1"/>
              </p:cNvSpPr>
              <p:nvPr/>
            </p:nvSpPr>
            <p:spPr bwMode="auto">
              <a:xfrm>
                <a:off x="747" y="1354"/>
                <a:ext cx="1370" cy="179"/>
              </a:xfrm>
              <a:prstGeom prst="rect">
                <a:avLst/>
              </a:prstGeom>
              <a:gradFill rotWithShape="1">
                <a:gsLst>
                  <a:gs pos="0">
                    <a:srgbClr val="666666"/>
                  </a:gs>
                  <a:gs pos="100000">
                    <a:srgbClr val="DDDDDD"/>
                  </a:gs>
                </a:gsLst>
                <a:lin ang="0" scaled="1"/>
              </a:gradFill>
              <a:ln w="19050" algn="ctr">
                <a:solidFill>
                  <a:schemeClr val="bg2"/>
                </a:solidFill>
                <a:miter lim="800000"/>
                <a:headEnd/>
                <a:tailEnd/>
              </a:ln>
            </p:spPr>
            <p:txBody>
              <a:bodyPr wrap="none" anchor="ctr">
                <a:spAutoFit/>
              </a:bodyPr>
              <a:lstStyle/>
              <a:p>
                <a:endParaRPr lang="en-US"/>
              </a:p>
            </p:txBody>
          </p:sp>
          <p:sp>
            <p:nvSpPr>
              <p:cNvPr id="31883" name="Line 204"/>
              <p:cNvSpPr>
                <a:spLocks noChangeAspect="1" noChangeShapeType="1"/>
              </p:cNvSpPr>
              <p:nvPr/>
            </p:nvSpPr>
            <p:spPr bwMode="auto">
              <a:xfrm>
                <a:off x="1650" y="1347"/>
                <a:ext cx="0" cy="18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884" name="Line 205"/>
              <p:cNvSpPr>
                <a:spLocks noChangeAspect="1" noChangeShapeType="1"/>
              </p:cNvSpPr>
              <p:nvPr/>
            </p:nvSpPr>
            <p:spPr bwMode="auto">
              <a:xfrm>
                <a:off x="1643" y="1409"/>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85" name="Line 206"/>
              <p:cNvSpPr>
                <a:spLocks noChangeAspect="1" noChangeShapeType="1"/>
              </p:cNvSpPr>
              <p:nvPr/>
            </p:nvSpPr>
            <p:spPr bwMode="auto">
              <a:xfrm>
                <a:off x="1644" y="1474"/>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86" name="Rectangle 207"/>
              <p:cNvSpPr>
                <a:spLocks noChangeAspect="1" noChangeArrowheads="1"/>
              </p:cNvSpPr>
              <p:nvPr/>
            </p:nvSpPr>
            <p:spPr bwMode="auto">
              <a:xfrm>
                <a:off x="825" y="1386"/>
                <a:ext cx="226" cy="56"/>
              </a:xfrm>
              <a:prstGeom prst="rect">
                <a:avLst/>
              </a:prstGeom>
              <a:gradFill rotWithShape="1">
                <a:gsLst>
                  <a:gs pos="0">
                    <a:srgbClr val="666666"/>
                  </a:gs>
                  <a:gs pos="100000">
                    <a:srgbClr val="DDDDDD"/>
                  </a:gs>
                </a:gsLst>
                <a:lin ang="0" scaled="1"/>
              </a:gradFill>
              <a:ln w="19050" algn="ctr">
                <a:solidFill>
                  <a:schemeClr val="bg1"/>
                </a:solidFill>
                <a:miter lim="800000"/>
                <a:headEnd/>
                <a:tailEnd/>
              </a:ln>
            </p:spPr>
            <p:txBody>
              <a:bodyPr wrap="none" anchor="ctr">
                <a:spAutoFit/>
              </a:bodyPr>
              <a:lstStyle/>
              <a:p>
                <a:endParaRPr lang="en-US"/>
              </a:p>
            </p:txBody>
          </p:sp>
        </p:grpSp>
        <p:sp>
          <p:nvSpPr>
            <p:cNvPr id="31752" name="Line 208"/>
            <p:cNvSpPr>
              <a:spLocks noChangeShapeType="1"/>
            </p:cNvSpPr>
            <p:nvPr/>
          </p:nvSpPr>
          <p:spPr bwMode="auto">
            <a:xfrm>
              <a:off x="2238" y="2837"/>
              <a:ext cx="0" cy="2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753" name="Line 209"/>
            <p:cNvSpPr>
              <a:spLocks noChangeShapeType="1"/>
            </p:cNvSpPr>
            <p:nvPr/>
          </p:nvSpPr>
          <p:spPr bwMode="auto">
            <a:xfrm>
              <a:off x="2301" y="2829"/>
              <a:ext cx="0" cy="54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754" name="Line 210"/>
            <p:cNvSpPr>
              <a:spLocks noChangeShapeType="1"/>
            </p:cNvSpPr>
            <p:nvPr/>
          </p:nvSpPr>
          <p:spPr bwMode="auto">
            <a:xfrm>
              <a:off x="2378" y="2829"/>
              <a:ext cx="0" cy="7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31755" name="Group 211"/>
            <p:cNvGrpSpPr>
              <a:grpSpLocks noChangeAspect="1"/>
            </p:cNvGrpSpPr>
            <p:nvPr/>
          </p:nvGrpSpPr>
          <p:grpSpPr bwMode="auto">
            <a:xfrm>
              <a:off x="3202" y="3134"/>
              <a:ext cx="1019" cy="138"/>
              <a:chOff x="747" y="1347"/>
              <a:chExt cx="1371" cy="186"/>
            </a:xfrm>
          </p:grpSpPr>
          <p:sp>
            <p:nvSpPr>
              <p:cNvPr id="31877" name="Rectangle 212"/>
              <p:cNvSpPr>
                <a:spLocks noChangeAspect="1" noChangeArrowheads="1"/>
              </p:cNvSpPr>
              <p:nvPr/>
            </p:nvSpPr>
            <p:spPr bwMode="auto">
              <a:xfrm>
                <a:off x="747" y="1354"/>
                <a:ext cx="1370" cy="179"/>
              </a:xfrm>
              <a:prstGeom prst="rect">
                <a:avLst/>
              </a:prstGeom>
              <a:gradFill rotWithShape="1">
                <a:gsLst>
                  <a:gs pos="0">
                    <a:srgbClr val="666666"/>
                  </a:gs>
                  <a:gs pos="100000">
                    <a:srgbClr val="DDDDDD"/>
                  </a:gs>
                </a:gsLst>
                <a:lin ang="0" scaled="1"/>
              </a:gradFill>
              <a:ln w="19050" algn="ctr">
                <a:solidFill>
                  <a:schemeClr val="bg2"/>
                </a:solidFill>
                <a:miter lim="800000"/>
                <a:headEnd/>
                <a:tailEnd/>
              </a:ln>
            </p:spPr>
            <p:txBody>
              <a:bodyPr wrap="none" anchor="ctr">
                <a:spAutoFit/>
              </a:bodyPr>
              <a:lstStyle/>
              <a:p>
                <a:endParaRPr lang="en-US"/>
              </a:p>
            </p:txBody>
          </p:sp>
          <p:sp>
            <p:nvSpPr>
              <p:cNvPr id="31878" name="Line 213"/>
              <p:cNvSpPr>
                <a:spLocks noChangeAspect="1" noChangeShapeType="1"/>
              </p:cNvSpPr>
              <p:nvPr/>
            </p:nvSpPr>
            <p:spPr bwMode="auto">
              <a:xfrm>
                <a:off x="1650" y="1347"/>
                <a:ext cx="0" cy="18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879" name="Line 214"/>
              <p:cNvSpPr>
                <a:spLocks noChangeAspect="1" noChangeShapeType="1"/>
              </p:cNvSpPr>
              <p:nvPr/>
            </p:nvSpPr>
            <p:spPr bwMode="auto">
              <a:xfrm>
                <a:off x="1643" y="1409"/>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80" name="Line 215"/>
              <p:cNvSpPr>
                <a:spLocks noChangeAspect="1" noChangeShapeType="1"/>
              </p:cNvSpPr>
              <p:nvPr/>
            </p:nvSpPr>
            <p:spPr bwMode="auto">
              <a:xfrm>
                <a:off x="1644" y="1474"/>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81" name="Rectangle 216"/>
              <p:cNvSpPr>
                <a:spLocks noChangeAspect="1" noChangeArrowheads="1"/>
              </p:cNvSpPr>
              <p:nvPr/>
            </p:nvSpPr>
            <p:spPr bwMode="auto">
              <a:xfrm>
                <a:off x="825" y="1386"/>
                <a:ext cx="226" cy="56"/>
              </a:xfrm>
              <a:prstGeom prst="rect">
                <a:avLst/>
              </a:prstGeom>
              <a:gradFill rotWithShape="1">
                <a:gsLst>
                  <a:gs pos="0">
                    <a:srgbClr val="666666"/>
                  </a:gs>
                  <a:gs pos="100000">
                    <a:srgbClr val="DDDDDD"/>
                  </a:gs>
                </a:gsLst>
                <a:lin ang="0" scaled="1"/>
              </a:gradFill>
              <a:ln w="19050" algn="ctr">
                <a:solidFill>
                  <a:schemeClr val="bg1"/>
                </a:solidFill>
                <a:miter lim="800000"/>
                <a:headEnd/>
                <a:tailEnd/>
              </a:ln>
            </p:spPr>
            <p:txBody>
              <a:bodyPr wrap="none" anchor="ctr">
                <a:spAutoFit/>
              </a:bodyPr>
              <a:lstStyle/>
              <a:p>
                <a:endParaRPr lang="en-US"/>
              </a:p>
            </p:txBody>
          </p:sp>
        </p:grpSp>
        <p:sp>
          <p:nvSpPr>
            <p:cNvPr id="31756" name="Rectangle 217"/>
            <p:cNvSpPr>
              <a:spLocks noChangeAspect="1" noChangeArrowheads="1"/>
            </p:cNvSpPr>
            <p:nvPr/>
          </p:nvSpPr>
          <p:spPr bwMode="auto">
            <a:xfrm>
              <a:off x="3208" y="2780"/>
              <a:ext cx="1013" cy="167"/>
            </a:xfrm>
            <a:prstGeom prst="rect">
              <a:avLst/>
            </a:prstGeom>
            <a:gradFill rotWithShape="1">
              <a:gsLst>
                <a:gs pos="0">
                  <a:srgbClr val="5E7647"/>
                </a:gs>
                <a:gs pos="100000">
                  <a:srgbClr val="CCFF99"/>
                </a:gs>
              </a:gsLst>
              <a:lin ang="0" scaled="1"/>
            </a:gradFill>
            <a:ln w="19050" algn="ctr">
              <a:solidFill>
                <a:schemeClr val="bg2"/>
              </a:solidFill>
              <a:miter lim="800000"/>
              <a:headEnd/>
              <a:tailEnd/>
            </a:ln>
          </p:spPr>
          <p:txBody>
            <a:bodyPr wrap="none" anchor="ctr">
              <a:spAutoFit/>
            </a:bodyPr>
            <a:lstStyle/>
            <a:p>
              <a:endParaRPr lang="en-US"/>
            </a:p>
          </p:txBody>
        </p:sp>
        <p:sp>
          <p:nvSpPr>
            <p:cNvPr id="31757" name="Rectangle 218"/>
            <p:cNvSpPr>
              <a:spLocks noChangeAspect="1" noChangeArrowheads="1"/>
            </p:cNvSpPr>
            <p:nvPr/>
          </p:nvSpPr>
          <p:spPr bwMode="auto">
            <a:xfrm>
              <a:off x="3279" y="2839"/>
              <a:ext cx="52" cy="42"/>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31758" name="Rectangle 219"/>
            <p:cNvSpPr>
              <a:spLocks noChangeAspect="1" noChangeArrowheads="1"/>
            </p:cNvSpPr>
            <p:nvPr/>
          </p:nvSpPr>
          <p:spPr bwMode="auto">
            <a:xfrm>
              <a:off x="3351" y="2839"/>
              <a:ext cx="52" cy="42"/>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31759" name="Rectangle 220"/>
            <p:cNvSpPr>
              <a:spLocks noChangeAspect="1" noChangeArrowheads="1"/>
            </p:cNvSpPr>
            <p:nvPr/>
          </p:nvSpPr>
          <p:spPr bwMode="auto">
            <a:xfrm>
              <a:off x="3427" y="2839"/>
              <a:ext cx="52" cy="42"/>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31760" name="Rectangle 221"/>
            <p:cNvSpPr>
              <a:spLocks noChangeAspect="1" noChangeArrowheads="1"/>
            </p:cNvSpPr>
            <p:nvPr/>
          </p:nvSpPr>
          <p:spPr bwMode="auto">
            <a:xfrm>
              <a:off x="3499" y="2839"/>
              <a:ext cx="52" cy="42"/>
            </a:xfrm>
            <a:prstGeom prst="rect">
              <a:avLst/>
            </a:prstGeom>
            <a:solidFill>
              <a:srgbClr val="FF9900"/>
            </a:solidFill>
            <a:ln w="12700" algn="ctr">
              <a:solidFill>
                <a:schemeClr val="bg2"/>
              </a:solidFill>
              <a:miter lim="800000"/>
              <a:headEnd/>
              <a:tailEnd/>
            </a:ln>
          </p:spPr>
          <p:txBody>
            <a:bodyPr wrap="none" anchor="ctr">
              <a:spAutoFit/>
            </a:bodyPr>
            <a:lstStyle/>
            <a:p>
              <a:endParaRPr lang="en-US"/>
            </a:p>
          </p:txBody>
        </p:sp>
        <p:sp>
          <p:nvSpPr>
            <p:cNvPr id="31761" name="Rectangle 222"/>
            <p:cNvSpPr>
              <a:spLocks noChangeAspect="1" noChangeArrowheads="1"/>
            </p:cNvSpPr>
            <p:nvPr/>
          </p:nvSpPr>
          <p:spPr bwMode="auto">
            <a:xfrm>
              <a:off x="3582" y="2839"/>
              <a:ext cx="52" cy="42"/>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31762" name="Rectangle 223"/>
            <p:cNvSpPr>
              <a:spLocks noChangeAspect="1" noChangeArrowheads="1"/>
            </p:cNvSpPr>
            <p:nvPr/>
          </p:nvSpPr>
          <p:spPr bwMode="auto">
            <a:xfrm>
              <a:off x="3654" y="2839"/>
              <a:ext cx="52" cy="42"/>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31763" name="Rectangle 224"/>
            <p:cNvSpPr>
              <a:spLocks noChangeAspect="1" noChangeArrowheads="1"/>
            </p:cNvSpPr>
            <p:nvPr/>
          </p:nvSpPr>
          <p:spPr bwMode="auto">
            <a:xfrm>
              <a:off x="3730" y="2839"/>
              <a:ext cx="52" cy="42"/>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31764" name="Rectangle 225"/>
            <p:cNvSpPr>
              <a:spLocks noChangeAspect="1" noChangeArrowheads="1"/>
            </p:cNvSpPr>
            <p:nvPr/>
          </p:nvSpPr>
          <p:spPr bwMode="auto">
            <a:xfrm>
              <a:off x="3802" y="2839"/>
              <a:ext cx="52" cy="42"/>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31765" name="Rectangle 226"/>
            <p:cNvSpPr>
              <a:spLocks noChangeAspect="1" noChangeArrowheads="1"/>
            </p:cNvSpPr>
            <p:nvPr/>
          </p:nvSpPr>
          <p:spPr bwMode="auto">
            <a:xfrm>
              <a:off x="3877" y="2839"/>
              <a:ext cx="52" cy="42"/>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31766" name="Rectangle 227"/>
            <p:cNvSpPr>
              <a:spLocks noChangeAspect="1" noChangeArrowheads="1"/>
            </p:cNvSpPr>
            <p:nvPr/>
          </p:nvSpPr>
          <p:spPr bwMode="auto">
            <a:xfrm>
              <a:off x="3949" y="2839"/>
              <a:ext cx="52" cy="42"/>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31767" name="Rectangle 228"/>
            <p:cNvSpPr>
              <a:spLocks noChangeAspect="1" noChangeArrowheads="1"/>
            </p:cNvSpPr>
            <p:nvPr/>
          </p:nvSpPr>
          <p:spPr bwMode="auto">
            <a:xfrm>
              <a:off x="4025" y="2839"/>
              <a:ext cx="52" cy="42"/>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31768" name="Rectangle 229"/>
            <p:cNvSpPr>
              <a:spLocks noChangeAspect="1" noChangeArrowheads="1"/>
            </p:cNvSpPr>
            <p:nvPr/>
          </p:nvSpPr>
          <p:spPr bwMode="auto">
            <a:xfrm>
              <a:off x="4097" y="2839"/>
              <a:ext cx="52" cy="42"/>
            </a:xfrm>
            <a:prstGeom prst="rect">
              <a:avLst/>
            </a:prstGeom>
            <a:solidFill>
              <a:srgbClr val="CC0000"/>
            </a:solidFill>
            <a:ln w="12700" algn="ctr">
              <a:solidFill>
                <a:schemeClr val="bg2"/>
              </a:solidFill>
              <a:miter lim="800000"/>
              <a:headEnd/>
              <a:tailEnd/>
            </a:ln>
          </p:spPr>
          <p:txBody>
            <a:bodyPr wrap="none" anchor="ctr">
              <a:spAutoFit/>
            </a:bodyPr>
            <a:lstStyle/>
            <a:p>
              <a:endParaRPr lang="en-US"/>
            </a:p>
          </p:txBody>
        </p:sp>
        <p:grpSp>
          <p:nvGrpSpPr>
            <p:cNvPr id="31769" name="Group 230"/>
            <p:cNvGrpSpPr>
              <a:grpSpLocks noChangeAspect="1"/>
            </p:cNvGrpSpPr>
            <p:nvPr/>
          </p:nvGrpSpPr>
          <p:grpSpPr bwMode="auto">
            <a:xfrm>
              <a:off x="3202" y="3379"/>
              <a:ext cx="1019" cy="138"/>
              <a:chOff x="747" y="1347"/>
              <a:chExt cx="1371" cy="186"/>
            </a:xfrm>
          </p:grpSpPr>
          <p:sp>
            <p:nvSpPr>
              <p:cNvPr id="31872" name="Rectangle 231"/>
              <p:cNvSpPr>
                <a:spLocks noChangeAspect="1" noChangeArrowheads="1"/>
              </p:cNvSpPr>
              <p:nvPr/>
            </p:nvSpPr>
            <p:spPr bwMode="auto">
              <a:xfrm>
                <a:off x="747" y="1354"/>
                <a:ext cx="1370" cy="179"/>
              </a:xfrm>
              <a:prstGeom prst="rect">
                <a:avLst/>
              </a:prstGeom>
              <a:gradFill rotWithShape="1">
                <a:gsLst>
                  <a:gs pos="0">
                    <a:srgbClr val="666666"/>
                  </a:gs>
                  <a:gs pos="100000">
                    <a:srgbClr val="DDDDDD"/>
                  </a:gs>
                </a:gsLst>
                <a:lin ang="0" scaled="1"/>
              </a:gradFill>
              <a:ln w="19050" algn="ctr">
                <a:solidFill>
                  <a:schemeClr val="bg2"/>
                </a:solidFill>
                <a:miter lim="800000"/>
                <a:headEnd/>
                <a:tailEnd/>
              </a:ln>
            </p:spPr>
            <p:txBody>
              <a:bodyPr wrap="none" anchor="ctr">
                <a:spAutoFit/>
              </a:bodyPr>
              <a:lstStyle/>
              <a:p>
                <a:endParaRPr lang="en-US"/>
              </a:p>
            </p:txBody>
          </p:sp>
          <p:sp>
            <p:nvSpPr>
              <p:cNvPr id="31873" name="Line 232"/>
              <p:cNvSpPr>
                <a:spLocks noChangeAspect="1" noChangeShapeType="1"/>
              </p:cNvSpPr>
              <p:nvPr/>
            </p:nvSpPr>
            <p:spPr bwMode="auto">
              <a:xfrm>
                <a:off x="1650" y="1347"/>
                <a:ext cx="0" cy="18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874" name="Line 233"/>
              <p:cNvSpPr>
                <a:spLocks noChangeAspect="1" noChangeShapeType="1"/>
              </p:cNvSpPr>
              <p:nvPr/>
            </p:nvSpPr>
            <p:spPr bwMode="auto">
              <a:xfrm>
                <a:off x="1643" y="1409"/>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75" name="Line 234"/>
              <p:cNvSpPr>
                <a:spLocks noChangeAspect="1" noChangeShapeType="1"/>
              </p:cNvSpPr>
              <p:nvPr/>
            </p:nvSpPr>
            <p:spPr bwMode="auto">
              <a:xfrm>
                <a:off x="1644" y="1474"/>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76" name="Rectangle 235"/>
              <p:cNvSpPr>
                <a:spLocks noChangeAspect="1" noChangeArrowheads="1"/>
              </p:cNvSpPr>
              <p:nvPr/>
            </p:nvSpPr>
            <p:spPr bwMode="auto">
              <a:xfrm>
                <a:off x="825" y="1386"/>
                <a:ext cx="226" cy="56"/>
              </a:xfrm>
              <a:prstGeom prst="rect">
                <a:avLst/>
              </a:prstGeom>
              <a:gradFill rotWithShape="1">
                <a:gsLst>
                  <a:gs pos="0">
                    <a:srgbClr val="666666"/>
                  </a:gs>
                  <a:gs pos="100000">
                    <a:srgbClr val="DDDDDD"/>
                  </a:gs>
                </a:gsLst>
                <a:lin ang="0" scaled="1"/>
              </a:gradFill>
              <a:ln w="19050" algn="ctr">
                <a:solidFill>
                  <a:schemeClr val="bg1"/>
                </a:solidFill>
                <a:miter lim="800000"/>
                <a:headEnd/>
                <a:tailEnd/>
              </a:ln>
            </p:spPr>
            <p:txBody>
              <a:bodyPr wrap="none" anchor="ctr">
                <a:spAutoFit/>
              </a:bodyPr>
              <a:lstStyle/>
              <a:p>
                <a:endParaRPr lang="en-US"/>
              </a:p>
            </p:txBody>
          </p:sp>
        </p:grpSp>
        <p:grpSp>
          <p:nvGrpSpPr>
            <p:cNvPr id="31770" name="Group 236"/>
            <p:cNvGrpSpPr>
              <a:grpSpLocks noChangeAspect="1"/>
            </p:cNvGrpSpPr>
            <p:nvPr/>
          </p:nvGrpSpPr>
          <p:grpSpPr bwMode="auto">
            <a:xfrm>
              <a:off x="3202" y="3624"/>
              <a:ext cx="1019" cy="138"/>
              <a:chOff x="747" y="1347"/>
              <a:chExt cx="1371" cy="186"/>
            </a:xfrm>
          </p:grpSpPr>
          <p:sp>
            <p:nvSpPr>
              <p:cNvPr id="31867" name="Rectangle 237"/>
              <p:cNvSpPr>
                <a:spLocks noChangeAspect="1" noChangeArrowheads="1"/>
              </p:cNvSpPr>
              <p:nvPr/>
            </p:nvSpPr>
            <p:spPr bwMode="auto">
              <a:xfrm>
                <a:off x="747" y="1354"/>
                <a:ext cx="1370" cy="179"/>
              </a:xfrm>
              <a:prstGeom prst="rect">
                <a:avLst/>
              </a:prstGeom>
              <a:gradFill rotWithShape="1">
                <a:gsLst>
                  <a:gs pos="0">
                    <a:srgbClr val="666666"/>
                  </a:gs>
                  <a:gs pos="100000">
                    <a:srgbClr val="DDDDDD"/>
                  </a:gs>
                </a:gsLst>
                <a:lin ang="0" scaled="1"/>
              </a:gradFill>
              <a:ln w="19050" algn="ctr">
                <a:solidFill>
                  <a:schemeClr val="bg2"/>
                </a:solidFill>
                <a:miter lim="800000"/>
                <a:headEnd/>
                <a:tailEnd/>
              </a:ln>
            </p:spPr>
            <p:txBody>
              <a:bodyPr wrap="none" anchor="ctr">
                <a:spAutoFit/>
              </a:bodyPr>
              <a:lstStyle/>
              <a:p>
                <a:endParaRPr lang="en-US"/>
              </a:p>
            </p:txBody>
          </p:sp>
          <p:sp>
            <p:nvSpPr>
              <p:cNvPr id="31868" name="Line 238"/>
              <p:cNvSpPr>
                <a:spLocks noChangeAspect="1" noChangeShapeType="1"/>
              </p:cNvSpPr>
              <p:nvPr/>
            </p:nvSpPr>
            <p:spPr bwMode="auto">
              <a:xfrm>
                <a:off x="1650" y="1347"/>
                <a:ext cx="0" cy="18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869" name="Line 239"/>
              <p:cNvSpPr>
                <a:spLocks noChangeAspect="1" noChangeShapeType="1"/>
              </p:cNvSpPr>
              <p:nvPr/>
            </p:nvSpPr>
            <p:spPr bwMode="auto">
              <a:xfrm>
                <a:off x="1643" y="1409"/>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70" name="Line 240"/>
              <p:cNvSpPr>
                <a:spLocks noChangeAspect="1" noChangeShapeType="1"/>
              </p:cNvSpPr>
              <p:nvPr/>
            </p:nvSpPr>
            <p:spPr bwMode="auto">
              <a:xfrm>
                <a:off x="1644" y="1474"/>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71" name="Rectangle 241"/>
              <p:cNvSpPr>
                <a:spLocks noChangeAspect="1" noChangeArrowheads="1"/>
              </p:cNvSpPr>
              <p:nvPr/>
            </p:nvSpPr>
            <p:spPr bwMode="auto">
              <a:xfrm>
                <a:off x="825" y="1386"/>
                <a:ext cx="226" cy="56"/>
              </a:xfrm>
              <a:prstGeom prst="rect">
                <a:avLst/>
              </a:prstGeom>
              <a:gradFill rotWithShape="1">
                <a:gsLst>
                  <a:gs pos="0">
                    <a:srgbClr val="666666"/>
                  </a:gs>
                  <a:gs pos="100000">
                    <a:srgbClr val="DDDDDD"/>
                  </a:gs>
                </a:gsLst>
                <a:lin ang="0" scaled="1"/>
              </a:gradFill>
              <a:ln w="19050" algn="ctr">
                <a:solidFill>
                  <a:schemeClr val="bg1"/>
                </a:solidFill>
                <a:miter lim="800000"/>
                <a:headEnd/>
                <a:tailEnd/>
              </a:ln>
            </p:spPr>
            <p:txBody>
              <a:bodyPr wrap="none" anchor="ctr">
                <a:spAutoFit/>
              </a:bodyPr>
              <a:lstStyle/>
              <a:p>
                <a:endParaRPr lang="en-US"/>
              </a:p>
            </p:txBody>
          </p:sp>
        </p:grpSp>
        <p:sp>
          <p:nvSpPr>
            <p:cNvPr id="31771" name="Line 242"/>
            <p:cNvSpPr>
              <a:spLocks noChangeShapeType="1"/>
            </p:cNvSpPr>
            <p:nvPr/>
          </p:nvSpPr>
          <p:spPr bwMode="auto">
            <a:xfrm>
              <a:off x="3680" y="2853"/>
              <a:ext cx="0" cy="2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772" name="Line 243"/>
            <p:cNvSpPr>
              <a:spLocks noChangeShapeType="1"/>
            </p:cNvSpPr>
            <p:nvPr/>
          </p:nvSpPr>
          <p:spPr bwMode="auto">
            <a:xfrm>
              <a:off x="3743" y="2845"/>
              <a:ext cx="0" cy="54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773" name="Line 244"/>
            <p:cNvSpPr>
              <a:spLocks noChangeShapeType="1"/>
            </p:cNvSpPr>
            <p:nvPr/>
          </p:nvSpPr>
          <p:spPr bwMode="auto">
            <a:xfrm>
              <a:off x="3820" y="2845"/>
              <a:ext cx="0" cy="7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774" name="Line 245"/>
            <p:cNvSpPr>
              <a:spLocks noChangeShapeType="1"/>
            </p:cNvSpPr>
            <p:nvPr/>
          </p:nvSpPr>
          <p:spPr bwMode="auto">
            <a:xfrm flipV="1">
              <a:off x="2145" y="2432"/>
              <a:ext cx="0" cy="44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775" name="Line 246"/>
            <p:cNvSpPr>
              <a:spLocks noChangeShapeType="1"/>
            </p:cNvSpPr>
            <p:nvPr/>
          </p:nvSpPr>
          <p:spPr bwMode="auto">
            <a:xfrm>
              <a:off x="2144" y="2440"/>
              <a:ext cx="1293"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776" name="Line 247"/>
            <p:cNvSpPr>
              <a:spLocks noChangeShapeType="1"/>
            </p:cNvSpPr>
            <p:nvPr/>
          </p:nvSpPr>
          <p:spPr bwMode="auto">
            <a:xfrm flipV="1">
              <a:off x="3444" y="2230"/>
              <a:ext cx="0" cy="22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777" name="Line 248"/>
            <p:cNvSpPr>
              <a:spLocks noChangeShapeType="1"/>
            </p:cNvSpPr>
            <p:nvPr/>
          </p:nvSpPr>
          <p:spPr bwMode="auto">
            <a:xfrm flipV="1">
              <a:off x="3526" y="2129"/>
              <a:ext cx="0" cy="72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778" name="Rectangle 249"/>
            <p:cNvSpPr>
              <a:spLocks noChangeArrowheads="1"/>
            </p:cNvSpPr>
            <p:nvPr/>
          </p:nvSpPr>
          <p:spPr bwMode="auto">
            <a:xfrm>
              <a:off x="1759" y="2729"/>
              <a:ext cx="1211" cy="1248"/>
            </a:xfrm>
            <a:prstGeom prst="rect">
              <a:avLst/>
            </a:prstGeom>
            <a:noFill/>
            <a:ln w="12700" algn="ctr">
              <a:solidFill>
                <a:schemeClr val="bg2"/>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31779" name="Rectangle 250"/>
            <p:cNvSpPr>
              <a:spLocks noChangeArrowheads="1"/>
            </p:cNvSpPr>
            <p:nvPr/>
          </p:nvSpPr>
          <p:spPr bwMode="auto">
            <a:xfrm>
              <a:off x="3073" y="2725"/>
              <a:ext cx="1195" cy="1254"/>
            </a:xfrm>
            <a:prstGeom prst="rect">
              <a:avLst/>
            </a:prstGeom>
            <a:noFill/>
            <a:ln w="12700" algn="ctr">
              <a:solidFill>
                <a:schemeClr val="bg2"/>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44635" name="Rectangle 251"/>
            <p:cNvSpPr>
              <a:spLocks noChangeAspect="1" noChangeArrowheads="1"/>
            </p:cNvSpPr>
            <p:nvPr/>
          </p:nvSpPr>
          <p:spPr bwMode="auto">
            <a:xfrm>
              <a:off x="2545" y="2067"/>
              <a:ext cx="1013" cy="167"/>
            </a:xfrm>
            <a:prstGeom prst="rect">
              <a:avLst/>
            </a:prstGeom>
            <a:gradFill rotWithShape="1">
              <a:gsLst>
                <a:gs pos="0">
                  <a:schemeClr val="accent1">
                    <a:gamma/>
                    <a:shade val="46275"/>
                    <a:invGamma/>
                  </a:schemeClr>
                </a:gs>
                <a:gs pos="100000">
                  <a:schemeClr val="accent1"/>
                </a:gs>
              </a:gsLst>
              <a:lin ang="0" scaled="1"/>
            </a:gradFill>
            <a:ln w="19050" algn="ctr">
              <a:solidFill>
                <a:schemeClr val="bg2"/>
              </a:solidFill>
              <a:miter lim="800000"/>
              <a:headEnd/>
              <a:tailEnd/>
            </a:ln>
            <a:effectLst/>
          </p:spPr>
          <p:txBody>
            <a:bodyPr wrap="none" anchor="ctr"/>
            <a:lstStyle/>
            <a:p>
              <a:pPr>
                <a:defRPr/>
              </a:pPr>
              <a:r>
                <a:rPr lang="en-US" sz="900">
                  <a:solidFill>
                    <a:schemeClr val="bg1"/>
                  </a:solidFill>
                  <a:latin typeface="Trebuchet MS" pitchFamily="34" charset="0"/>
                </a:rPr>
                <a:t>Router</a:t>
              </a:r>
            </a:p>
          </p:txBody>
        </p:sp>
        <p:sp>
          <p:nvSpPr>
            <p:cNvPr id="31781" name="Rectangle 252"/>
            <p:cNvSpPr>
              <a:spLocks noChangeAspect="1" noChangeArrowheads="1"/>
            </p:cNvSpPr>
            <p:nvPr/>
          </p:nvSpPr>
          <p:spPr bwMode="auto">
            <a:xfrm>
              <a:off x="3234" y="2126"/>
              <a:ext cx="52" cy="42"/>
            </a:xfrm>
            <a:prstGeom prst="rect">
              <a:avLst/>
            </a:prstGeom>
            <a:solidFill>
              <a:schemeClr val="accent2"/>
            </a:solidFill>
            <a:ln w="12700" algn="ctr">
              <a:solidFill>
                <a:schemeClr val="bg2"/>
              </a:solidFill>
              <a:miter lim="800000"/>
              <a:headEnd/>
              <a:tailEnd/>
            </a:ln>
          </p:spPr>
          <p:txBody>
            <a:bodyPr wrap="none" anchor="ctr">
              <a:spAutoFit/>
            </a:bodyPr>
            <a:lstStyle/>
            <a:p>
              <a:endParaRPr lang="en-US"/>
            </a:p>
          </p:txBody>
        </p:sp>
        <p:sp>
          <p:nvSpPr>
            <p:cNvPr id="31782" name="Rectangle 253"/>
            <p:cNvSpPr>
              <a:spLocks noChangeAspect="1" noChangeArrowheads="1"/>
            </p:cNvSpPr>
            <p:nvPr/>
          </p:nvSpPr>
          <p:spPr bwMode="auto">
            <a:xfrm>
              <a:off x="3306" y="2126"/>
              <a:ext cx="52" cy="42"/>
            </a:xfrm>
            <a:prstGeom prst="rect">
              <a:avLst/>
            </a:prstGeom>
            <a:solidFill>
              <a:schemeClr val="accent2"/>
            </a:solidFill>
            <a:ln w="12700" algn="ctr">
              <a:solidFill>
                <a:schemeClr val="bg2"/>
              </a:solidFill>
              <a:miter lim="800000"/>
              <a:headEnd/>
              <a:tailEnd/>
            </a:ln>
          </p:spPr>
          <p:txBody>
            <a:bodyPr wrap="none" anchor="ctr">
              <a:spAutoFit/>
            </a:bodyPr>
            <a:lstStyle/>
            <a:p>
              <a:endParaRPr lang="en-US"/>
            </a:p>
          </p:txBody>
        </p:sp>
        <p:sp>
          <p:nvSpPr>
            <p:cNvPr id="31783" name="Rectangle 254"/>
            <p:cNvSpPr>
              <a:spLocks noChangeAspect="1" noChangeArrowheads="1"/>
            </p:cNvSpPr>
            <p:nvPr/>
          </p:nvSpPr>
          <p:spPr bwMode="auto">
            <a:xfrm>
              <a:off x="3381" y="2126"/>
              <a:ext cx="52" cy="42"/>
            </a:xfrm>
            <a:prstGeom prst="rect">
              <a:avLst/>
            </a:prstGeom>
            <a:solidFill>
              <a:schemeClr val="accent2"/>
            </a:solidFill>
            <a:ln w="12700" algn="ctr">
              <a:solidFill>
                <a:schemeClr val="bg2"/>
              </a:solidFill>
              <a:miter lim="800000"/>
              <a:headEnd/>
              <a:tailEnd/>
            </a:ln>
          </p:spPr>
          <p:txBody>
            <a:bodyPr wrap="none" anchor="ctr">
              <a:spAutoFit/>
            </a:bodyPr>
            <a:lstStyle/>
            <a:p>
              <a:endParaRPr lang="en-US"/>
            </a:p>
          </p:txBody>
        </p:sp>
        <p:sp>
          <p:nvSpPr>
            <p:cNvPr id="31784" name="Rectangle 255"/>
            <p:cNvSpPr>
              <a:spLocks noChangeAspect="1" noChangeArrowheads="1"/>
            </p:cNvSpPr>
            <p:nvPr/>
          </p:nvSpPr>
          <p:spPr bwMode="auto">
            <a:xfrm>
              <a:off x="3453" y="2126"/>
              <a:ext cx="52" cy="42"/>
            </a:xfrm>
            <a:prstGeom prst="rect">
              <a:avLst/>
            </a:prstGeom>
            <a:solidFill>
              <a:schemeClr val="accent2"/>
            </a:solidFill>
            <a:ln w="12700" algn="ctr">
              <a:solidFill>
                <a:schemeClr val="bg2"/>
              </a:solidFill>
              <a:miter lim="800000"/>
              <a:headEnd/>
              <a:tailEnd/>
            </a:ln>
          </p:spPr>
          <p:txBody>
            <a:bodyPr wrap="none" anchor="ctr">
              <a:spAutoFit/>
            </a:bodyPr>
            <a:lstStyle/>
            <a:p>
              <a:endParaRPr lang="en-US"/>
            </a:p>
          </p:txBody>
        </p:sp>
        <p:grpSp>
          <p:nvGrpSpPr>
            <p:cNvPr id="31785" name="Group 256"/>
            <p:cNvGrpSpPr>
              <a:grpSpLocks noChangeAspect="1"/>
            </p:cNvGrpSpPr>
            <p:nvPr/>
          </p:nvGrpSpPr>
          <p:grpSpPr bwMode="auto">
            <a:xfrm>
              <a:off x="3638" y="2354"/>
              <a:ext cx="1019" cy="138"/>
              <a:chOff x="747" y="1347"/>
              <a:chExt cx="1371" cy="186"/>
            </a:xfrm>
          </p:grpSpPr>
          <p:sp>
            <p:nvSpPr>
              <p:cNvPr id="31862" name="Rectangle 257"/>
              <p:cNvSpPr>
                <a:spLocks noChangeAspect="1" noChangeArrowheads="1"/>
              </p:cNvSpPr>
              <p:nvPr/>
            </p:nvSpPr>
            <p:spPr bwMode="auto">
              <a:xfrm>
                <a:off x="747" y="1354"/>
                <a:ext cx="1370" cy="179"/>
              </a:xfrm>
              <a:prstGeom prst="rect">
                <a:avLst/>
              </a:prstGeom>
              <a:gradFill rotWithShape="1">
                <a:gsLst>
                  <a:gs pos="0">
                    <a:srgbClr val="764700"/>
                  </a:gs>
                  <a:gs pos="100000">
                    <a:srgbClr val="FF9900"/>
                  </a:gs>
                </a:gsLst>
                <a:lin ang="0" scaled="1"/>
              </a:gradFill>
              <a:ln w="19050" algn="ctr">
                <a:solidFill>
                  <a:schemeClr val="bg2"/>
                </a:solidFill>
                <a:miter lim="800000"/>
                <a:headEnd/>
                <a:tailEnd/>
              </a:ln>
            </p:spPr>
            <p:txBody>
              <a:bodyPr wrap="none" anchor="ctr">
                <a:spAutoFit/>
              </a:bodyPr>
              <a:lstStyle/>
              <a:p>
                <a:endParaRPr lang="en-US"/>
              </a:p>
            </p:txBody>
          </p:sp>
          <p:sp>
            <p:nvSpPr>
              <p:cNvPr id="31863" name="Line 258"/>
              <p:cNvSpPr>
                <a:spLocks noChangeAspect="1" noChangeShapeType="1"/>
              </p:cNvSpPr>
              <p:nvPr/>
            </p:nvSpPr>
            <p:spPr bwMode="auto">
              <a:xfrm>
                <a:off x="1650" y="1347"/>
                <a:ext cx="0" cy="18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864" name="Line 259"/>
              <p:cNvSpPr>
                <a:spLocks noChangeAspect="1" noChangeShapeType="1"/>
              </p:cNvSpPr>
              <p:nvPr/>
            </p:nvSpPr>
            <p:spPr bwMode="auto">
              <a:xfrm>
                <a:off x="1643" y="1409"/>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65" name="Line 260"/>
              <p:cNvSpPr>
                <a:spLocks noChangeAspect="1" noChangeShapeType="1"/>
              </p:cNvSpPr>
              <p:nvPr/>
            </p:nvSpPr>
            <p:spPr bwMode="auto">
              <a:xfrm>
                <a:off x="1644" y="1474"/>
                <a:ext cx="47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66" name="Rectangle 261"/>
              <p:cNvSpPr>
                <a:spLocks noChangeAspect="1" noChangeArrowheads="1"/>
              </p:cNvSpPr>
              <p:nvPr/>
            </p:nvSpPr>
            <p:spPr bwMode="auto">
              <a:xfrm>
                <a:off x="825" y="1386"/>
                <a:ext cx="226" cy="56"/>
              </a:xfrm>
              <a:prstGeom prst="rect">
                <a:avLst/>
              </a:prstGeom>
              <a:gradFill rotWithShape="1">
                <a:gsLst>
                  <a:gs pos="0">
                    <a:srgbClr val="764700"/>
                  </a:gs>
                  <a:gs pos="100000">
                    <a:srgbClr val="FF9900"/>
                  </a:gs>
                </a:gsLst>
                <a:lin ang="0" scaled="1"/>
              </a:gradFill>
              <a:ln w="19050" algn="ctr">
                <a:solidFill>
                  <a:schemeClr val="bg1"/>
                </a:solidFill>
                <a:miter lim="800000"/>
                <a:headEnd/>
                <a:tailEnd/>
              </a:ln>
            </p:spPr>
            <p:txBody>
              <a:bodyPr wrap="none" anchor="ctr">
                <a:spAutoFit/>
              </a:bodyPr>
              <a:lstStyle/>
              <a:p>
                <a:endParaRPr lang="en-US"/>
              </a:p>
            </p:txBody>
          </p:sp>
        </p:grpSp>
        <p:sp>
          <p:nvSpPr>
            <p:cNvPr id="31786" name="Line 262"/>
            <p:cNvSpPr>
              <a:spLocks noChangeShapeType="1"/>
            </p:cNvSpPr>
            <p:nvPr/>
          </p:nvSpPr>
          <p:spPr bwMode="auto">
            <a:xfrm>
              <a:off x="1289" y="3204"/>
              <a:ext cx="537"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787" name="Line 263"/>
            <p:cNvSpPr>
              <a:spLocks noChangeShapeType="1"/>
            </p:cNvSpPr>
            <p:nvPr/>
          </p:nvSpPr>
          <p:spPr bwMode="auto">
            <a:xfrm>
              <a:off x="1292" y="3449"/>
              <a:ext cx="537"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788" name="Line 264"/>
            <p:cNvSpPr>
              <a:spLocks noChangeShapeType="1"/>
            </p:cNvSpPr>
            <p:nvPr/>
          </p:nvSpPr>
          <p:spPr bwMode="auto">
            <a:xfrm>
              <a:off x="1281" y="3686"/>
              <a:ext cx="568"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789" name="Line 265"/>
            <p:cNvSpPr>
              <a:spLocks noChangeShapeType="1"/>
            </p:cNvSpPr>
            <p:nvPr/>
          </p:nvSpPr>
          <p:spPr bwMode="auto">
            <a:xfrm>
              <a:off x="1288" y="2147"/>
              <a:ext cx="0" cy="154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790" name="Line 266"/>
            <p:cNvSpPr>
              <a:spLocks noChangeShapeType="1"/>
            </p:cNvSpPr>
            <p:nvPr/>
          </p:nvSpPr>
          <p:spPr bwMode="auto">
            <a:xfrm>
              <a:off x="4227" y="3216"/>
              <a:ext cx="467"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791" name="Line 267"/>
            <p:cNvSpPr>
              <a:spLocks noChangeShapeType="1"/>
            </p:cNvSpPr>
            <p:nvPr/>
          </p:nvSpPr>
          <p:spPr bwMode="auto">
            <a:xfrm flipV="1">
              <a:off x="4230" y="3453"/>
              <a:ext cx="483" cy="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792" name="Line 268"/>
            <p:cNvSpPr>
              <a:spLocks noChangeShapeType="1"/>
            </p:cNvSpPr>
            <p:nvPr/>
          </p:nvSpPr>
          <p:spPr bwMode="auto">
            <a:xfrm>
              <a:off x="4234" y="3698"/>
              <a:ext cx="491"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793" name="Line 269"/>
            <p:cNvSpPr>
              <a:spLocks noChangeShapeType="1"/>
            </p:cNvSpPr>
            <p:nvPr/>
          </p:nvSpPr>
          <p:spPr bwMode="auto">
            <a:xfrm>
              <a:off x="3562" y="2168"/>
              <a:ext cx="1144"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794" name="Line 270"/>
            <p:cNvSpPr>
              <a:spLocks noChangeShapeType="1"/>
            </p:cNvSpPr>
            <p:nvPr/>
          </p:nvSpPr>
          <p:spPr bwMode="auto">
            <a:xfrm>
              <a:off x="4706" y="2168"/>
              <a:ext cx="0" cy="153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795" name="Line 271"/>
            <p:cNvSpPr>
              <a:spLocks noChangeShapeType="1"/>
            </p:cNvSpPr>
            <p:nvPr/>
          </p:nvSpPr>
          <p:spPr bwMode="auto">
            <a:xfrm>
              <a:off x="1277" y="2149"/>
              <a:ext cx="1269"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31796" name="Group 272"/>
            <p:cNvGrpSpPr>
              <a:grpSpLocks/>
            </p:cNvGrpSpPr>
            <p:nvPr/>
          </p:nvGrpSpPr>
          <p:grpSpPr bwMode="auto">
            <a:xfrm>
              <a:off x="4080" y="1636"/>
              <a:ext cx="1018" cy="255"/>
              <a:chOff x="3984" y="1450"/>
              <a:chExt cx="1018" cy="255"/>
            </a:xfrm>
          </p:grpSpPr>
          <p:sp>
            <p:nvSpPr>
              <p:cNvPr id="31857" name="Rectangle 273"/>
              <p:cNvSpPr>
                <a:spLocks noChangeAspect="1" noChangeArrowheads="1"/>
              </p:cNvSpPr>
              <p:nvPr/>
            </p:nvSpPr>
            <p:spPr bwMode="auto">
              <a:xfrm>
                <a:off x="3984" y="1460"/>
                <a:ext cx="1018" cy="245"/>
              </a:xfrm>
              <a:prstGeom prst="rect">
                <a:avLst/>
              </a:prstGeom>
              <a:gradFill rotWithShape="1">
                <a:gsLst>
                  <a:gs pos="0">
                    <a:srgbClr val="666666"/>
                  </a:gs>
                  <a:gs pos="100000">
                    <a:srgbClr val="DDDDDD"/>
                  </a:gs>
                </a:gsLst>
                <a:lin ang="0" scaled="1"/>
              </a:gradFill>
              <a:ln w="19050" algn="ctr">
                <a:solidFill>
                  <a:schemeClr val="bg2"/>
                </a:solidFill>
                <a:miter lim="800000"/>
                <a:headEnd/>
                <a:tailEnd/>
              </a:ln>
            </p:spPr>
            <p:txBody>
              <a:bodyPr wrap="none" anchor="ctr"/>
              <a:lstStyle/>
              <a:p>
                <a:pPr algn="ctr"/>
                <a:r>
                  <a:rPr lang="en-US" sz="1200">
                    <a:solidFill>
                      <a:schemeClr val="bg1"/>
                    </a:solidFill>
                    <a:latin typeface="Trebuchet MS" pitchFamily="34" charset="0"/>
                  </a:rPr>
                  <a:t>NAS</a:t>
                </a:r>
              </a:p>
            </p:txBody>
          </p:sp>
          <p:sp>
            <p:nvSpPr>
              <p:cNvPr id="31858" name="Line 274"/>
              <p:cNvSpPr>
                <a:spLocks noChangeAspect="1" noChangeShapeType="1"/>
              </p:cNvSpPr>
              <p:nvPr/>
            </p:nvSpPr>
            <p:spPr bwMode="auto">
              <a:xfrm>
                <a:off x="4651" y="1450"/>
                <a:ext cx="0" cy="25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859" name="Line 275"/>
              <p:cNvSpPr>
                <a:spLocks noChangeAspect="1" noChangeShapeType="1"/>
              </p:cNvSpPr>
              <p:nvPr/>
            </p:nvSpPr>
            <p:spPr bwMode="auto">
              <a:xfrm>
                <a:off x="4646" y="1535"/>
                <a:ext cx="35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60" name="Line 276"/>
              <p:cNvSpPr>
                <a:spLocks noChangeAspect="1" noChangeShapeType="1"/>
              </p:cNvSpPr>
              <p:nvPr/>
            </p:nvSpPr>
            <p:spPr bwMode="auto">
              <a:xfrm>
                <a:off x="4647" y="1624"/>
                <a:ext cx="35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61" name="Rectangle 277"/>
              <p:cNvSpPr>
                <a:spLocks noChangeAspect="1" noChangeArrowheads="1"/>
              </p:cNvSpPr>
              <p:nvPr/>
            </p:nvSpPr>
            <p:spPr bwMode="auto">
              <a:xfrm>
                <a:off x="4038" y="1503"/>
                <a:ext cx="168" cy="77"/>
              </a:xfrm>
              <a:prstGeom prst="rect">
                <a:avLst/>
              </a:prstGeom>
              <a:gradFill rotWithShape="1">
                <a:gsLst>
                  <a:gs pos="0">
                    <a:srgbClr val="666666"/>
                  </a:gs>
                  <a:gs pos="100000">
                    <a:srgbClr val="DDDDDD"/>
                  </a:gs>
                </a:gsLst>
                <a:lin ang="0" scaled="1"/>
              </a:gradFill>
              <a:ln w="19050" algn="ctr">
                <a:solidFill>
                  <a:schemeClr val="bg1"/>
                </a:solidFill>
                <a:miter lim="800000"/>
                <a:headEnd/>
                <a:tailEnd/>
              </a:ln>
            </p:spPr>
            <p:txBody>
              <a:bodyPr wrap="none" anchor="ctr">
                <a:spAutoFit/>
              </a:bodyPr>
              <a:lstStyle/>
              <a:p>
                <a:endParaRPr lang="en-US"/>
              </a:p>
            </p:txBody>
          </p:sp>
        </p:grpSp>
        <p:sp>
          <p:nvSpPr>
            <p:cNvPr id="31797" name="Line 278"/>
            <p:cNvSpPr>
              <a:spLocks noChangeShapeType="1"/>
            </p:cNvSpPr>
            <p:nvPr/>
          </p:nvSpPr>
          <p:spPr bwMode="auto">
            <a:xfrm>
              <a:off x="3314" y="1851"/>
              <a:ext cx="761"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798" name="Line 279"/>
            <p:cNvSpPr>
              <a:spLocks noChangeShapeType="1"/>
            </p:cNvSpPr>
            <p:nvPr/>
          </p:nvSpPr>
          <p:spPr bwMode="auto">
            <a:xfrm>
              <a:off x="1824" y="1950"/>
              <a:ext cx="956"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799" name="Line 280"/>
            <p:cNvSpPr>
              <a:spLocks noChangeShapeType="1"/>
            </p:cNvSpPr>
            <p:nvPr/>
          </p:nvSpPr>
          <p:spPr bwMode="auto">
            <a:xfrm>
              <a:off x="1501" y="2010"/>
              <a:ext cx="1131"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00" name="Line 281"/>
            <p:cNvSpPr>
              <a:spLocks noChangeShapeType="1"/>
            </p:cNvSpPr>
            <p:nvPr/>
          </p:nvSpPr>
          <p:spPr bwMode="auto">
            <a:xfrm flipV="1">
              <a:off x="1824" y="1557"/>
              <a:ext cx="0" cy="39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01" name="Line 282"/>
            <p:cNvSpPr>
              <a:spLocks noChangeShapeType="1"/>
            </p:cNvSpPr>
            <p:nvPr/>
          </p:nvSpPr>
          <p:spPr bwMode="auto">
            <a:xfrm flipV="1">
              <a:off x="1497" y="1565"/>
              <a:ext cx="0" cy="44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02" name="Freeform 7"/>
            <p:cNvSpPr>
              <a:spLocks noChangeAspect="1"/>
            </p:cNvSpPr>
            <p:nvPr/>
          </p:nvSpPr>
          <p:spPr bwMode="auto">
            <a:xfrm rot="10855525" flipV="1">
              <a:off x="1221" y="1295"/>
              <a:ext cx="426" cy="299"/>
            </a:xfrm>
            <a:custGeom>
              <a:avLst/>
              <a:gdLst>
                <a:gd name="T0" fmla="*/ 2 w 1820"/>
                <a:gd name="T1" fmla="*/ 6 h 1215"/>
                <a:gd name="T2" fmla="*/ 0 w 1820"/>
                <a:gd name="T3" fmla="*/ 8 h 1215"/>
                <a:gd name="T4" fmla="*/ 1 w 1820"/>
                <a:gd name="T5" fmla="*/ 11 h 1215"/>
                <a:gd name="T6" fmla="*/ 1 w 1820"/>
                <a:gd name="T7" fmla="*/ 11 h 1215"/>
                <a:gd name="T8" fmla="*/ 0 w 1820"/>
                <a:gd name="T9" fmla="*/ 12 h 1215"/>
                <a:gd name="T10" fmla="*/ 3 w 1820"/>
                <a:gd name="T11" fmla="*/ 15 h 1215"/>
                <a:gd name="T12" fmla="*/ 3 w 1820"/>
                <a:gd name="T13" fmla="*/ 15 h 1215"/>
                <a:gd name="T14" fmla="*/ 3 w 1820"/>
                <a:gd name="T15" fmla="*/ 15 h 1215"/>
                <a:gd name="T16" fmla="*/ 7 w 1820"/>
                <a:gd name="T17" fmla="*/ 17 h 1215"/>
                <a:gd name="T18" fmla="*/ 9 w 1820"/>
                <a:gd name="T19" fmla="*/ 16 h 1215"/>
                <a:gd name="T20" fmla="*/ 9 w 1820"/>
                <a:gd name="T21" fmla="*/ 16 h 1215"/>
                <a:gd name="T22" fmla="*/ 12 w 1820"/>
                <a:gd name="T23" fmla="*/ 18 h 1215"/>
                <a:gd name="T24" fmla="*/ 15 w 1820"/>
                <a:gd name="T25" fmla="*/ 16 h 1215"/>
                <a:gd name="T26" fmla="*/ 15 w 1820"/>
                <a:gd name="T27" fmla="*/ 16 h 1215"/>
                <a:gd name="T28" fmla="*/ 17 w 1820"/>
                <a:gd name="T29" fmla="*/ 16 h 1215"/>
                <a:gd name="T30" fmla="*/ 20 w 1820"/>
                <a:gd name="T31" fmla="*/ 13 h 1215"/>
                <a:gd name="T32" fmla="*/ 20 w 1820"/>
                <a:gd name="T33" fmla="*/ 13 h 1215"/>
                <a:gd name="T34" fmla="*/ 23 w 1820"/>
                <a:gd name="T35" fmla="*/ 9 h 1215"/>
                <a:gd name="T36" fmla="*/ 22 w 1820"/>
                <a:gd name="T37" fmla="*/ 6 h 1215"/>
                <a:gd name="T38" fmla="*/ 22 w 1820"/>
                <a:gd name="T39" fmla="*/ 6 h 1215"/>
                <a:gd name="T40" fmla="*/ 23 w 1820"/>
                <a:gd name="T41" fmla="*/ 5 h 1215"/>
                <a:gd name="T42" fmla="*/ 21 w 1820"/>
                <a:gd name="T43" fmla="*/ 2 h 1215"/>
                <a:gd name="T44" fmla="*/ 21 w 1820"/>
                <a:gd name="T45" fmla="*/ 2 h 1215"/>
                <a:gd name="T46" fmla="*/ 18 w 1820"/>
                <a:gd name="T47" fmla="*/ 0 h 1215"/>
                <a:gd name="T48" fmla="*/ 16 w 1820"/>
                <a:gd name="T49" fmla="*/ 1 h 1215"/>
                <a:gd name="T50" fmla="*/ 16 w 1820"/>
                <a:gd name="T51" fmla="*/ 1 h 1215"/>
                <a:gd name="T52" fmla="*/ 14 w 1820"/>
                <a:gd name="T53" fmla="*/ 0 h 1215"/>
                <a:gd name="T54" fmla="*/ 12 w 1820"/>
                <a:gd name="T55" fmla="*/ 1 h 1215"/>
                <a:gd name="T56" fmla="*/ 12 w 1820"/>
                <a:gd name="T57" fmla="*/ 1 h 1215"/>
                <a:gd name="T58" fmla="*/ 10 w 1820"/>
                <a:gd name="T59" fmla="*/ 0 h 1215"/>
                <a:gd name="T60" fmla="*/ 7 w 1820"/>
                <a:gd name="T61" fmla="*/ 2 h 1215"/>
                <a:gd name="T62" fmla="*/ 7 w 1820"/>
                <a:gd name="T63" fmla="*/ 2 h 1215"/>
                <a:gd name="T64" fmla="*/ 6 w 1820"/>
                <a:gd name="T65" fmla="*/ 2 h 1215"/>
                <a:gd name="T66" fmla="*/ 2 w 1820"/>
                <a:gd name="T67" fmla="*/ 5 h 1215"/>
                <a:gd name="T68" fmla="*/ 2 w 1820"/>
                <a:gd name="T69" fmla="*/ 6 h 1215"/>
                <a:gd name="T70" fmla="*/ 2 w 1820"/>
                <a:gd name="T71" fmla="*/ 6 h 12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20"/>
                <a:gd name="T109" fmla="*/ 0 h 1215"/>
                <a:gd name="T110" fmla="*/ 1820 w 1820"/>
                <a:gd name="T111" fmla="*/ 1215 h 121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20" h="1215">
                  <a:moveTo>
                    <a:pt x="164" y="404"/>
                  </a:moveTo>
                  <a:cubicBezTo>
                    <a:pt x="71" y="413"/>
                    <a:pt x="0" y="484"/>
                    <a:pt x="0" y="570"/>
                  </a:cubicBezTo>
                  <a:cubicBezTo>
                    <a:pt x="0" y="629"/>
                    <a:pt x="34" y="684"/>
                    <a:pt x="90" y="714"/>
                  </a:cubicBezTo>
                  <a:cubicBezTo>
                    <a:pt x="89" y="712"/>
                    <a:pt x="89" y="712"/>
                    <a:pt x="89" y="712"/>
                  </a:cubicBezTo>
                  <a:cubicBezTo>
                    <a:pt x="57" y="743"/>
                    <a:pt x="40" y="784"/>
                    <a:pt x="40" y="826"/>
                  </a:cubicBezTo>
                  <a:cubicBezTo>
                    <a:pt x="40" y="918"/>
                    <a:pt x="122" y="993"/>
                    <a:pt x="223" y="993"/>
                  </a:cubicBezTo>
                  <a:cubicBezTo>
                    <a:pt x="231" y="993"/>
                    <a:pt x="238" y="992"/>
                    <a:pt x="245" y="992"/>
                  </a:cubicBezTo>
                  <a:cubicBezTo>
                    <a:pt x="244" y="993"/>
                    <a:pt x="244" y="993"/>
                    <a:pt x="244" y="993"/>
                  </a:cubicBezTo>
                  <a:cubicBezTo>
                    <a:pt x="302" y="1085"/>
                    <a:pt x="410" y="1142"/>
                    <a:pt x="526" y="1142"/>
                  </a:cubicBezTo>
                  <a:cubicBezTo>
                    <a:pt x="585" y="1142"/>
                    <a:pt x="643" y="1127"/>
                    <a:pt x="694" y="1099"/>
                  </a:cubicBezTo>
                  <a:cubicBezTo>
                    <a:pt x="693" y="1099"/>
                    <a:pt x="693" y="1099"/>
                    <a:pt x="693" y="1099"/>
                  </a:cubicBezTo>
                  <a:cubicBezTo>
                    <a:pt x="746" y="1171"/>
                    <a:pt x="835" y="1215"/>
                    <a:pt x="930" y="1215"/>
                  </a:cubicBezTo>
                  <a:cubicBezTo>
                    <a:pt x="1055" y="1215"/>
                    <a:pt x="1166" y="1140"/>
                    <a:pt x="1202" y="1031"/>
                  </a:cubicBezTo>
                  <a:cubicBezTo>
                    <a:pt x="1203" y="1032"/>
                    <a:pt x="1203" y="1032"/>
                    <a:pt x="1203" y="1032"/>
                  </a:cubicBezTo>
                  <a:cubicBezTo>
                    <a:pt x="1241" y="1054"/>
                    <a:pt x="1286" y="1066"/>
                    <a:pt x="1332" y="1066"/>
                  </a:cubicBezTo>
                  <a:cubicBezTo>
                    <a:pt x="1466" y="1066"/>
                    <a:pt x="1575" y="968"/>
                    <a:pt x="1576" y="846"/>
                  </a:cubicBezTo>
                  <a:cubicBezTo>
                    <a:pt x="1575" y="846"/>
                    <a:pt x="1575" y="846"/>
                    <a:pt x="1575" y="846"/>
                  </a:cubicBezTo>
                  <a:cubicBezTo>
                    <a:pt x="1716" y="827"/>
                    <a:pt x="1820" y="718"/>
                    <a:pt x="1820" y="589"/>
                  </a:cubicBezTo>
                  <a:cubicBezTo>
                    <a:pt x="1820" y="532"/>
                    <a:pt x="1799" y="476"/>
                    <a:pt x="1761" y="431"/>
                  </a:cubicBezTo>
                  <a:cubicBezTo>
                    <a:pt x="1761" y="431"/>
                    <a:pt x="1761" y="431"/>
                    <a:pt x="1761" y="431"/>
                  </a:cubicBezTo>
                  <a:cubicBezTo>
                    <a:pt x="1773" y="405"/>
                    <a:pt x="1779" y="378"/>
                    <a:pt x="1779" y="350"/>
                  </a:cubicBezTo>
                  <a:cubicBezTo>
                    <a:pt x="1779" y="258"/>
                    <a:pt x="1711" y="177"/>
                    <a:pt x="1613" y="153"/>
                  </a:cubicBezTo>
                  <a:cubicBezTo>
                    <a:pt x="1614" y="152"/>
                    <a:pt x="1614" y="152"/>
                    <a:pt x="1614" y="152"/>
                  </a:cubicBezTo>
                  <a:cubicBezTo>
                    <a:pt x="1596" y="64"/>
                    <a:pt x="1511" y="0"/>
                    <a:pt x="1412" y="0"/>
                  </a:cubicBezTo>
                  <a:cubicBezTo>
                    <a:pt x="1352" y="0"/>
                    <a:pt x="1295" y="24"/>
                    <a:pt x="1256" y="65"/>
                  </a:cubicBezTo>
                  <a:cubicBezTo>
                    <a:pt x="1257" y="66"/>
                    <a:pt x="1257" y="66"/>
                    <a:pt x="1257" y="66"/>
                  </a:cubicBezTo>
                  <a:cubicBezTo>
                    <a:pt x="1222" y="24"/>
                    <a:pt x="1168" y="0"/>
                    <a:pt x="1110" y="0"/>
                  </a:cubicBezTo>
                  <a:cubicBezTo>
                    <a:pt x="1040" y="0"/>
                    <a:pt x="977" y="36"/>
                    <a:pt x="945" y="92"/>
                  </a:cubicBezTo>
                  <a:cubicBezTo>
                    <a:pt x="946" y="95"/>
                    <a:pt x="946" y="95"/>
                    <a:pt x="946" y="95"/>
                  </a:cubicBezTo>
                  <a:cubicBezTo>
                    <a:pt x="904" y="58"/>
                    <a:pt x="848" y="36"/>
                    <a:pt x="788" y="36"/>
                  </a:cubicBezTo>
                  <a:cubicBezTo>
                    <a:pt x="705" y="36"/>
                    <a:pt x="629" y="78"/>
                    <a:pt x="590" y="145"/>
                  </a:cubicBezTo>
                  <a:cubicBezTo>
                    <a:pt x="589" y="146"/>
                    <a:pt x="589" y="146"/>
                    <a:pt x="589" y="146"/>
                  </a:cubicBezTo>
                  <a:cubicBezTo>
                    <a:pt x="546" y="123"/>
                    <a:pt x="496" y="111"/>
                    <a:pt x="445" y="111"/>
                  </a:cubicBezTo>
                  <a:cubicBezTo>
                    <a:pt x="288" y="111"/>
                    <a:pt x="161" y="226"/>
                    <a:pt x="161" y="369"/>
                  </a:cubicBezTo>
                  <a:cubicBezTo>
                    <a:pt x="161" y="381"/>
                    <a:pt x="162" y="393"/>
                    <a:pt x="163" y="404"/>
                  </a:cubicBezTo>
                  <a:lnTo>
                    <a:pt x="164" y="404"/>
                  </a:lnTo>
                  <a:close/>
                </a:path>
              </a:pathLst>
            </a:custGeom>
            <a:solidFill>
              <a:schemeClr val="folHlink">
                <a:alpha val="50195"/>
              </a:schemeClr>
            </a:solidFill>
            <a:ln w="9525">
              <a:solidFill>
                <a:srgbClr val="6F9600"/>
              </a:solidFill>
              <a:round/>
              <a:headEnd/>
              <a:tailEnd/>
            </a:ln>
            <a:effectLst>
              <a:outerShdw dist="35921" dir="2700000" algn="ctr" rotWithShape="0">
                <a:srgbClr val="EAEAEA"/>
              </a:outerShdw>
            </a:effectLst>
          </p:spPr>
          <p:txBody>
            <a:bodyPr/>
            <a:lstStyle/>
            <a:p>
              <a:endParaRPr lang="en-US"/>
            </a:p>
          </p:txBody>
        </p:sp>
        <p:sp>
          <p:nvSpPr>
            <p:cNvPr id="31803" name="Freeform 7"/>
            <p:cNvSpPr>
              <a:spLocks noChangeAspect="1"/>
            </p:cNvSpPr>
            <p:nvPr/>
          </p:nvSpPr>
          <p:spPr bwMode="auto">
            <a:xfrm rot="10855525" flipV="1">
              <a:off x="1684" y="1291"/>
              <a:ext cx="426" cy="299"/>
            </a:xfrm>
            <a:custGeom>
              <a:avLst/>
              <a:gdLst>
                <a:gd name="T0" fmla="*/ 2 w 1820"/>
                <a:gd name="T1" fmla="*/ 6 h 1215"/>
                <a:gd name="T2" fmla="*/ 0 w 1820"/>
                <a:gd name="T3" fmla="*/ 8 h 1215"/>
                <a:gd name="T4" fmla="*/ 1 w 1820"/>
                <a:gd name="T5" fmla="*/ 11 h 1215"/>
                <a:gd name="T6" fmla="*/ 1 w 1820"/>
                <a:gd name="T7" fmla="*/ 11 h 1215"/>
                <a:gd name="T8" fmla="*/ 0 w 1820"/>
                <a:gd name="T9" fmla="*/ 12 h 1215"/>
                <a:gd name="T10" fmla="*/ 3 w 1820"/>
                <a:gd name="T11" fmla="*/ 15 h 1215"/>
                <a:gd name="T12" fmla="*/ 3 w 1820"/>
                <a:gd name="T13" fmla="*/ 15 h 1215"/>
                <a:gd name="T14" fmla="*/ 3 w 1820"/>
                <a:gd name="T15" fmla="*/ 15 h 1215"/>
                <a:gd name="T16" fmla="*/ 7 w 1820"/>
                <a:gd name="T17" fmla="*/ 17 h 1215"/>
                <a:gd name="T18" fmla="*/ 9 w 1820"/>
                <a:gd name="T19" fmla="*/ 16 h 1215"/>
                <a:gd name="T20" fmla="*/ 9 w 1820"/>
                <a:gd name="T21" fmla="*/ 16 h 1215"/>
                <a:gd name="T22" fmla="*/ 12 w 1820"/>
                <a:gd name="T23" fmla="*/ 18 h 1215"/>
                <a:gd name="T24" fmla="*/ 15 w 1820"/>
                <a:gd name="T25" fmla="*/ 16 h 1215"/>
                <a:gd name="T26" fmla="*/ 15 w 1820"/>
                <a:gd name="T27" fmla="*/ 16 h 1215"/>
                <a:gd name="T28" fmla="*/ 17 w 1820"/>
                <a:gd name="T29" fmla="*/ 16 h 1215"/>
                <a:gd name="T30" fmla="*/ 20 w 1820"/>
                <a:gd name="T31" fmla="*/ 13 h 1215"/>
                <a:gd name="T32" fmla="*/ 20 w 1820"/>
                <a:gd name="T33" fmla="*/ 13 h 1215"/>
                <a:gd name="T34" fmla="*/ 23 w 1820"/>
                <a:gd name="T35" fmla="*/ 9 h 1215"/>
                <a:gd name="T36" fmla="*/ 22 w 1820"/>
                <a:gd name="T37" fmla="*/ 6 h 1215"/>
                <a:gd name="T38" fmla="*/ 22 w 1820"/>
                <a:gd name="T39" fmla="*/ 6 h 1215"/>
                <a:gd name="T40" fmla="*/ 23 w 1820"/>
                <a:gd name="T41" fmla="*/ 5 h 1215"/>
                <a:gd name="T42" fmla="*/ 21 w 1820"/>
                <a:gd name="T43" fmla="*/ 2 h 1215"/>
                <a:gd name="T44" fmla="*/ 21 w 1820"/>
                <a:gd name="T45" fmla="*/ 2 h 1215"/>
                <a:gd name="T46" fmla="*/ 18 w 1820"/>
                <a:gd name="T47" fmla="*/ 0 h 1215"/>
                <a:gd name="T48" fmla="*/ 16 w 1820"/>
                <a:gd name="T49" fmla="*/ 1 h 1215"/>
                <a:gd name="T50" fmla="*/ 16 w 1820"/>
                <a:gd name="T51" fmla="*/ 1 h 1215"/>
                <a:gd name="T52" fmla="*/ 14 w 1820"/>
                <a:gd name="T53" fmla="*/ 0 h 1215"/>
                <a:gd name="T54" fmla="*/ 12 w 1820"/>
                <a:gd name="T55" fmla="*/ 1 h 1215"/>
                <a:gd name="T56" fmla="*/ 12 w 1820"/>
                <a:gd name="T57" fmla="*/ 1 h 1215"/>
                <a:gd name="T58" fmla="*/ 10 w 1820"/>
                <a:gd name="T59" fmla="*/ 0 h 1215"/>
                <a:gd name="T60" fmla="*/ 7 w 1820"/>
                <a:gd name="T61" fmla="*/ 2 h 1215"/>
                <a:gd name="T62" fmla="*/ 7 w 1820"/>
                <a:gd name="T63" fmla="*/ 2 h 1215"/>
                <a:gd name="T64" fmla="*/ 6 w 1820"/>
                <a:gd name="T65" fmla="*/ 2 h 1215"/>
                <a:gd name="T66" fmla="*/ 2 w 1820"/>
                <a:gd name="T67" fmla="*/ 5 h 1215"/>
                <a:gd name="T68" fmla="*/ 2 w 1820"/>
                <a:gd name="T69" fmla="*/ 6 h 1215"/>
                <a:gd name="T70" fmla="*/ 2 w 1820"/>
                <a:gd name="T71" fmla="*/ 6 h 12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20"/>
                <a:gd name="T109" fmla="*/ 0 h 1215"/>
                <a:gd name="T110" fmla="*/ 1820 w 1820"/>
                <a:gd name="T111" fmla="*/ 1215 h 121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20" h="1215">
                  <a:moveTo>
                    <a:pt x="164" y="404"/>
                  </a:moveTo>
                  <a:cubicBezTo>
                    <a:pt x="71" y="413"/>
                    <a:pt x="0" y="484"/>
                    <a:pt x="0" y="570"/>
                  </a:cubicBezTo>
                  <a:cubicBezTo>
                    <a:pt x="0" y="629"/>
                    <a:pt x="34" y="684"/>
                    <a:pt x="90" y="714"/>
                  </a:cubicBezTo>
                  <a:cubicBezTo>
                    <a:pt x="89" y="712"/>
                    <a:pt x="89" y="712"/>
                    <a:pt x="89" y="712"/>
                  </a:cubicBezTo>
                  <a:cubicBezTo>
                    <a:pt x="57" y="743"/>
                    <a:pt x="40" y="784"/>
                    <a:pt x="40" y="826"/>
                  </a:cubicBezTo>
                  <a:cubicBezTo>
                    <a:pt x="40" y="918"/>
                    <a:pt x="122" y="993"/>
                    <a:pt x="223" y="993"/>
                  </a:cubicBezTo>
                  <a:cubicBezTo>
                    <a:pt x="231" y="993"/>
                    <a:pt x="238" y="992"/>
                    <a:pt x="245" y="992"/>
                  </a:cubicBezTo>
                  <a:cubicBezTo>
                    <a:pt x="244" y="993"/>
                    <a:pt x="244" y="993"/>
                    <a:pt x="244" y="993"/>
                  </a:cubicBezTo>
                  <a:cubicBezTo>
                    <a:pt x="302" y="1085"/>
                    <a:pt x="410" y="1142"/>
                    <a:pt x="526" y="1142"/>
                  </a:cubicBezTo>
                  <a:cubicBezTo>
                    <a:pt x="585" y="1142"/>
                    <a:pt x="643" y="1127"/>
                    <a:pt x="694" y="1099"/>
                  </a:cubicBezTo>
                  <a:cubicBezTo>
                    <a:pt x="693" y="1099"/>
                    <a:pt x="693" y="1099"/>
                    <a:pt x="693" y="1099"/>
                  </a:cubicBezTo>
                  <a:cubicBezTo>
                    <a:pt x="746" y="1171"/>
                    <a:pt x="835" y="1215"/>
                    <a:pt x="930" y="1215"/>
                  </a:cubicBezTo>
                  <a:cubicBezTo>
                    <a:pt x="1055" y="1215"/>
                    <a:pt x="1166" y="1140"/>
                    <a:pt x="1202" y="1031"/>
                  </a:cubicBezTo>
                  <a:cubicBezTo>
                    <a:pt x="1203" y="1032"/>
                    <a:pt x="1203" y="1032"/>
                    <a:pt x="1203" y="1032"/>
                  </a:cubicBezTo>
                  <a:cubicBezTo>
                    <a:pt x="1241" y="1054"/>
                    <a:pt x="1286" y="1066"/>
                    <a:pt x="1332" y="1066"/>
                  </a:cubicBezTo>
                  <a:cubicBezTo>
                    <a:pt x="1466" y="1066"/>
                    <a:pt x="1575" y="968"/>
                    <a:pt x="1576" y="846"/>
                  </a:cubicBezTo>
                  <a:cubicBezTo>
                    <a:pt x="1575" y="846"/>
                    <a:pt x="1575" y="846"/>
                    <a:pt x="1575" y="846"/>
                  </a:cubicBezTo>
                  <a:cubicBezTo>
                    <a:pt x="1716" y="827"/>
                    <a:pt x="1820" y="718"/>
                    <a:pt x="1820" y="589"/>
                  </a:cubicBezTo>
                  <a:cubicBezTo>
                    <a:pt x="1820" y="532"/>
                    <a:pt x="1799" y="476"/>
                    <a:pt x="1761" y="431"/>
                  </a:cubicBezTo>
                  <a:cubicBezTo>
                    <a:pt x="1761" y="431"/>
                    <a:pt x="1761" y="431"/>
                    <a:pt x="1761" y="431"/>
                  </a:cubicBezTo>
                  <a:cubicBezTo>
                    <a:pt x="1773" y="405"/>
                    <a:pt x="1779" y="378"/>
                    <a:pt x="1779" y="350"/>
                  </a:cubicBezTo>
                  <a:cubicBezTo>
                    <a:pt x="1779" y="258"/>
                    <a:pt x="1711" y="177"/>
                    <a:pt x="1613" y="153"/>
                  </a:cubicBezTo>
                  <a:cubicBezTo>
                    <a:pt x="1614" y="152"/>
                    <a:pt x="1614" y="152"/>
                    <a:pt x="1614" y="152"/>
                  </a:cubicBezTo>
                  <a:cubicBezTo>
                    <a:pt x="1596" y="64"/>
                    <a:pt x="1511" y="0"/>
                    <a:pt x="1412" y="0"/>
                  </a:cubicBezTo>
                  <a:cubicBezTo>
                    <a:pt x="1352" y="0"/>
                    <a:pt x="1295" y="24"/>
                    <a:pt x="1256" y="65"/>
                  </a:cubicBezTo>
                  <a:cubicBezTo>
                    <a:pt x="1257" y="66"/>
                    <a:pt x="1257" y="66"/>
                    <a:pt x="1257" y="66"/>
                  </a:cubicBezTo>
                  <a:cubicBezTo>
                    <a:pt x="1222" y="24"/>
                    <a:pt x="1168" y="0"/>
                    <a:pt x="1110" y="0"/>
                  </a:cubicBezTo>
                  <a:cubicBezTo>
                    <a:pt x="1040" y="0"/>
                    <a:pt x="977" y="36"/>
                    <a:pt x="945" y="92"/>
                  </a:cubicBezTo>
                  <a:cubicBezTo>
                    <a:pt x="946" y="95"/>
                    <a:pt x="946" y="95"/>
                    <a:pt x="946" y="95"/>
                  </a:cubicBezTo>
                  <a:cubicBezTo>
                    <a:pt x="904" y="58"/>
                    <a:pt x="848" y="36"/>
                    <a:pt x="788" y="36"/>
                  </a:cubicBezTo>
                  <a:cubicBezTo>
                    <a:pt x="705" y="36"/>
                    <a:pt x="629" y="78"/>
                    <a:pt x="590" y="145"/>
                  </a:cubicBezTo>
                  <a:cubicBezTo>
                    <a:pt x="589" y="146"/>
                    <a:pt x="589" y="146"/>
                    <a:pt x="589" y="146"/>
                  </a:cubicBezTo>
                  <a:cubicBezTo>
                    <a:pt x="546" y="123"/>
                    <a:pt x="496" y="111"/>
                    <a:pt x="445" y="111"/>
                  </a:cubicBezTo>
                  <a:cubicBezTo>
                    <a:pt x="288" y="111"/>
                    <a:pt x="161" y="226"/>
                    <a:pt x="161" y="369"/>
                  </a:cubicBezTo>
                  <a:cubicBezTo>
                    <a:pt x="161" y="381"/>
                    <a:pt x="162" y="393"/>
                    <a:pt x="163" y="404"/>
                  </a:cubicBezTo>
                  <a:lnTo>
                    <a:pt x="164" y="404"/>
                  </a:lnTo>
                  <a:close/>
                </a:path>
              </a:pathLst>
            </a:custGeom>
            <a:solidFill>
              <a:schemeClr val="folHlink">
                <a:alpha val="50195"/>
              </a:schemeClr>
            </a:solidFill>
            <a:ln w="9525">
              <a:solidFill>
                <a:srgbClr val="6F9600"/>
              </a:solidFill>
              <a:round/>
              <a:headEnd/>
              <a:tailEnd/>
            </a:ln>
            <a:effectLst>
              <a:outerShdw dist="35921" dir="2700000" algn="ctr" rotWithShape="0">
                <a:srgbClr val="EAEAEA"/>
              </a:outerShdw>
            </a:effectLst>
          </p:spPr>
          <p:txBody>
            <a:bodyPr/>
            <a:lstStyle/>
            <a:p>
              <a:endParaRPr lang="en-US"/>
            </a:p>
          </p:txBody>
        </p:sp>
        <p:sp>
          <p:nvSpPr>
            <p:cNvPr id="31804" name="Text Box 285"/>
            <p:cNvSpPr txBox="1">
              <a:spLocks noChangeArrowheads="1"/>
            </p:cNvSpPr>
            <p:nvPr/>
          </p:nvSpPr>
          <p:spPr bwMode="auto">
            <a:xfrm>
              <a:off x="1203" y="1289"/>
              <a:ext cx="48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APP</a:t>
              </a:r>
            </a:p>
            <a:p>
              <a:pPr algn="ctr" eaLnBrk="1" hangingPunct="1"/>
              <a:r>
                <a:rPr lang="en-US" sz="1000">
                  <a:latin typeface="Trebuchet MS" pitchFamily="34" charset="0"/>
                </a:rPr>
                <a:t>Network C</a:t>
              </a:r>
            </a:p>
          </p:txBody>
        </p:sp>
        <p:sp>
          <p:nvSpPr>
            <p:cNvPr id="31805" name="Text Box 286"/>
            <p:cNvSpPr txBox="1">
              <a:spLocks noChangeArrowheads="1"/>
            </p:cNvSpPr>
            <p:nvPr/>
          </p:nvSpPr>
          <p:spPr bwMode="auto">
            <a:xfrm>
              <a:off x="1663" y="1285"/>
              <a:ext cx="48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APP</a:t>
              </a:r>
            </a:p>
            <a:p>
              <a:pPr algn="ctr" eaLnBrk="1" hangingPunct="1"/>
              <a:r>
                <a:rPr lang="en-US" sz="1000">
                  <a:latin typeface="Trebuchet MS" pitchFamily="34" charset="0"/>
                </a:rPr>
                <a:t>Network D</a:t>
              </a:r>
            </a:p>
          </p:txBody>
        </p:sp>
        <p:sp>
          <p:nvSpPr>
            <p:cNvPr id="31806" name="Line 287"/>
            <p:cNvSpPr>
              <a:spLocks noChangeShapeType="1"/>
            </p:cNvSpPr>
            <p:nvPr/>
          </p:nvSpPr>
          <p:spPr bwMode="auto">
            <a:xfrm>
              <a:off x="3252" y="1512"/>
              <a:ext cx="88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31807" name="Picture 288" descr="Dell Precision Workstation 670"/>
            <p:cNvPicPr preferRelativeResize="0">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634" r="35176" b="35089"/>
            <a:stretch>
              <a:fillRect/>
            </a:stretch>
          </p:blipFill>
          <p:spPr bwMode="auto">
            <a:xfrm>
              <a:off x="4137" y="1069"/>
              <a:ext cx="587"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08" name="Text Box 289"/>
            <p:cNvSpPr txBox="1">
              <a:spLocks noChangeArrowheads="1"/>
            </p:cNvSpPr>
            <p:nvPr/>
          </p:nvSpPr>
          <p:spPr bwMode="auto">
            <a:xfrm>
              <a:off x="4255" y="1090"/>
              <a:ext cx="40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solidFill>
                    <a:schemeClr val="bg1"/>
                  </a:solidFill>
                  <a:latin typeface="Trebuchet MS" pitchFamily="34" charset="0"/>
                </a:rPr>
                <a:t>AIM</a:t>
              </a:r>
            </a:p>
            <a:p>
              <a:pPr algn="ctr" eaLnBrk="1" hangingPunct="1"/>
              <a:r>
                <a:rPr lang="en-US" sz="1000" b="1">
                  <a:solidFill>
                    <a:schemeClr val="bg1"/>
                  </a:solidFill>
                  <a:latin typeface="Trebuchet MS" pitchFamily="34" charset="0"/>
                </a:rPr>
                <a:t>Console</a:t>
              </a:r>
            </a:p>
          </p:txBody>
        </p:sp>
        <p:sp>
          <p:nvSpPr>
            <p:cNvPr id="31809" name="Text Box 290"/>
            <p:cNvSpPr txBox="1">
              <a:spLocks noChangeArrowheads="1"/>
            </p:cNvSpPr>
            <p:nvPr/>
          </p:nvSpPr>
          <p:spPr bwMode="auto">
            <a:xfrm>
              <a:off x="907" y="1104"/>
              <a:ext cx="49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192.24.1.0</a:t>
              </a:r>
            </a:p>
          </p:txBody>
        </p:sp>
        <p:sp>
          <p:nvSpPr>
            <p:cNvPr id="31810" name="Text Box 291"/>
            <p:cNvSpPr txBox="1">
              <a:spLocks noChangeArrowheads="1"/>
            </p:cNvSpPr>
            <p:nvPr/>
          </p:nvSpPr>
          <p:spPr bwMode="auto">
            <a:xfrm>
              <a:off x="1889" y="1100"/>
              <a:ext cx="49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192.24.2.0</a:t>
              </a:r>
            </a:p>
          </p:txBody>
        </p:sp>
        <p:sp>
          <p:nvSpPr>
            <p:cNvPr id="31811" name="Text Box 292"/>
            <p:cNvSpPr txBox="1">
              <a:spLocks noChangeArrowheads="1"/>
            </p:cNvSpPr>
            <p:nvPr/>
          </p:nvSpPr>
          <p:spPr bwMode="auto">
            <a:xfrm>
              <a:off x="2130" y="2505"/>
              <a:ext cx="139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System Control Network 192.25.1.0</a:t>
              </a:r>
            </a:p>
          </p:txBody>
        </p:sp>
        <p:sp>
          <p:nvSpPr>
            <p:cNvPr id="31812" name="Text Box 293"/>
            <p:cNvSpPr txBox="1">
              <a:spLocks noChangeArrowheads="1"/>
            </p:cNvSpPr>
            <p:nvPr/>
          </p:nvSpPr>
          <p:spPr bwMode="auto">
            <a:xfrm>
              <a:off x="3504" y="1885"/>
              <a:ext cx="71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Storage Network</a:t>
              </a:r>
            </a:p>
          </p:txBody>
        </p:sp>
        <p:sp>
          <p:nvSpPr>
            <p:cNvPr id="31813" name="Text Box 294"/>
            <p:cNvSpPr txBox="1">
              <a:spLocks noChangeArrowheads="1"/>
            </p:cNvSpPr>
            <p:nvPr/>
          </p:nvSpPr>
          <p:spPr bwMode="auto">
            <a:xfrm>
              <a:off x="3587" y="1359"/>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NOC Network</a:t>
              </a:r>
            </a:p>
          </p:txBody>
        </p:sp>
        <p:sp>
          <p:nvSpPr>
            <p:cNvPr id="31814" name="Text Box 295"/>
            <p:cNvSpPr txBox="1">
              <a:spLocks noChangeArrowheads="1"/>
            </p:cNvSpPr>
            <p:nvPr/>
          </p:nvSpPr>
          <p:spPr bwMode="auto">
            <a:xfrm>
              <a:off x="4657" y="1880"/>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192.22.1.11</a:t>
              </a:r>
            </a:p>
          </p:txBody>
        </p:sp>
        <p:sp>
          <p:nvSpPr>
            <p:cNvPr id="31815" name="Text Box 296"/>
            <p:cNvSpPr txBox="1">
              <a:spLocks noChangeArrowheads="1"/>
            </p:cNvSpPr>
            <p:nvPr/>
          </p:nvSpPr>
          <p:spPr bwMode="auto">
            <a:xfrm>
              <a:off x="4200" y="3074"/>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192.23.2.11</a:t>
              </a:r>
            </a:p>
          </p:txBody>
        </p:sp>
        <p:sp>
          <p:nvSpPr>
            <p:cNvPr id="31816" name="Text Box 297"/>
            <p:cNvSpPr txBox="1">
              <a:spLocks noChangeArrowheads="1"/>
            </p:cNvSpPr>
            <p:nvPr/>
          </p:nvSpPr>
          <p:spPr bwMode="auto">
            <a:xfrm>
              <a:off x="4196" y="3302"/>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192.23.2.12</a:t>
              </a:r>
            </a:p>
          </p:txBody>
        </p:sp>
        <p:sp>
          <p:nvSpPr>
            <p:cNvPr id="31817" name="Text Box 298"/>
            <p:cNvSpPr txBox="1">
              <a:spLocks noChangeArrowheads="1"/>
            </p:cNvSpPr>
            <p:nvPr/>
          </p:nvSpPr>
          <p:spPr bwMode="auto">
            <a:xfrm>
              <a:off x="4198" y="3541"/>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dirty="0">
                  <a:latin typeface="Trebuchet MS" pitchFamily="34" charset="0"/>
                </a:rPr>
                <a:t>192.23.2.13</a:t>
              </a:r>
            </a:p>
          </p:txBody>
        </p:sp>
        <p:sp>
          <p:nvSpPr>
            <p:cNvPr id="31818" name="Text Box 299"/>
            <p:cNvSpPr txBox="1">
              <a:spLocks noChangeArrowheads="1"/>
            </p:cNvSpPr>
            <p:nvPr/>
          </p:nvSpPr>
          <p:spPr bwMode="auto">
            <a:xfrm>
              <a:off x="1281" y="3052"/>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192.23.1.11</a:t>
              </a:r>
            </a:p>
          </p:txBody>
        </p:sp>
        <p:sp>
          <p:nvSpPr>
            <p:cNvPr id="31819" name="Text Box 300"/>
            <p:cNvSpPr txBox="1">
              <a:spLocks noChangeArrowheads="1"/>
            </p:cNvSpPr>
            <p:nvPr/>
          </p:nvSpPr>
          <p:spPr bwMode="auto">
            <a:xfrm>
              <a:off x="1277" y="3280"/>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192.23.1.12</a:t>
              </a:r>
            </a:p>
          </p:txBody>
        </p:sp>
        <p:sp>
          <p:nvSpPr>
            <p:cNvPr id="31820" name="Text Box 301"/>
            <p:cNvSpPr txBox="1">
              <a:spLocks noChangeArrowheads="1"/>
            </p:cNvSpPr>
            <p:nvPr/>
          </p:nvSpPr>
          <p:spPr bwMode="auto">
            <a:xfrm>
              <a:off x="1279" y="3519"/>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192.23.1.13</a:t>
              </a:r>
            </a:p>
          </p:txBody>
        </p:sp>
        <p:sp>
          <p:nvSpPr>
            <p:cNvPr id="31821" name="Text Box 302"/>
            <p:cNvSpPr txBox="1">
              <a:spLocks noChangeArrowheads="1"/>
            </p:cNvSpPr>
            <p:nvPr/>
          </p:nvSpPr>
          <p:spPr bwMode="auto">
            <a:xfrm>
              <a:off x="4172" y="943"/>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192.21.1.11</a:t>
              </a:r>
              <a:endParaRPr lang="en-US" sz="1000" b="1">
                <a:solidFill>
                  <a:schemeClr val="bg1"/>
                </a:solidFill>
                <a:latin typeface="Trebuchet MS" pitchFamily="34" charset="0"/>
              </a:endParaRPr>
            </a:p>
          </p:txBody>
        </p:sp>
        <p:sp>
          <p:nvSpPr>
            <p:cNvPr id="31822" name="Text Box 303"/>
            <p:cNvSpPr txBox="1">
              <a:spLocks noChangeArrowheads="1"/>
            </p:cNvSpPr>
            <p:nvPr/>
          </p:nvSpPr>
          <p:spPr bwMode="auto">
            <a:xfrm>
              <a:off x="4071" y="2502"/>
              <a:ext cx="58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192.25.1.101</a:t>
              </a:r>
              <a:endParaRPr lang="en-US" sz="1000" b="1">
                <a:solidFill>
                  <a:schemeClr val="bg1"/>
                </a:solidFill>
                <a:latin typeface="Trebuchet MS" pitchFamily="34" charset="0"/>
              </a:endParaRPr>
            </a:p>
          </p:txBody>
        </p:sp>
        <p:sp>
          <p:nvSpPr>
            <p:cNvPr id="31823" name="Text Box 304"/>
            <p:cNvSpPr txBox="1">
              <a:spLocks noChangeArrowheads="1"/>
            </p:cNvSpPr>
            <p:nvPr/>
          </p:nvSpPr>
          <p:spPr bwMode="auto">
            <a:xfrm>
              <a:off x="2402" y="3006"/>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192.25.1.11</a:t>
              </a:r>
            </a:p>
          </p:txBody>
        </p:sp>
        <p:sp>
          <p:nvSpPr>
            <p:cNvPr id="31824" name="Text Box 305"/>
            <p:cNvSpPr txBox="1">
              <a:spLocks noChangeArrowheads="1"/>
            </p:cNvSpPr>
            <p:nvPr/>
          </p:nvSpPr>
          <p:spPr bwMode="auto">
            <a:xfrm>
              <a:off x="2397" y="3253"/>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192.25.1.12</a:t>
              </a:r>
            </a:p>
          </p:txBody>
        </p:sp>
        <p:sp>
          <p:nvSpPr>
            <p:cNvPr id="31825" name="Text Box 306"/>
            <p:cNvSpPr txBox="1">
              <a:spLocks noChangeArrowheads="1"/>
            </p:cNvSpPr>
            <p:nvPr/>
          </p:nvSpPr>
          <p:spPr bwMode="auto">
            <a:xfrm>
              <a:off x="2397" y="3499"/>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192.25.1.13</a:t>
              </a:r>
            </a:p>
          </p:txBody>
        </p:sp>
        <p:sp>
          <p:nvSpPr>
            <p:cNvPr id="31826" name="Text Box 307"/>
            <p:cNvSpPr txBox="1">
              <a:spLocks noChangeArrowheads="1"/>
            </p:cNvSpPr>
            <p:nvPr/>
          </p:nvSpPr>
          <p:spPr bwMode="auto">
            <a:xfrm>
              <a:off x="3129" y="3007"/>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192.25.1.21</a:t>
              </a:r>
            </a:p>
          </p:txBody>
        </p:sp>
        <p:sp>
          <p:nvSpPr>
            <p:cNvPr id="31827" name="Text Box 308"/>
            <p:cNvSpPr txBox="1">
              <a:spLocks noChangeArrowheads="1"/>
            </p:cNvSpPr>
            <p:nvPr/>
          </p:nvSpPr>
          <p:spPr bwMode="auto">
            <a:xfrm>
              <a:off x="3124" y="3254"/>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192.25.1.22</a:t>
              </a:r>
            </a:p>
          </p:txBody>
        </p:sp>
        <p:sp>
          <p:nvSpPr>
            <p:cNvPr id="31828" name="Text Box 309"/>
            <p:cNvSpPr txBox="1">
              <a:spLocks noChangeArrowheads="1"/>
            </p:cNvSpPr>
            <p:nvPr/>
          </p:nvSpPr>
          <p:spPr bwMode="auto">
            <a:xfrm>
              <a:off x="3124" y="3500"/>
              <a:ext cx="5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192.25.1.23</a:t>
              </a:r>
            </a:p>
          </p:txBody>
        </p:sp>
        <p:sp>
          <p:nvSpPr>
            <p:cNvPr id="31829" name="Text Box 310"/>
            <p:cNvSpPr txBox="1">
              <a:spLocks noChangeArrowheads="1"/>
            </p:cNvSpPr>
            <p:nvPr/>
          </p:nvSpPr>
          <p:spPr bwMode="auto">
            <a:xfrm>
              <a:off x="1787" y="3842"/>
              <a:ext cx="4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vRack #1</a:t>
              </a:r>
            </a:p>
          </p:txBody>
        </p:sp>
        <p:sp>
          <p:nvSpPr>
            <p:cNvPr id="31830" name="Text Box 311"/>
            <p:cNvSpPr txBox="1">
              <a:spLocks noChangeArrowheads="1"/>
            </p:cNvSpPr>
            <p:nvPr/>
          </p:nvSpPr>
          <p:spPr bwMode="auto">
            <a:xfrm>
              <a:off x="3111" y="3850"/>
              <a:ext cx="4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vRack #2</a:t>
              </a:r>
            </a:p>
          </p:txBody>
        </p:sp>
        <p:sp>
          <p:nvSpPr>
            <p:cNvPr id="31831" name="Line 312"/>
            <p:cNvSpPr>
              <a:spLocks noChangeShapeType="1"/>
            </p:cNvSpPr>
            <p:nvPr/>
          </p:nvSpPr>
          <p:spPr bwMode="auto">
            <a:xfrm>
              <a:off x="2632" y="2005"/>
              <a:ext cx="0" cy="5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832" name="Line 313"/>
            <p:cNvSpPr>
              <a:spLocks noChangeShapeType="1"/>
            </p:cNvSpPr>
            <p:nvPr/>
          </p:nvSpPr>
          <p:spPr bwMode="auto">
            <a:xfrm>
              <a:off x="2783" y="1952"/>
              <a:ext cx="0" cy="10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33" name="Line 314"/>
            <p:cNvSpPr>
              <a:spLocks noChangeShapeType="1"/>
            </p:cNvSpPr>
            <p:nvPr/>
          </p:nvSpPr>
          <p:spPr bwMode="auto">
            <a:xfrm>
              <a:off x="4117" y="2490"/>
              <a:ext cx="0" cy="37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834" name="Line 315"/>
            <p:cNvSpPr>
              <a:spLocks noChangeShapeType="1"/>
            </p:cNvSpPr>
            <p:nvPr/>
          </p:nvSpPr>
          <p:spPr bwMode="auto">
            <a:xfrm>
              <a:off x="3258" y="1508"/>
              <a:ext cx="0" cy="6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1835" name="Line 316"/>
            <p:cNvSpPr>
              <a:spLocks noChangeShapeType="1"/>
            </p:cNvSpPr>
            <p:nvPr/>
          </p:nvSpPr>
          <p:spPr bwMode="auto">
            <a:xfrm>
              <a:off x="3315" y="1847"/>
              <a:ext cx="0" cy="27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836" name="Text Box 317"/>
            <p:cNvSpPr txBox="1">
              <a:spLocks noChangeArrowheads="1"/>
            </p:cNvSpPr>
            <p:nvPr/>
          </p:nvSpPr>
          <p:spPr bwMode="auto">
            <a:xfrm>
              <a:off x="4064" y="2138"/>
              <a:ext cx="48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00">
                  <a:latin typeface="Trebuchet MS" pitchFamily="34" charset="0"/>
                </a:rPr>
                <a:t>AIM</a:t>
              </a:r>
            </a:p>
            <a:p>
              <a:pPr algn="ctr" eaLnBrk="1" hangingPunct="1"/>
              <a:r>
                <a:rPr lang="en-US" sz="1000">
                  <a:latin typeface="Trebuchet MS" pitchFamily="34" charset="0"/>
                </a:rPr>
                <a:t>Controller</a:t>
              </a:r>
            </a:p>
          </p:txBody>
        </p:sp>
        <p:sp>
          <p:nvSpPr>
            <p:cNvPr id="31837" name="Text Box 318"/>
            <p:cNvSpPr txBox="1">
              <a:spLocks noChangeArrowheads="1"/>
            </p:cNvSpPr>
            <p:nvPr/>
          </p:nvSpPr>
          <p:spPr bwMode="auto">
            <a:xfrm>
              <a:off x="4289" y="3733"/>
              <a:ext cx="70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a:latin typeface="Trebuchet MS" pitchFamily="34" charset="0"/>
                </a:rPr>
                <a:t>Lights Out Mgmt</a:t>
              </a:r>
            </a:p>
            <a:p>
              <a:pPr eaLnBrk="1" hangingPunct="1"/>
              <a:r>
                <a:rPr lang="en-US" sz="1000">
                  <a:latin typeface="Trebuchet MS" pitchFamily="34" charset="0"/>
                </a:rPr>
                <a:t>Network A</a:t>
              </a:r>
            </a:p>
            <a:p>
              <a:pPr eaLnBrk="1" hangingPunct="1"/>
              <a:r>
                <a:rPr lang="en-US" sz="1000">
                  <a:latin typeface="Trebuchet MS" pitchFamily="34" charset="0"/>
                </a:rPr>
                <a:t>192.23.2.0</a:t>
              </a:r>
            </a:p>
          </p:txBody>
        </p:sp>
        <p:sp>
          <p:nvSpPr>
            <p:cNvPr id="31838" name="Text Box 319"/>
            <p:cNvSpPr txBox="1">
              <a:spLocks noChangeArrowheads="1"/>
            </p:cNvSpPr>
            <p:nvPr/>
          </p:nvSpPr>
          <p:spPr bwMode="auto">
            <a:xfrm>
              <a:off x="955" y="3724"/>
              <a:ext cx="70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a:latin typeface="Trebuchet MS" pitchFamily="34" charset="0"/>
                </a:rPr>
                <a:t>Lights Out Mgmt</a:t>
              </a:r>
            </a:p>
            <a:p>
              <a:pPr eaLnBrk="1" hangingPunct="1"/>
              <a:r>
                <a:rPr lang="en-US" sz="1000">
                  <a:latin typeface="Trebuchet MS" pitchFamily="34" charset="0"/>
                </a:rPr>
                <a:t>Network B</a:t>
              </a:r>
            </a:p>
            <a:p>
              <a:pPr eaLnBrk="1" hangingPunct="1"/>
              <a:r>
                <a:rPr lang="en-US" sz="1000">
                  <a:latin typeface="Trebuchet MS" pitchFamily="34" charset="0"/>
                </a:rPr>
                <a:t>192.23.1.0</a:t>
              </a:r>
            </a:p>
          </p:txBody>
        </p:sp>
        <p:grpSp>
          <p:nvGrpSpPr>
            <p:cNvPr id="31839" name="Group 320"/>
            <p:cNvGrpSpPr>
              <a:grpSpLocks noChangeAspect="1"/>
            </p:cNvGrpSpPr>
            <p:nvPr/>
          </p:nvGrpSpPr>
          <p:grpSpPr bwMode="auto">
            <a:xfrm>
              <a:off x="2546" y="2338"/>
              <a:ext cx="1013" cy="167"/>
              <a:chOff x="1657" y="1280"/>
              <a:chExt cx="1365" cy="225"/>
            </a:xfrm>
          </p:grpSpPr>
          <p:sp>
            <p:nvSpPr>
              <p:cNvPr id="31844" name="Rectangle 321"/>
              <p:cNvSpPr>
                <a:spLocks noChangeAspect="1" noChangeArrowheads="1"/>
              </p:cNvSpPr>
              <p:nvPr/>
            </p:nvSpPr>
            <p:spPr bwMode="auto">
              <a:xfrm>
                <a:off x="1657" y="1280"/>
                <a:ext cx="1365" cy="225"/>
              </a:xfrm>
              <a:prstGeom prst="rect">
                <a:avLst/>
              </a:prstGeom>
              <a:gradFill rotWithShape="1">
                <a:gsLst>
                  <a:gs pos="0">
                    <a:srgbClr val="6C6C6C"/>
                  </a:gs>
                  <a:gs pos="100000">
                    <a:srgbClr val="EAEAEA"/>
                  </a:gs>
                </a:gsLst>
                <a:lin ang="0" scaled="1"/>
              </a:gradFill>
              <a:ln w="19050" algn="ctr">
                <a:solidFill>
                  <a:schemeClr val="bg2"/>
                </a:solidFill>
                <a:miter lim="800000"/>
                <a:headEnd/>
                <a:tailEnd/>
              </a:ln>
            </p:spPr>
            <p:txBody>
              <a:bodyPr wrap="none" anchor="ctr">
                <a:spAutoFit/>
              </a:bodyPr>
              <a:lstStyle/>
              <a:p>
                <a:endParaRPr lang="en-US"/>
              </a:p>
            </p:txBody>
          </p:sp>
          <p:sp>
            <p:nvSpPr>
              <p:cNvPr id="31845" name="Rectangle 322"/>
              <p:cNvSpPr>
                <a:spLocks noChangeAspect="1" noChangeArrowheads="1"/>
              </p:cNvSpPr>
              <p:nvPr/>
            </p:nvSpPr>
            <p:spPr bwMode="auto">
              <a:xfrm>
                <a:off x="1753"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31846" name="Rectangle 323"/>
              <p:cNvSpPr>
                <a:spLocks noChangeAspect="1" noChangeArrowheads="1"/>
              </p:cNvSpPr>
              <p:nvPr/>
            </p:nvSpPr>
            <p:spPr bwMode="auto">
              <a:xfrm>
                <a:off x="1850"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31847" name="Rectangle 324"/>
              <p:cNvSpPr>
                <a:spLocks noChangeAspect="1" noChangeArrowheads="1"/>
              </p:cNvSpPr>
              <p:nvPr/>
            </p:nvSpPr>
            <p:spPr bwMode="auto">
              <a:xfrm>
                <a:off x="1952"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31848" name="Rectangle 325"/>
              <p:cNvSpPr>
                <a:spLocks noChangeAspect="1" noChangeArrowheads="1"/>
              </p:cNvSpPr>
              <p:nvPr/>
            </p:nvSpPr>
            <p:spPr bwMode="auto">
              <a:xfrm>
                <a:off x="2049"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31849" name="Rectangle 326"/>
              <p:cNvSpPr>
                <a:spLocks noChangeAspect="1" noChangeArrowheads="1"/>
              </p:cNvSpPr>
              <p:nvPr/>
            </p:nvSpPr>
            <p:spPr bwMode="auto">
              <a:xfrm>
                <a:off x="2161"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31850" name="Rectangle 327"/>
              <p:cNvSpPr>
                <a:spLocks noChangeAspect="1" noChangeArrowheads="1"/>
              </p:cNvSpPr>
              <p:nvPr/>
            </p:nvSpPr>
            <p:spPr bwMode="auto">
              <a:xfrm>
                <a:off x="2258"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31851" name="Rectangle 328"/>
              <p:cNvSpPr>
                <a:spLocks noChangeAspect="1" noChangeArrowheads="1"/>
              </p:cNvSpPr>
              <p:nvPr/>
            </p:nvSpPr>
            <p:spPr bwMode="auto">
              <a:xfrm>
                <a:off x="2360"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31852" name="Rectangle 329"/>
              <p:cNvSpPr>
                <a:spLocks noChangeAspect="1" noChangeArrowheads="1"/>
              </p:cNvSpPr>
              <p:nvPr/>
            </p:nvSpPr>
            <p:spPr bwMode="auto">
              <a:xfrm>
                <a:off x="2457"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31853" name="Rectangle 330"/>
              <p:cNvSpPr>
                <a:spLocks noChangeAspect="1" noChangeArrowheads="1"/>
              </p:cNvSpPr>
              <p:nvPr/>
            </p:nvSpPr>
            <p:spPr bwMode="auto">
              <a:xfrm>
                <a:off x="2559"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31854" name="Rectangle 331"/>
              <p:cNvSpPr>
                <a:spLocks noChangeAspect="1" noChangeArrowheads="1"/>
              </p:cNvSpPr>
              <p:nvPr/>
            </p:nvSpPr>
            <p:spPr bwMode="auto">
              <a:xfrm>
                <a:off x="2656"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31855" name="Rectangle 332"/>
              <p:cNvSpPr>
                <a:spLocks noChangeAspect="1" noChangeArrowheads="1"/>
              </p:cNvSpPr>
              <p:nvPr/>
            </p:nvSpPr>
            <p:spPr bwMode="auto">
              <a:xfrm>
                <a:off x="2758"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sp>
            <p:nvSpPr>
              <p:cNvPr id="31856" name="Rectangle 333"/>
              <p:cNvSpPr>
                <a:spLocks noChangeAspect="1" noChangeArrowheads="1"/>
              </p:cNvSpPr>
              <p:nvPr/>
            </p:nvSpPr>
            <p:spPr bwMode="auto">
              <a:xfrm>
                <a:off x="2855" y="1360"/>
                <a:ext cx="70" cy="56"/>
              </a:xfrm>
              <a:prstGeom prst="rect">
                <a:avLst/>
              </a:prstGeom>
              <a:gradFill rotWithShape="1">
                <a:gsLst>
                  <a:gs pos="0">
                    <a:srgbClr val="6C6C6C"/>
                  </a:gs>
                  <a:gs pos="100000">
                    <a:srgbClr val="EAEAEA"/>
                  </a:gs>
                </a:gsLst>
                <a:lin ang="0" scaled="1"/>
              </a:gradFill>
              <a:ln w="12700" algn="ctr">
                <a:solidFill>
                  <a:schemeClr val="bg2"/>
                </a:solidFill>
                <a:miter lim="800000"/>
                <a:headEnd/>
                <a:tailEnd/>
              </a:ln>
            </p:spPr>
            <p:txBody>
              <a:bodyPr wrap="none" anchor="ctr">
                <a:spAutoFit/>
              </a:bodyPr>
              <a:lstStyle/>
              <a:p>
                <a:endParaRPr lang="en-US"/>
              </a:p>
            </p:txBody>
          </p:sp>
        </p:grpSp>
        <p:sp>
          <p:nvSpPr>
            <p:cNvPr id="31840" name="Text Box 334"/>
            <p:cNvSpPr txBox="1">
              <a:spLocks noChangeArrowheads="1"/>
            </p:cNvSpPr>
            <p:nvPr/>
          </p:nvSpPr>
          <p:spPr bwMode="auto">
            <a:xfrm rot="-5400000">
              <a:off x="-206" y="2411"/>
              <a:ext cx="7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sz="1000">
                  <a:latin typeface="Trebuchet MS" pitchFamily="34" charset="0"/>
                </a:rPr>
                <a:t>NETWORK LAYERS</a:t>
              </a:r>
            </a:p>
          </p:txBody>
        </p:sp>
        <p:sp>
          <p:nvSpPr>
            <p:cNvPr id="31841" name="AutoShape 335"/>
            <p:cNvSpPr>
              <a:spLocks noChangeArrowheads="1"/>
            </p:cNvSpPr>
            <p:nvPr/>
          </p:nvSpPr>
          <p:spPr bwMode="auto">
            <a:xfrm>
              <a:off x="294" y="2796"/>
              <a:ext cx="780" cy="120"/>
            </a:xfrm>
            <a:prstGeom prst="homePlate">
              <a:avLst>
                <a:gd name="adj" fmla="val 87509"/>
              </a:avLst>
            </a:prstGeom>
            <a:gradFill rotWithShape="1">
              <a:gsLst>
                <a:gs pos="0">
                  <a:srgbClr val="EAEAEA"/>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000"/>
                <a:t>ACCESS</a:t>
              </a:r>
            </a:p>
          </p:txBody>
        </p:sp>
        <p:sp>
          <p:nvSpPr>
            <p:cNvPr id="31842" name="AutoShape 336"/>
            <p:cNvSpPr>
              <a:spLocks noChangeArrowheads="1"/>
            </p:cNvSpPr>
            <p:nvPr/>
          </p:nvSpPr>
          <p:spPr bwMode="auto">
            <a:xfrm>
              <a:off x="294" y="2400"/>
              <a:ext cx="780" cy="120"/>
            </a:xfrm>
            <a:prstGeom prst="homePlate">
              <a:avLst>
                <a:gd name="adj" fmla="val 87509"/>
              </a:avLst>
            </a:prstGeom>
            <a:gradFill rotWithShape="1">
              <a:gsLst>
                <a:gs pos="0">
                  <a:srgbClr val="EAEAEA"/>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000"/>
                <a:t>DISTRIBUTION</a:t>
              </a:r>
            </a:p>
          </p:txBody>
        </p:sp>
        <p:sp>
          <p:nvSpPr>
            <p:cNvPr id="31843" name="AutoShape 337"/>
            <p:cNvSpPr>
              <a:spLocks noChangeArrowheads="1"/>
            </p:cNvSpPr>
            <p:nvPr/>
          </p:nvSpPr>
          <p:spPr bwMode="auto">
            <a:xfrm>
              <a:off x="294" y="2064"/>
              <a:ext cx="780" cy="120"/>
            </a:xfrm>
            <a:prstGeom prst="homePlate">
              <a:avLst>
                <a:gd name="adj" fmla="val 87509"/>
              </a:avLst>
            </a:prstGeom>
            <a:gradFill rotWithShape="1">
              <a:gsLst>
                <a:gs pos="0">
                  <a:srgbClr val="EAEAEA"/>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000"/>
                <a:t>CORE</a:t>
              </a:r>
            </a:p>
          </p:txBody>
        </p:sp>
      </p:grpSp>
    </p:spTree>
    <p:extLst>
      <p:ext uri="{BB962C8B-B14F-4D97-AF65-F5344CB8AC3E}">
        <p14:creationId xmlns:p14="http://schemas.microsoft.com/office/powerpoint/2010/main" val="1878785947"/>
      </p:ext>
    </p:extLst>
  </p:cSld>
  <p:clrMapOvr>
    <a:masterClrMapping/>
  </p:clrMapOvr>
  <p:transition spd="med">
    <p:wipe dir="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smtClean="0">
                <a:latin typeface="Museo For Dell" charset="0"/>
                <a:ea typeface="Museo For Dell" charset="0"/>
                <a:cs typeface="Museo For Dell" charset="0"/>
              </a:rPr>
              <a:t>Controller on the SCN - </a:t>
            </a:r>
            <a:r>
              <a:rPr lang="en-US" sz="2400" dirty="0" smtClean="0">
                <a:latin typeface="Museo For Dell" charset="0"/>
                <a:ea typeface="Museo For Dell" charset="0"/>
                <a:cs typeface="Museo For Dell" charset="0"/>
              </a:rPr>
              <a:t>Requirements</a:t>
            </a:r>
          </a:p>
        </p:txBody>
      </p:sp>
      <p:sp>
        <p:nvSpPr>
          <p:cNvPr id="32771" name="Rectangle 3"/>
          <p:cNvSpPr>
            <a:spLocks noGrp="1" noChangeArrowheads="1"/>
          </p:cNvSpPr>
          <p:nvPr>
            <p:ph idx="1"/>
          </p:nvPr>
        </p:nvSpPr>
        <p:spPr>
          <a:xfrm>
            <a:off x="447675" y="1311275"/>
            <a:ext cx="8239125" cy="1585913"/>
          </a:xfrm>
        </p:spPr>
        <p:txBody>
          <a:bodyPr>
            <a:normAutofit/>
          </a:bodyPr>
          <a:lstStyle/>
          <a:p>
            <a:pPr>
              <a:lnSpc>
                <a:spcPct val="100000"/>
              </a:lnSpc>
            </a:pPr>
            <a:r>
              <a:rPr lang="en-US" dirty="0" smtClean="0">
                <a:latin typeface="Museo Sans For Dell" charset="0"/>
                <a:ea typeface="Museo Sans For Dell" charset="0"/>
                <a:cs typeface="Museo Sans For Dell" charset="0"/>
              </a:rPr>
              <a:t>The Controller can be accessed via the SCN or from a separate interface connected to an external network</a:t>
            </a:r>
          </a:p>
          <a:p>
            <a:pPr>
              <a:lnSpc>
                <a:spcPct val="100000"/>
              </a:lnSpc>
            </a:pPr>
            <a:endParaRPr lang="en-US" sz="1200" dirty="0" smtClean="0">
              <a:latin typeface="Museo Sans For Dell" charset="0"/>
              <a:ea typeface="Museo Sans For Dell" charset="0"/>
              <a:cs typeface="Museo Sans For Dell" charset="0"/>
            </a:endParaRPr>
          </a:p>
          <a:p>
            <a:pPr>
              <a:lnSpc>
                <a:spcPct val="100000"/>
              </a:lnSpc>
            </a:pPr>
            <a:r>
              <a:rPr lang="en-US" dirty="0" smtClean="0">
                <a:latin typeface="Museo Sans For Dell" charset="0"/>
                <a:ea typeface="Museo Sans For Dell" charset="0"/>
                <a:cs typeface="Museo Sans For Dell" charset="0"/>
              </a:rPr>
              <a:t>Access to the management networks must be provided through a router</a:t>
            </a:r>
          </a:p>
        </p:txBody>
      </p:sp>
    </p:spTree>
    <p:extLst>
      <p:ext uri="{BB962C8B-B14F-4D97-AF65-F5344CB8AC3E}">
        <p14:creationId xmlns:p14="http://schemas.microsoft.com/office/powerpoint/2010/main" val="2102149247"/>
      </p:ext>
    </p:extLst>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3" name="Content Placeholder 2"/>
          <p:cNvSpPr>
            <a:spLocks noGrp="1"/>
          </p:cNvSpPr>
          <p:nvPr>
            <p:ph sz="half" idx="1"/>
          </p:nvPr>
        </p:nvSpPr>
        <p:spPr/>
        <p:txBody>
          <a:bodyPr>
            <a:normAutofit/>
          </a:bodyPr>
          <a:lstStyle/>
          <a:p>
            <a:pPr marL="0" indent="0" algn="ctr">
              <a:buNone/>
            </a:pPr>
            <a:r>
              <a:rPr lang="en-US" sz="2800" dirty="0" smtClean="0"/>
              <a:t>Welcome to </a:t>
            </a:r>
            <a:r>
              <a:rPr lang="en-US" sz="2800" dirty="0"/>
              <a:t> </a:t>
            </a:r>
            <a:r>
              <a:rPr lang="en-US" sz="2800" dirty="0" smtClean="0"/>
              <a:t>Dell AIM Training</a:t>
            </a:r>
            <a:endParaRPr lang="en-US" dirty="0"/>
          </a:p>
          <a:p>
            <a:pPr marL="0" indent="0">
              <a:buNone/>
            </a:pPr>
            <a:endParaRPr lang="en-US" dirty="0" smtClean="0"/>
          </a:p>
          <a:p>
            <a:pPr marL="0" indent="0">
              <a:buNone/>
            </a:pPr>
            <a:endParaRPr lang="en-US" dirty="0"/>
          </a:p>
          <a:p>
            <a:pPr marL="0" indent="0">
              <a:buNone/>
            </a:pPr>
            <a:r>
              <a:rPr lang="en-US" dirty="0" smtClean="0">
                <a:solidFill>
                  <a:schemeClr val="bg1">
                    <a:lumMod val="50000"/>
                  </a:schemeClr>
                </a:solidFill>
              </a:rPr>
              <a:t>One Week Task Oriented Training</a:t>
            </a:r>
          </a:p>
          <a:p>
            <a:pPr marL="1139825" indent="-1139825">
              <a:buNone/>
            </a:pPr>
            <a:r>
              <a:rPr lang="en-US" dirty="0" smtClean="0">
                <a:solidFill>
                  <a:schemeClr val="bg1"/>
                </a:solidFill>
              </a:rPr>
              <a:t> 	</a:t>
            </a:r>
            <a:r>
              <a:rPr lang="en-US" sz="1800" dirty="0" smtClean="0">
                <a:solidFill>
                  <a:schemeClr val="bg1"/>
                </a:solidFill>
              </a:rPr>
              <a:t>– We “Train the basic tasks of AIM and apply these to comprehensive solutions to customer problems”</a:t>
            </a:r>
          </a:p>
          <a:p>
            <a:pPr marL="0" indent="0">
              <a:buNone/>
            </a:pPr>
            <a:endParaRPr lang="en-US" dirty="0">
              <a:solidFill>
                <a:schemeClr val="bg1"/>
              </a:solidFill>
            </a:endParaRPr>
          </a:p>
          <a:p>
            <a:pPr marL="0" indent="0">
              <a:buNone/>
            </a:pPr>
            <a:r>
              <a:rPr lang="en-US" dirty="0" smtClean="0">
                <a:solidFill>
                  <a:schemeClr val="bg1">
                    <a:lumMod val="50000"/>
                  </a:schemeClr>
                </a:solidFill>
              </a:rPr>
              <a:t>Designed for success</a:t>
            </a:r>
          </a:p>
          <a:p>
            <a:pPr marL="1139825" indent="-1139825">
              <a:buNone/>
            </a:pPr>
            <a:r>
              <a:rPr lang="en-US" dirty="0" smtClean="0">
                <a:solidFill>
                  <a:schemeClr val="bg1"/>
                </a:solidFill>
              </a:rPr>
              <a:t> 	</a:t>
            </a:r>
            <a:r>
              <a:rPr lang="en-US" sz="1800" dirty="0" smtClean="0">
                <a:solidFill>
                  <a:schemeClr val="bg1"/>
                </a:solidFill>
              </a:rPr>
              <a:t>– Experience and understand AIM concepts and tasks</a:t>
            </a:r>
          </a:p>
          <a:p>
            <a:pPr marL="0" indent="0">
              <a:buNone/>
            </a:pPr>
            <a:endParaRPr lang="en-US" sz="1800" dirty="0" smtClean="0">
              <a:solidFill>
                <a:schemeClr val="bg1"/>
              </a:solidFill>
            </a:endParaRPr>
          </a:p>
          <a:p>
            <a:pPr marL="0" indent="0">
              <a:buNone/>
            </a:pPr>
            <a:r>
              <a:rPr lang="en-US" dirty="0" smtClean="0">
                <a:solidFill>
                  <a:schemeClr val="bg1">
                    <a:lumMod val="50000"/>
                  </a:schemeClr>
                </a:solidFill>
              </a:rPr>
              <a:t>Skill Building Labs </a:t>
            </a:r>
          </a:p>
          <a:p>
            <a:pPr marL="1082675" indent="-1082675">
              <a:buNone/>
            </a:pPr>
            <a:r>
              <a:rPr lang="en-US" sz="1800" dirty="0" smtClean="0">
                <a:solidFill>
                  <a:schemeClr val="bg1"/>
                </a:solidFill>
              </a:rPr>
              <a:t>	– Develop your “Core Strengths” by applying skill building labs into customer problem solving scenarios and demonstrations.</a:t>
            </a:r>
          </a:p>
          <a:p>
            <a:pPr marL="0" indent="0">
              <a:buNone/>
            </a:pPr>
            <a:endParaRPr lang="en-US" dirty="0">
              <a:solidFill>
                <a:schemeClr val="bg1">
                  <a:lumMod val="50000"/>
                </a:schemeClr>
              </a:solidFill>
            </a:endParaRPr>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sz="1800" dirty="0"/>
          </a:p>
          <a:p>
            <a:pPr marL="0" indent="0">
              <a:buNone/>
            </a:pP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2</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4213445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ChangeArrowheads="1"/>
          </p:cNvSpPr>
          <p:nvPr/>
        </p:nvSpPr>
        <p:spPr bwMode="auto">
          <a:xfrm>
            <a:off x="2146300" y="2079617"/>
            <a:ext cx="620713" cy="563562"/>
          </a:xfrm>
          <a:prstGeom prst="roundRect">
            <a:avLst>
              <a:gd name="adj" fmla="val 16667"/>
            </a:avLst>
          </a:prstGeom>
          <a:solidFill>
            <a:srgbClr val="FFFF99"/>
          </a:solidFill>
          <a:ln w="38100" algn="ctr">
            <a:solidFill>
              <a:srgbClr val="CC3300"/>
            </a:solidFill>
            <a:round/>
            <a:headEnd/>
            <a:tailEnd/>
          </a:ln>
        </p:spPr>
        <p:txBody>
          <a:bodyPr wrap="none"/>
          <a:lstStyle/>
          <a:p>
            <a:pPr algn="ctr"/>
            <a:r>
              <a:rPr lang="en-US" sz="900" b="1">
                <a:solidFill>
                  <a:srgbClr val="000000"/>
                </a:solidFill>
                <a:latin typeface="Trebuchet MS" pitchFamily="34" charset="0"/>
                <a:cs typeface="Arial" pitchFamily="34" charset="0"/>
              </a:rPr>
              <a:t>Dell AIM</a:t>
            </a:r>
          </a:p>
          <a:p>
            <a:pPr algn="ctr"/>
            <a:r>
              <a:rPr lang="en-US" sz="900" b="1">
                <a:solidFill>
                  <a:srgbClr val="000000"/>
                </a:solidFill>
                <a:latin typeface="Trebuchet MS" pitchFamily="34" charset="0"/>
                <a:cs typeface="Arial" pitchFamily="34" charset="0"/>
              </a:rPr>
              <a:t>Controller</a:t>
            </a:r>
          </a:p>
        </p:txBody>
      </p:sp>
      <p:sp>
        <p:nvSpPr>
          <p:cNvPr id="12291" name="AutoShape 3"/>
          <p:cNvSpPr>
            <a:spLocks noChangeArrowheads="1"/>
          </p:cNvSpPr>
          <p:nvPr/>
        </p:nvSpPr>
        <p:spPr bwMode="auto">
          <a:xfrm>
            <a:off x="2619375" y="2498717"/>
            <a:ext cx="252413" cy="239712"/>
          </a:xfrm>
          <a:prstGeom prst="can">
            <a:avLst>
              <a:gd name="adj" fmla="val 25000"/>
            </a:avLst>
          </a:prstGeom>
          <a:gradFill rotWithShape="1">
            <a:gsLst>
              <a:gs pos="0">
                <a:srgbClr val="764700"/>
              </a:gs>
              <a:gs pos="100000">
                <a:srgbClr val="FF9900"/>
              </a:gs>
            </a:gsLst>
            <a:lin ang="0" scaled="1"/>
          </a:gradFill>
          <a:ln w="9525">
            <a:solidFill>
              <a:schemeClr val="tx1"/>
            </a:solidFill>
            <a:round/>
            <a:headEnd/>
            <a:tailEnd/>
          </a:ln>
        </p:spPr>
        <p:txBody>
          <a:bodyPr wrap="none" anchor="ctr"/>
          <a:lstStyle/>
          <a:p>
            <a:endParaRPr lang="en-US">
              <a:solidFill>
                <a:srgbClr val="000000"/>
              </a:solidFill>
            </a:endParaRPr>
          </a:p>
        </p:txBody>
      </p:sp>
      <p:sp>
        <p:nvSpPr>
          <p:cNvPr id="12292" name="AutoShape 4"/>
          <p:cNvSpPr>
            <a:spLocks noChangeArrowheads="1"/>
          </p:cNvSpPr>
          <p:nvPr/>
        </p:nvSpPr>
        <p:spPr bwMode="auto">
          <a:xfrm>
            <a:off x="2079625" y="2955917"/>
            <a:ext cx="744538" cy="239712"/>
          </a:xfrm>
          <a:prstGeom prst="roundRect">
            <a:avLst>
              <a:gd name="adj" fmla="val 16667"/>
            </a:avLst>
          </a:prstGeom>
          <a:solidFill>
            <a:srgbClr val="EAEAEA"/>
          </a:solidFill>
          <a:ln w="38100" algn="ctr">
            <a:solidFill>
              <a:schemeClr val="bg2"/>
            </a:solidFill>
            <a:round/>
            <a:headEnd/>
            <a:tailEnd/>
          </a:ln>
        </p:spPr>
        <p:txBody>
          <a:bodyPr wrap="none" anchor="ctr"/>
          <a:lstStyle/>
          <a:p>
            <a:pPr algn="ctr"/>
            <a:r>
              <a:rPr lang="en-US" sz="1000" b="1">
                <a:solidFill>
                  <a:srgbClr val="000000"/>
                </a:solidFill>
                <a:latin typeface="Trebuchet MS" pitchFamily="34" charset="0"/>
                <a:cs typeface="Arial" pitchFamily="34" charset="0"/>
              </a:rPr>
              <a:t>Router</a:t>
            </a:r>
          </a:p>
        </p:txBody>
      </p:sp>
      <p:cxnSp>
        <p:nvCxnSpPr>
          <p:cNvPr id="12293" name="AutoShape 18"/>
          <p:cNvCxnSpPr>
            <a:cxnSpLocks noChangeShapeType="1"/>
            <a:stCxn id="12290" idx="2"/>
            <a:endCxn id="12292" idx="0"/>
          </p:cNvCxnSpPr>
          <p:nvPr/>
        </p:nvCxnSpPr>
        <p:spPr bwMode="auto">
          <a:xfrm flipH="1">
            <a:off x="2452688" y="2662229"/>
            <a:ext cx="4762" cy="27463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57715" name="AutoShape 19"/>
          <p:cNvSpPr>
            <a:spLocks noChangeArrowheads="1"/>
          </p:cNvSpPr>
          <p:nvPr/>
        </p:nvSpPr>
        <p:spPr bwMode="auto">
          <a:xfrm>
            <a:off x="915988" y="4043354"/>
            <a:ext cx="620712"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solidFill>
                  <a:srgbClr val="000000"/>
                </a:solidFill>
                <a:latin typeface="Trebuchet MS" pitchFamily="34" charset="0"/>
                <a:cs typeface="Arial" pitchFamily="34" charset="0"/>
              </a:rPr>
              <a:t>Bare</a:t>
            </a:r>
          </a:p>
          <a:p>
            <a:pPr algn="ctr"/>
            <a:r>
              <a:rPr lang="en-US" sz="900" b="1">
                <a:solidFill>
                  <a:srgbClr val="000000"/>
                </a:solidFill>
                <a:latin typeface="Trebuchet MS" pitchFamily="34" charset="0"/>
                <a:cs typeface="Arial" pitchFamily="34" charset="0"/>
              </a:rPr>
              <a:t>Metal</a:t>
            </a:r>
          </a:p>
          <a:p>
            <a:pPr algn="ctr"/>
            <a:r>
              <a:rPr lang="en-US" sz="900" b="1">
                <a:solidFill>
                  <a:srgbClr val="000000"/>
                </a:solidFill>
                <a:latin typeface="Trebuchet MS" pitchFamily="34" charset="0"/>
                <a:cs typeface="Arial" pitchFamily="34" charset="0"/>
              </a:rPr>
              <a:t>Server</a:t>
            </a:r>
          </a:p>
        </p:txBody>
      </p:sp>
      <p:cxnSp>
        <p:nvCxnSpPr>
          <p:cNvPr id="12295" name="AutoShape 20"/>
          <p:cNvCxnSpPr>
            <a:cxnSpLocks noChangeShapeType="1"/>
            <a:stCxn id="12306" idx="1"/>
            <a:endCxn id="157715" idx="0"/>
          </p:cNvCxnSpPr>
          <p:nvPr/>
        </p:nvCxnSpPr>
        <p:spPr bwMode="auto">
          <a:xfrm rot="10800000" flipV="1">
            <a:off x="1227138" y="3717917"/>
            <a:ext cx="252412" cy="30638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12296" name="AutoShape 21"/>
          <p:cNvSpPr>
            <a:spLocks noChangeArrowheads="1"/>
          </p:cNvSpPr>
          <p:nvPr/>
        </p:nvSpPr>
        <p:spPr bwMode="auto">
          <a:xfrm>
            <a:off x="2660650" y="3597267"/>
            <a:ext cx="744538" cy="239712"/>
          </a:xfrm>
          <a:prstGeom prst="roundRect">
            <a:avLst>
              <a:gd name="adj" fmla="val 16667"/>
            </a:avLst>
          </a:prstGeom>
          <a:solidFill>
            <a:srgbClr val="F8F8F8"/>
          </a:solidFill>
          <a:ln w="38100" algn="ctr">
            <a:solidFill>
              <a:schemeClr val="bg2"/>
            </a:solidFill>
            <a:round/>
            <a:headEnd/>
            <a:tailEnd/>
          </a:ln>
        </p:spPr>
        <p:txBody>
          <a:bodyPr wrap="none" anchor="ctr"/>
          <a:lstStyle/>
          <a:p>
            <a:pPr algn="ctr"/>
            <a:r>
              <a:rPr lang="en-US" sz="1000" b="1">
                <a:solidFill>
                  <a:srgbClr val="000000"/>
                </a:solidFill>
                <a:latin typeface="Trebuchet MS" pitchFamily="34" charset="0"/>
                <a:cs typeface="Arial" pitchFamily="34" charset="0"/>
              </a:rPr>
              <a:t>L2 Switch</a:t>
            </a:r>
          </a:p>
        </p:txBody>
      </p:sp>
      <p:sp>
        <p:nvSpPr>
          <p:cNvPr id="157718" name="Text Box 22"/>
          <p:cNvSpPr txBox="1">
            <a:spLocks noChangeArrowheads="1"/>
          </p:cNvSpPr>
          <p:nvPr/>
        </p:nvSpPr>
        <p:spPr bwMode="auto">
          <a:xfrm>
            <a:off x="5222875" y="1174750"/>
            <a:ext cx="3458788"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hangingPunct="1">
              <a:spcBef>
                <a:spcPct val="20000"/>
              </a:spcBef>
              <a:spcAft>
                <a:spcPct val="50000"/>
              </a:spcAft>
              <a:buFontTx/>
              <a:buAutoNum type="arabicPeriod"/>
            </a:pPr>
            <a:r>
              <a:rPr lang="en-US" sz="1400" dirty="0">
                <a:solidFill>
                  <a:srgbClr val="292929"/>
                </a:solidFill>
                <a:latin typeface="Trebuchet MS" pitchFamily="34" charset="0"/>
              </a:rPr>
              <a:t>A logical server identity (virtual MAC, virtual WWN, IP) is assigned to a server image, instead of a server,</a:t>
            </a:r>
            <a:r>
              <a:rPr lang="en-US" sz="1400" dirty="0">
                <a:solidFill>
                  <a:srgbClr val="000000"/>
                </a:solidFill>
                <a:latin typeface="Trebuchet MS" pitchFamily="34" charset="0"/>
              </a:rPr>
              <a:t> and </a:t>
            </a:r>
            <a:r>
              <a:rPr lang="en-US" sz="1400" dirty="0">
                <a:solidFill>
                  <a:srgbClr val="292929"/>
                </a:solidFill>
                <a:latin typeface="Trebuchet MS" pitchFamily="34" charset="0"/>
              </a:rPr>
              <a:t>all required network connectivity is </a:t>
            </a:r>
            <a:r>
              <a:rPr lang="en-US" sz="1400" dirty="0">
                <a:solidFill>
                  <a:srgbClr val="000000"/>
                </a:solidFill>
                <a:latin typeface="Trebuchet MS" pitchFamily="34" charset="0"/>
              </a:rPr>
              <a:t>c</a:t>
            </a:r>
            <a:r>
              <a:rPr lang="en-US" sz="1400" dirty="0">
                <a:solidFill>
                  <a:srgbClr val="292929"/>
                </a:solidFill>
                <a:latin typeface="Trebuchet MS" pitchFamily="34" charset="0"/>
              </a:rPr>
              <a:t>onfigured </a:t>
            </a:r>
          </a:p>
          <a:p>
            <a:pPr defTabSz="914400" eaLnBrk="1" hangingPunct="1">
              <a:spcAft>
                <a:spcPct val="50000"/>
              </a:spcAft>
              <a:buFontTx/>
              <a:buAutoNum type="arabicPeriod"/>
            </a:pPr>
            <a:r>
              <a:rPr lang="en-US" sz="1400" dirty="0">
                <a:solidFill>
                  <a:srgbClr val="292929"/>
                </a:solidFill>
                <a:latin typeface="Trebuchet MS" pitchFamily="34" charset="0"/>
              </a:rPr>
              <a:t>Before booting the image, Dell AIM assigns the virtual WWN to selected server</a:t>
            </a:r>
            <a:endParaRPr lang="en-US" sz="1400" dirty="0">
              <a:solidFill>
                <a:srgbClr val="000000"/>
              </a:solidFill>
              <a:latin typeface="Trebuchet MS" pitchFamily="34" charset="0"/>
            </a:endParaRPr>
          </a:p>
          <a:p>
            <a:pPr defTabSz="914400" eaLnBrk="1" hangingPunct="1">
              <a:spcAft>
                <a:spcPct val="50000"/>
              </a:spcAft>
              <a:buFontTx/>
              <a:buAutoNum type="arabicPeriod"/>
            </a:pPr>
            <a:r>
              <a:rPr lang="en-US" sz="1400" dirty="0">
                <a:solidFill>
                  <a:srgbClr val="000000"/>
                </a:solidFill>
                <a:latin typeface="Trebuchet MS" pitchFamily="34" charset="0"/>
              </a:rPr>
              <a:t>Server uses the assigned virtual WWN to boot the server image </a:t>
            </a:r>
          </a:p>
          <a:p>
            <a:pPr defTabSz="914400" eaLnBrk="1" hangingPunct="1">
              <a:spcAft>
                <a:spcPct val="50000"/>
              </a:spcAft>
              <a:buFontTx/>
              <a:buAutoNum type="arabicPeriod"/>
            </a:pPr>
            <a:r>
              <a:rPr lang="en-US" sz="1400" dirty="0">
                <a:solidFill>
                  <a:srgbClr val="000000"/>
                </a:solidFill>
                <a:latin typeface="Trebuchet MS" pitchFamily="34" charset="0"/>
              </a:rPr>
              <a:t>Dell AIM automatically configures the required VLANs on the switch port the server connects to</a:t>
            </a:r>
          </a:p>
          <a:p>
            <a:pPr defTabSz="914400" eaLnBrk="1" hangingPunct="1">
              <a:spcAft>
                <a:spcPct val="50000"/>
              </a:spcAft>
              <a:buFontTx/>
              <a:buAutoNum type="arabicPeriod"/>
            </a:pPr>
            <a:r>
              <a:rPr lang="en-US" sz="1400" dirty="0">
                <a:solidFill>
                  <a:srgbClr val="000000"/>
                </a:solidFill>
                <a:latin typeface="Trebuchet MS" pitchFamily="34" charset="0"/>
              </a:rPr>
              <a:t>Dell AIM dynamically creates virtual network interfaces in the server image with assigned virtual MACs and IP addresses</a:t>
            </a:r>
          </a:p>
        </p:txBody>
      </p:sp>
      <p:sp>
        <p:nvSpPr>
          <p:cNvPr id="12298" name="AutoShape 23"/>
          <p:cNvSpPr>
            <a:spLocks noChangeArrowheads="1"/>
          </p:cNvSpPr>
          <p:nvPr/>
        </p:nvSpPr>
        <p:spPr bwMode="auto">
          <a:xfrm>
            <a:off x="3360738" y="4062404"/>
            <a:ext cx="620712"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solidFill>
                  <a:srgbClr val="000000"/>
                </a:solidFill>
                <a:latin typeface="Trebuchet MS" pitchFamily="34" charset="0"/>
                <a:cs typeface="Arial" pitchFamily="34" charset="0"/>
              </a:rPr>
              <a:t>Bare</a:t>
            </a:r>
          </a:p>
          <a:p>
            <a:pPr algn="ctr"/>
            <a:r>
              <a:rPr lang="en-US" sz="900" b="1">
                <a:solidFill>
                  <a:srgbClr val="000000"/>
                </a:solidFill>
                <a:latin typeface="Trebuchet MS" pitchFamily="34" charset="0"/>
                <a:cs typeface="Arial" pitchFamily="34" charset="0"/>
              </a:rPr>
              <a:t>Metal</a:t>
            </a:r>
          </a:p>
          <a:p>
            <a:pPr algn="ctr"/>
            <a:r>
              <a:rPr lang="en-US" sz="900" b="1">
                <a:solidFill>
                  <a:srgbClr val="000000"/>
                </a:solidFill>
                <a:latin typeface="Trebuchet MS" pitchFamily="34" charset="0"/>
                <a:cs typeface="Arial" pitchFamily="34" charset="0"/>
              </a:rPr>
              <a:t>Server</a:t>
            </a:r>
          </a:p>
        </p:txBody>
      </p:sp>
      <p:cxnSp>
        <p:nvCxnSpPr>
          <p:cNvPr id="12299" name="AutoShape 24"/>
          <p:cNvCxnSpPr>
            <a:cxnSpLocks noChangeShapeType="1"/>
            <a:stCxn id="12296" idx="3"/>
            <a:endCxn id="12298" idx="0"/>
          </p:cNvCxnSpPr>
          <p:nvPr/>
        </p:nvCxnSpPr>
        <p:spPr bwMode="auto">
          <a:xfrm>
            <a:off x="3424238" y="3717917"/>
            <a:ext cx="247650" cy="32543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2300" name="AutoShape 29"/>
          <p:cNvCxnSpPr>
            <a:cxnSpLocks noChangeShapeType="1"/>
            <a:stCxn id="157715" idx="2"/>
            <a:endCxn id="12317" idx="1"/>
          </p:cNvCxnSpPr>
          <p:nvPr/>
        </p:nvCxnSpPr>
        <p:spPr bwMode="auto">
          <a:xfrm rot="16200000" flipH="1">
            <a:off x="1357313" y="4495792"/>
            <a:ext cx="417512" cy="677862"/>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2301" name="AutoShape 30"/>
          <p:cNvCxnSpPr>
            <a:cxnSpLocks noChangeShapeType="1"/>
            <a:stCxn id="12298" idx="2"/>
            <a:endCxn id="12317" idx="3"/>
          </p:cNvCxnSpPr>
          <p:nvPr/>
        </p:nvCxnSpPr>
        <p:spPr bwMode="auto">
          <a:xfrm rot="5400000">
            <a:off x="3142457" y="4514048"/>
            <a:ext cx="398462" cy="660400"/>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12302" name="Title 2"/>
          <p:cNvSpPr>
            <a:spLocks/>
          </p:cNvSpPr>
          <p:nvPr/>
        </p:nvSpPr>
        <p:spPr bwMode="auto">
          <a:xfrm>
            <a:off x="171450" y="153988"/>
            <a:ext cx="8229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80000"/>
              </a:lnSpc>
            </a:pPr>
            <a:r>
              <a:rPr lang="en-US" sz="3200" dirty="0">
                <a:solidFill>
                  <a:schemeClr val="accent1"/>
                </a:solidFill>
                <a:latin typeface="+mn-lt"/>
              </a:rPr>
              <a:t>Dynamic Server Identity Management</a:t>
            </a:r>
          </a:p>
        </p:txBody>
      </p:sp>
      <p:sp>
        <p:nvSpPr>
          <p:cNvPr id="12303" name="AutoShape 42"/>
          <p:cNvSpPr>
            <a:spLocks noChangeArrowheads="1"/>
          </p:cNvSpPr>
          <p:nvPr/>
        </p:nvSpPr>
        <p:spPr bwMode="auto">
          <a:xfrm>
            <a:off x="2147888" y="1255704"/>
            <a:ext cx="620712" cy="563563"/>
          </a:xfrm>
          <a:prstGeom prst="roundRect">
            <a:avLst>
              <a:gd name="adj" fmla="val 16667"/>
            </a:avLst>
          </a:prstGeom>
          <a:solidFill>
            <a:srgbClr val="FFFF99"/>
          </a:solidFill>
          <a:ln w="38100" algn="ctr">
            <a:solidFill>
              <a:srgbClr val="CC3300"/>
            </a:solidFill>
            <a:round/>
            <a:headEnd/>
            <a:tailEnd/>
          </a:ln>
        </p:spPr>
        <p:txBody>
          <a:bodyPr wrap="none"/>
          <a:lstStyle/>
          <a:p>
            <a:pPr algn="ctr"/>
            <a:r>
              <a:rPr lang="en-US" sz="900" b="1">
                <a:solidFill>
                  <a:srgbClr val="000000"/>
                </a:solidFill>
                <a:latin typeface="Trebuchet MS" pitchFamily="34" charset="0"/>
                <a:cs typeface="Arial" pitchFamily="34" charset="0"/>
              </a:rPr>
              <a:t>Dell AIM</a:t>
            </a:r>
          </a:p>
          <a:p>
            <a:pPr algn="ctr"/>
            <a:r>
              <a:rPr lang="en-US" sz="900" b="1">
                <a:solidFill>
                  <a:srgbClr val="000000"/>
                </a:solidFill>
                <a:latin typeface="Trebuchet MS" pitchFamily="34" charset="0"/>
                <a:cs typeface="Arial" pitchFamily="34" charset="0"/>
              </a:rPr>
              <a:t>Console</a:t>
            </a:r>
          </a:p>
        </p:txBody>
      </p:sp>
      <p:cxnSp>
        <p:nvCxnSpPr>
          <p:cNvPr id="12304" name="AutoShape 43"/>
          <p:cNvCxnSpPr>
            <a:cxnSpLocks noChangeShapeType="1"/>
            <a:stCxn id="12303" idx="2"/>
          </p:cNvCxnSpPr>
          <p:nvPr/>
        </p:nvCxnSpPr>
        <p:spPr bwMode="auto">
          <a:xfrm flipH="1">
            <a:off x="2457450" y="1838317"/>
            <a:ext cx="1588" cy="22225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2305" name="Line 46"/>
          <p:cNvSpPr>
            <a:spLocks noChangeShapeType="1"/>
          </p:cNvSpPr>
          <p:nvPr/>
        </p:nvSpPr>
        <p:spPr bwMode="auto">
          <a:xfrm>
            <a:off x="5076825" y="1174750"/>
            <a:ext cx="0" cy="503555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6" name="AutoShape 47"/>
          <p:cNvSpPr>
            <a:spLocks noChangeArrowheads="1"/>
          </p:cNvSpPr>
          <p:nvPr/>
        </p:nvSpPr>
        <p:spPr bwMode="auto">
          <a:xfrm>
            <a:off x="1498600" y="3597267"/>
            <a:ext cx="744538" cy="239712"/>
          </a:xfrm>
          <a:prstGeom prst="roundRect">
            <a:avLst>
              <a:gd name="adj" fmla="val 16667"/>
            </a:avLst>
          </a:prstGeom>
          <a:solidFill>
            <a:srgbClr val="F8F8F8"/>
          </a:solidFill>
          <a:ln w="38100" algn="ctr">
            <a:solidFill>
              <a:schemeClr val="bg2"/>
            </a:solidFill>
            <a:round/>
            <a:headEnd/>
            <a:tailEnd/>
          </a:ln>
        </p:spPr>
        <p:txBody>
          <a:bodyPr wrap="none" anchor="ctr"/>
          <a:lstStyle/>
          <a:p>
            <a:pPr algn="ctr"/>
            <a:r>
              <a:rPr lang="en-US" sz="1000" b="1">
                <a:solidFill>
                  <a:srgbClr val="000000"/>
                </a:solidFill>
                <a:latin typeface="Trebuchet MS" pitchFamily="34" charset="0"/>
                <a:cs typeface="Arial" pitchFamily="34" charset="0"/>
              </a:rPr>
              <a:t>L2 Switch</a:t>
            </a:r>
          </a:p>
        </p:txBody>
      </p:sp>
      <p:cxnSp>
        <p:nvCxnSpPr>
          <p:cNvPr id="12307" name="AutoShape 48"/>
          <p:cNvCxnSpPr>
            <a:cxnSpLocks noChangeShapeType="1"/>
            <a:stCxn id="12306" idx="0"/>
            <a:endCxn id="12292" idx="1"/>
          </p:cNvCxnSpPr>
          <p:nvPr/>
        </p:nvCxnSpPr>
        <p:spPr bwMode="auto">
          <a:xfrm rot="-5400000">
            <a:off x="1715294" y="3232936"/>
            <a:ext cx="501650" cy="188912"/>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2308" name="AutoShape 49"/>
          <p:cNvCxnSpPr>
            <a:cxnSpLocks noChangeShapeType="1"/>
            <a:stCxn id="12292" idx="3"/>
            <a:endCxn id="12296" idx="0"/>
          </p:cNvCxnSpPr>
          <p:nvPr/>
        </p:nvCxnSpPr>
        <p:spPr bwMode="auto">
          <a:xfrm>
            <a:off x="2843213" y="3076567"/>
            <a:ext cx="190500" cy="501650"/>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12309" name="AutoShape 50"/>
          <p:cNvSpPr>
            <a:spLocks noChangeArrowheads="1"/>
          </p:cNvSpPr>
          <p:nvPr/>
        </p:nvSpPr>
        <p:spPr bwMode="auto">
          <a:xfrm>
            <a:off x="2012950" y="5375267"/>
            <a:ext cx="252413" cy="239712"/>
          </a:xfrm>
          <a:prstGeom prst="can">
            <a:avLst>
              <a:gd name="adj" fmla="val 25000"/>
            </a:avLst>
          </a:prstGeom>
          <a:gradFill rotWithShape="1">
            <a:gsLst>
              <a:gs pos="0">
                <a:srgbClr val="764700"/>
              </a:gs>
              <a:gs pos="100000">
                <a:srgbClr val="FF9900"/>
              </a:gs>
            </a:gsLst>
            <a:lin ang="0" scaled="1"/>
          </a:gradFill>
          <a:ln w="9525">
            <a:solidFill>
              <a:schemeClr val="tx1"/>
            </a:solidFill>
            <a:round/>
            <a:headEnd/>
            <a:tailEnd/>
          </a:ln>
        </p:spPr>
        <p:txBody>
          <a:bodyPr wrap="none" anchor="ctr"/>
          <a:lstStyle/>
          <a:p>
            <a:pPr algn="ctr"/>
            <a:r>
              <a:rPr lang="en-US" sz="1000" b="1">
                <a:solidFill>
                  <a:srgbClr val="FFFFFF"/>
                </a:solidFill>
              </a:rPr>
              <a:t>1</a:t>
            </a:r>
          </a:p>
        </p:txBody>
      </p:sp>
      <p:sp>
        <p:nvSpPr>
          <p:cNvPr id="12310" name="AutoShape 51"/>
          <p:cNvSpPr>
            <a:spLocks noChangeArrowheads="1"/>
          </p:cNvSpPr>
          <p:nvPr/>
        </p:nvSpPr>
        <p:spPr bwMode="auto">
          <a:xfrm>
            <a:off x="2327275" y="5376854"/>
            <a:ext cx="252413" cy="239713"/>
          </a:xfrm>
          <a:prstGeom prst="can">
            <a:avLst>
              <a:gd name="adj" fmla="val 25000"/>
            </a:avLst>
          </a:prstGeom>
          <a:gradFill rotWithShape="1">
            <a:gsLst>
              <a:gs pos="0">
                <a:srgbClr val="764700"/>
              </a:gs>
              <a:gs pos="100000">
                <a:srgbClr val="FF9900"/>
              </a:gs>
            </a:gsLst>
            <a:lin ang="0" scaled="1"/>
          </a:gradFill>
          <a:ln w="9525">
            <a:solidFill>
              <a:schemeClr val="tx1"/>
            </a:solidFill>
            <a:round/>
            <a:headEnd/>
            <a:tailEnd/>
          </a:ln>
        </p:spPr>
        <p:txBody>
          <a:bodyPr wrap="none" anchor="ctr"/>
          <a:lstStyle/>
          <a:p>
            <a:pPr algn="ctr"/>
            <a:r>
              <a:rPr lang="en-US" sz="1000" b="1">
                <a:solidFill>
                  <a:srgbClr val="FFFFFF"/>
                </a:solidFill>
              </a:rPr>
              <a:t>2</a:t>
            </a:r>
          </a:p>
        </p:txBody>
      </p:sp>
      <p:sp>
        <p:nvSpPr>
          <p:cNvPr id="12311" name="AutoShape 52"/>
          <p:cNvSpPr>
            <a:spLocks noChangeArrowheads="1"/>
          </p:cNvSpPr>
          <p:nvPr/>
        </p:nvSpPr>
        <p:spPr bwMode="auto">
          <a:xfrm>
            <a:off x="2641600" y="5376854"/>
            <a:ext cx="252413" cy="239713"/>
          </a:xfrm>
          <a:prstGeom prst="can">
            <a:avLst>
              <a:gd name="adj" fmla="val 25000"/>
            </a:avLst>
          </a:prstGeom>
          <a:gradFill rotWithShape="1">
            <a:gsLst>
              <a:gs pos="0">
                <a:srgbClr val="764700"/>
              </a:gs>
              <a:gs pos="100000">
                <a:srgbClr val="FF9900"/>
              </a:gs>
            </a:gsLst>
            <a:lin ang="0" scaled="1"/>
          </a:gradFill>
          <a:ln w="9525">
            <a:solidFill>
              <a:schemeClr val="tx1"/>
            </a:solidFill>
            <a:round/>
            <a:headEnd/>
            <a:tailEnd/>
          </a:ln>
        </p:spPr>
        <p:txBody>
          <a:bodyPr wrap="none" anchor="ctr"/>
          <a:lstStyle/>
          <a:p>
            <a:pPr algn="ctr"/>
            <a:r>
              <a:rPr lang="en-US" sz="1000" b="1">
                <a:solidFill>
                  <a:srgbClr val="FFFFFF"/>
                </a:solidFill>
              </a:rPr>
              <a:t>3</a:t>
            </a:r>
          </a:p>
        </p:txBody>
      </p:sp>
      <p:sp>
        <p:nvSpPr>
          <p:cNvPr id="157749" name="Oval 53"/>
          <p:cNvSpPr>
            <a:spLocks noChangeArrowheads="1"/>
          </p:cNvSpPr>
          <p:nvPr/>
        </p:nvSpPr>
        <p:spPr bwMode="auto">
          <a:xfrm>
            <a:off x="1193800" y="5359392"/>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solidFill>
                  <a:srgbClr val="000000"/>
                </a:solidFill>
              </a:rPr>
              <a:t>1</a:t>
            </a:r>
          </a:p>
        </p:txBody>
      </p:sp>
      <p:cxnSp>
        <p:nvCxnSpPr>
          <p:cNvPr id="157750" name="AutoShape 54"/>
          <p:cNvCxnSpPr>
            <a:cxnSpLocks noChangeShapeType="1"/>
            <a:stCxn id="157749" idx="6"/>
            <a:endCxn id="12309" idx="2"/>
          </p:cNvCxnSpPr>
          <p:nvPr/>
        </p:nvCxnSpPr>
        <p:spPr bwMode="auto">
          <a:xfrm flipV="1">
            <a:off x="1489075" y="5495917"/>
            <a:ext cx="523875" cy="6350"/>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sp>
        <p:nvSpPr>
          <p:cNvPr id="157751" name="Oval 55"/>
          <p:cNvSpPr>
            <a:spLocks noChangeArrowheads="1"/>
          </p:cNvSpPr>
          <p:nvPr/>
        </p:nvSpPr>
        <p:spPr bwMode="auto">
          <a:xfrm>
            <a:off x="287338" y="4187817"/>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solidFill>
                  <a:srgbClr val="000000"/>
                </a:solidFill>
              </a:rPr>
              <a:t>2</a:t>
            </a:r>
          </a:p>
        </p:txBody>
      </p:sp>
      <p:cxnSp>
        <p:nvCxnSpPr>
          <p:cNvPr id="157752" name="AutoShape 56"/>
          <p:cNvCxnSpPr>
            <a:cxnSpLocks noChangeShapeType="1"/>
            <a:stCxn id="157751" idx="6"/>
            <a:endCxn id="157715" idx="1"/>
          </p:cNvCxnSpPr>
          <p:nvPr/>
        </p:nvCxnSpPr>
        <p:spPr bwMode="auto">
          <a:xfrm flipV="1">
            <a:off x="582613" y="4325929"/>
            <a:ext cx="314325" cy="4763"/>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157754" name="AutoShape 58"/>
          <p:cNvCxnSpPr>
            <a:cxnSpLocks noChangeShapeType="1"/>
            <a:stCxn id="12309" idx="1"/>
            <a:endCxn id="157715" idx="3"/>
          </p:cNvCxnSpPr>
          <p:nvPr/>
        </p:nvCxnSpPr>
        <p:spPr bwMode="auto">
          <a:xfrm rot="5400000" flipH="1">
            <a:off x="1323181" y="4558498"/>
            <a:ext cx="1049338" cy="584200"/>
          </a:xfrm>
          <a:prstGeom prst="bentConnector2">
            <a:avLst/>
          </a:prstGeom>
          <a:noFill/>
          <a:ln w="9525">
            <a:solidFill>
              <a:schemeClr val="tx1"/>
            </a:solidFill>
            <a:prstDash val="dash"/>
            <a:miter lim="800000"/>
            <a:headEnd/>
            <a:tailEnd type="triangle" w="med" len="med"/>
          </a:ln>
          <a:extLst>
            <a:ext uri="{909E8E84-426E-40DD-AFC4-6F175D3DCCD1}">
              <a14:hiddenFill xmlns:a14="http://schemas.microsoft.com/office/drawing/2010/main">
                <a:noFill/>
              </a14:hiddenFill>
            </a:ext>
          </a:extLst>
        </p:spPr>
      </p:cxnSp>
      <p:sp>
        <p:nvSpPr>
          <p:cNvPr id="12317" name="AutoShape 28"/>
          <p:cNvSpPr>
            <a:spLocks noChangeArrowheads="1"/>
          </p:cNvSpPr>
          <p:nvPr/>
        </p:nvSpPr>
        <p:spPr bwMode="auto">
          <a:xfrm>
            <a:off x="1924050" y="4832342"/>
            <a:ext cx="1068388" cy="420687"/>
          </a:xfrm>
          <a:prstGeom prst="roundRect">
            <a:avLst>
              <a:gd name="adj" fmla="val 16667"/>
            </a:avLst>
          </a:prstGeom>
          <a:solidFill>
            <a:srgbClr val="EAEAEA"/>
          </a:solidFill>
          <a:ln w="38100" algn="ctr">
            <a:solidFill>
              <a:schemeClr val="bg2"/>
            </a:solidFill>
            <a:round/>
            <a:headEnd/>
            <a:tailEnd/>
          </a:ln>
        </p:spPr>
        <p:txBody>
          <a:bodyPr wrap="none" anchor="ctr"/>
          <a:lstStyle/>
          <a:p>
            <a:pPr algn="ctr"/>
            <a:r>
              <a:rPr lang="en-US" sz="1000" b="1">
                <a:solidFill>
                  <a:srgbClr val="000000"/>
                </a:solidFill>
                <a:latin typeface="Trebuchet MS" pitchFamily="34" charset="0"/>
                <a:cs typeface="Arial" pitchFamily="34" charset="0"/>
              </a:rPr>
              <a:t>Storage</a:t>
            </a:r>
          </a:p>
        </p:txBody>
      </p:sp>
      <p:sp>
        <p:nvSpPr>
          <p:cNvPr id="157755" name="Oval 59"/>
          <p:cNvSpPr>
            <a:spLocks noChangeArrowheads="1"/>
          </p:cNvSpPr>
          <p:nvPr/>
        </p:nvSpPr>
        <p:spPr bwMode="auto">
          <a:xfrm>
            <a:off x="1995488" y="4197342"/>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solidFill>
                  <a:srgbClr val="000000"/>
                </a:solidFill>
              </a:rPr>
              <a:t>3</a:t>
            </a:r>
          </a:p>
        </p:txBody>
      </p:sp>
      <p:sp>
        <p:nvSpPr>
          <p:cNvPr id="157756" name="AutoShape 60"/>
          <p:cNvSpPr>
            <a:spLocks noChangeArrowheads="1"/>
          </p:cNvSpPr>
          <p:nvPr/>
        </p:nvSpPr>
        <p:spPr bwMode="auto">
          <a:xfrm>
            <a:off x="915988" y="4043354"/>
            <a:ext cx="620712" cy="563563"/>
          </a:xfrm>
          <a:prstGeom prst="roundRect">
            <a:avLst>
              <a:gd name="adj" fmla="val 16667"/>
            </a:avLst>
          </a:prstGeom>
          <a:solidFill>
            <a:srgbClr val="F8F8F8"/>
          </a:solidFill>
          <a:ln w="38100" algn="ctr">
            <a:solidFill>
              <a:srgbClr val="CC3300"/>
            </a:solidFill>
            <a:round/>
            <a:headEnd/>
            <a:tailEnd/>
          </a:ln>
        </p:spPr>
        <p:txBody>
          <a:bodyPr wrap="none" anchor="ctr" anchorCtr="1"/>
          <a:lstStyle/>
          <a:p>
            <a:pPr algn="ctr"/>
            <a:r>
              <a:rPr lang="en-US" sz="900" b="1">
                <a:solidFill>
                  <a:srgbClr val="000000"/>
                </a:solidFill>
                <a:latin typeface="Trebuchet MS" pitchFamily="34" charset="0"/>
                <a:cs typeface="Arial" pitchFamily="34" charset="0"/>
              </a:rPr>
              <a:t>Windows</a:t>
            </a:r>
          </a:p>
          <a:p>
            <a:pPr algn="ctr"/>
            <a:r>
              <a:rPr lang="en-US" sz="900" b="1">
                <a:solidFill>
                  <a:srgbClr val="000000"/>
                </a:solidFill>
                <a:latin typeface="Trebuchet MS" pitchFamily="34" charset="0"/>
                <a:cs typeface="Arial" pitchFamily="34" charset="0"/>
              </a:rPr>
              <a:t>Server</a:t>
            </a:r>
          </a:p>
        </p:txBody>
      </p:sp>
      <p:sp>
        <p:nvSpPr>
          <p:cNvPr id="12320" name="Text Box 61"/>
          <p:cNvSpPr txBox="1">
            <a:spLocks noChangeArrowheads="1"/>
          </p:cNvSpPr>
          <p:nvPr/>
        </p:nvSpPr>
        <p:spPr bwMode="auto">
          <a:xfrm>
            <a:off x="1871663" y="5665779"/>
            <a:ext cx="719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914400" eaLnBrk="1" hangingPunct="1"/>
            <a:r>
              <a:rPr lang="en-US" sz="700">
                <a:solidFill>
                  <a:srgbClr val="000000"/>
                </a:solidFill>
              </a:rPr>
              <a:t>Windows</a:t>
            </a:r>
          </a:p>
          <a:p>
            <a:pPr algn="ctr" defTabSz="914400" eaLnBrk="1" hangingPunct="1"/>
            <a:r>
              <a:rPr lang="en-US" sz="700">
                <a:solidFill>
                  <a:srgbClr val="000000"/>
                </a:solidFill>
              </a:rPr>
              <a:t>Server Image</a:t>
            </a:r>
          </a:p>
        </p:txBody>
      </p:sp>
      <p:sp>
        <p:nvSpPr>
          <p:cNvPr id="157758" name="Oval 62"/>
          <p:cNvSpPr>
            <a:spLocks noChangeArrowheads="1"/>
          </p:cNvSpPr>
          <p:nvPr/>
        </p:nvSpPr>
        <p:spPr bwMode="auto">
          <a:xfrm>
            <a:off x="896938" y="3052754"/>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solidFill>
                  <a:srgbClr val="000000"/>
                </a:solidFill>
              </a:rPr>
              <a:t>4</a:t>
            </a:r>
          </a:p>
        </p:txBody>
      </p:sp>
      <p:cxnSp>
        <p:nvCxnSpPr>
          <p:cNvPr id="157759" name="AutoShape 63"/>
          <p:cNvCxnSpPr>
            <a:cxnSpLocks noChangeShapeType="1"/>
            <a:stCxn id="157758" idx="5"/>
            <a:endCxn id="12306" idx="1"/>
          </p:cNvCxnSpPr>
          <p:nvPr/>
        </p:nvCxnSpPr>
        <p:spPr bwMode="auto">
          <a:xfrm>
            <a:off x="1141413" y="3306754"/>
            <a:ext cx="338137" cy="411163"/>
          </a:xfrm>
          <a:prstGeom prst="straightConnector1">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cxnSp>
      <p:sp>
        <p:nvSpPr>
          <p:cNvPr id="2" name="Date Placeholder 1"/>
          <p:cNvSpPr>
            <a:spLocks noGrp="1"/>
          </p:cNvSpPr>
          <p:nvPr>
            <p:ph type="dt" sz="half" idx="2"/>
          </p:nvPr>
        </p:nvSpPr>
        <p:spPr/>
        <p:txBody>
          <a:bodyPr/>
          <a:lstStyle/>
          <a:p>
            <a:fld id="{370F3BF2-9075-42BF-A0C4-C3587F58A8A2}" type="datetime1">
              <a:rPr lang="en-US" smtClean="0"/>
              <a:t>11/12/2023</a:t>
            </a:fld>
            <a:endParaRPr lang="en-US" dirty="0"/>
          </a:p>
        </p:txBody>
      </p:sp>
      <p:sp>
        <p:nvSpPr>
          <p:cNvPr id="3" name="Footer Placeholder 2"/>
          <p:cNvSpPr>
            <a:spLocks noGrp="1"/>
          </p:cNvSpPr>
          <p:nvPr>
            <p:ph type="ftr" sz="quarter" idx="3"/>
          </p:nvPr>
        </p:nvSpPr>
        <p:spPr/>
        <p:txBody>
          <a:bodyPr/>
          <a:lstStyle/>
          <a:p>
            <a:r>
              <a:rPr lang="en-US" smtClean="0"/>
              <a:t>Confidential</a:t>
            </a:r>
            <a:endParaRPr lang="en-US" dirty="0"/>
          </a:p>
        </p:txBody>
      </p:sp>
      <p:sp>
        <p:nvSpPr>
          <p:cNvPr id="4" name="Slide Number Placeholder 3"/>
          <p:cNvSpPr>
            <a:spLocks noGrp="1"/>
          </p:cNvSpPr>
          <p:nvPr>
            <p:ph type="sldNum" sz="quarter" idx="4"/>
          </p:nvPr>
        </p:nvSpPr>
        <p:spPr/>
        <p:txBody>
          <a:bodyPr/>
          <a:lstStyle/>
          <a:p>
            <a:fld id="{DBD5246C-868F-410A-AE52-FE248EDADC46}" type="slidenum">
              <a:rPr lang="en-US" smtClean="0"/>
              <a:pPr/>
              <a:t>20</a:t>
            </a:fld>
            <a:endParaRPr lang="en-US" dirty="0"/>
          </a:p>
        </p:txBody>
      </p:sp>
    </p:spTree>
    <p:extLst>
      <p:ext uri="{BB962C8B-B14F-4D97-AF65-F5344CB8AC3E}">
        <p14:creationId xmlns:p14="http://schemas.microsoft.com/office/powerpoint/2010/main" val="415535642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7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7749"/>
                                        </p:tgtEl>
                                        <p:attrNameLst>
                                          <p:attrName>style.visibility</p:attrName>
                                        </p:attrNameLst>
                                      </p:cBhvr>
                                      <p:to>
                                        <p:strVal val="visible"/>
                                      </p:to>
                                    </p:set>
                                  </p:childTnLst>
                                </p:cTn>
                              </p:par>
                              <p:par>
                                <p:cTn id="9" presetID="22" presetClass="entr" presetSubtype="8" fill="hold" nodeType="withEffect">
                                  <p:stCondLst>
                                    <p:cond delay="0"/>
                                  </p:stCondLst>
                                  <p:childTnLst>
                                    <p:set>
                                      <p:cBhvr>
                                        <p:cTn id="10" dur="1" fill="hold">
                                          <p:stCondLst>
                                            <p:cond delay="0"/>
                                          </p:stCondLst>
                                        </p:cTn>
                                        <p:tgtEl>
                                          <p:spTgt spid="157750"/>
                                        </p:tgtEl>
                                        <p:attrNameLst>
                                          <p:attrName>style.visibility</p:attrName>
                                        </p:attrNameLst>
                                      </p:cBhvr>
                                      <p:to>
                                        <p:strVal val="visible"/>
                                      </p:to>
                                    </p:set>
                                    <p:animEffect transition="in" filter="wipe(left)">
                                      <p:cBhvr>
                                        <p:cTn id="11" dur="500"/>
                                        <p:tgtEl>
                                          <p:spTgt spid="1577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7718">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7751"/>
                                        </p:tgtEl>
                                        <p:attrNameLst>
                                          <p:attrName>style.visibility</p:attrName>
                                        </p:attrNameLst>
                                      </p:cBhvr>
                                      <p:to>
                                        <p:strVal val="visible"/>
                                      </p:to>
                                    </p:set>
                                  </p:childTnLst>
                                </p:cTn>
                              </p:par>
                              <p:par>
                                <p:cTn id="18" presetID="22" presetClass="entr" presetSubtype="8" fill="hold" nodeType="withEffect">
                                  <p:stCondLst>
                                    <p:cond delay="0"/>
                                  </p:stCondLst>
                                  <p:childTnLst>
                                    <p:set>
                                      <p:cBhvr>
                                        <p:cTn id="19" dur="1" fill="hold">
                                          <p:stCondLst>
                                            <p:cond delay="0"/>
                                          </p:stCondLst>
                                        </p:cTn>
                                        <p:tgtEl>
                                          <p:spTgt spid="157752"/>
                                        </p:tgtEl>
                                        <p:attrNameLst>
                                          <p:attrName>style.visibility</p:attrName>
                                        </p:attrNameLst>
                                      </p:cBhvr>
                                      <p:to>
                                        <p:strVal val="visible"/>
                                      </p:to>
                                    </p:set>
                                    <p:animEffect transition="in" filter="wipe(left)">
                                      <p:cBhvr>
                                        <p:cTn id="20" dur="500"/>
                                        <p:tgtEl>
                                          <p:spTgt spid="157752"/>
                                        </p:tgtEl>
                                      </p:cBhvr>
                                    </p:animEffect>
                                  </p:childTnLst>
                                </p:cTn>
                              </p:par>
                            </p:childTnLst>
                          </p:cTn>
                        </p:par>
                        <p:par>
                          <p:cTn id="21" fill="hold" nodeType="afterGroup">
                            <p:stCondLst>
                              <p:cond delay="500"/>
                            </p:stCondLst>
                            <p:childTnLst>
                              <p:par>
                                <p:cTn id="22" presetID="7" presetClass="emph" presetSubtype="2" fill="hold" nodeType="afterEffect">
                                  <p:stCondLst>
                                    <p:cond delay="0"/>
                                  </p:stCondLst>
                                  <p:childTnLst>
                                    <p:animClr clrSpc="rgb" dir="cw">
                                      <p:cBhvr>
                                        <p:cTn id="23" dur="500" fill="hold"/>
                                        <p:tgtEl>
                                          <p:spTgt spid="157715"/>
                                        </p:tgtEl>
                                        <p:attrNameLst>
                                          <p:attrName>stroke.color</p:attrName>
                                        </p:attrNameLst>
                                      </p:cBhvr>
                                      <p:to>
                                        <a:srgbClr val="D52B1E"/>
                                      </p:to>
                                    </p:animClr>
                                    <p:set>
                                      <p:cBhvr>
                                        <p:cTn id="24" dur="500" fill="hold"/>
                                        <p:tgtEl>
                                          <p:spTgt spid="157715"/>
                                        </p:tgtEl>
                                        <p:attrNameLst>
                                          <p:attrName>stroke.on</p:attrName>
                                        </p:attrNameLst>
                                      </p:cBhvr>
                                      <p:to>
                                        <p:strVal val="tru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7718">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7755"/>
                                        </p:tgtEl>
                                        <p:attrNameLst>
                                          <p:attrName>style.visibility</p:attrName>
                                        </p:attrNameLst>
                                      </p:cBhvr>
                                      <p:to>
                                        <p:strVal val="visible"/>
                                      </p:to>
                                    </p:set>
                                  </p:childTnLst>
                                </p:cTn>
                              </p:par>
                              <p:par>
                                <p:cTn id="31" presetID="22" presetClass="entr" presetSubtype="4" fill="hold" nodeType="withEffect">
                                  <p:stCondLst>
                                    <p:cond delay="0"/>
                                  </p:stCondLst>
                                  <p:childTnLst>
                                    <p:set>
                                      <p:cBhvr>
                                        <p:cTn id="32" dur="1" fill="hold">
                                          <p:stCondLst>
                                            <p:cond delay="0"/>
                                          </p:stCondLst>
                                        </p:cTn>
                                        <p:tgtEl>
                                          <p:spTgt spid="157754"/>
                                        </p:tgtEl>
                                        <p:attrNameLst>
                                          <p:attrName>style.visibility</p:attrName>
                                        </p:attrNameLst>
                                      </p:cBhvr>
                                      <p:to>
                                        <p:strVal val="visible"/>
                                      </p:to>
                                    </p:set>
                                    <p:animEffect transition="in" filter="wipe(down)">
                                      <p:cBhvr>
                                        <p:cTn id="33" dur="500"/>
                                        <p:tgtEl>
                                          <p:spTgt spid="157754"/>
                                        </p:tgtEl>
                                      </p:cBhvr>
                                    </p:animEffect>
                                  </p:childTnLst>
                                </p:cTn>
                              </p:par>
                            </p:childTnLst>
                          </p:cTn>
                        </p:par>
                        <p:par>
                          <p:cTn id="34" fill="hold" nodeType="afterGroup">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5775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7718">
                                            <p:txEl>
                                              <p:pRg st="3" end="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7758"/>
                                        </p:tgtEl>
                                        <p:attrNameLst>
                                          <p:attrName>style.visibility</p:attrName>
                                        </p:attrNameLst>
                                      </p:cBhvr>
                                      <p:to>
                                        <p:strVal val="visible"/>
                                      </p:to>
                                    </p:set>
                                  </p:childTnLst>
                                </p:cTn>
                              </p:par>
                              <p:par>
                                <p:cTn id="43" presetID="22" presetClass="entr" presetSubtype="8" fill="hold" nodeType="withEffect">
                                  <p:stCondLst>
                                    <p:cond delay="0"/>
                                  </p:stCondLst>
                                  <p:childTnLst>
                                    <p:set>
                                      <p:cBhvr>
                                        <p:cTn id="44" dur="1" fill="hold">
                                          <p:stCondLst>
                                            <p:cond delay="0"/>
                                          </p:stCondLst>
                                        </p:cTn>
                                        <p:tgtEl>
                                          <p:spTgt spid="157759"/>
                                        </p:tgtEl>
                                        <p:attrNameLst>
                                          <p:attrName>style.visibility</p:attrName>
                                        </p:attrNameLst>
                                      </p:cBhvr>
                                      <p:to>
                                        <p:strVal val="visible"/>
                                      </p:to>
                                    </p:set>
                                    <p:animEffect transition="in" filter="wipe(left)">
                                      <p:cBhvr>
                                        <p:cTn id="45" dur="500"/>
                                        <p:tgtEl>
                                          <p:spTgt spid="15775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577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18" grpId="0" build="p"/>
      <p:bldP spid="157749" grpId="0" animBg="1"/>
      <p:bldP spid="157751" grpId="0" animBg="1"/>
      <p:bldP spid="157755" grpId="0" animBg="1"/>
      <p:bldP spid="157756" grpId="0" animBg="1"/>
      <p:bldP spid="157758"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latin typeface="Museo For Dell" charset="0"/>
                <a:ea typeface="Museo For Dell" charset="0"/>
                <a:cs typeface="Museo For Dell" charset="0"/>
              </a:rPr>
              <a:t>SCN Sizing</a:t>
            </a:r>
          </a:p>
        </p:txBody>
      </p:sp>
      <p:sp>
        <p:nvSpPr>
          <p:cNvPr id="33795" name="Rectangle 3"/>
          <p:cNvSpPr>
            <a:spLocks noGrp="1" noChangeArrowheads="1"/>
          </p:cNvSpPr>
          <p:nvPr>
            <p:ph idx="1"/>
          </p:nvPr>
        </p:nvSpPr>
        <p:spPr>
          <a:xfrm>
            <a:off x="438150" y="1304925"/>
            <a:ext cx="7753350" cy="3495675"/>
          </a:xfrm>
        </p:spPr>
        <p:txBody>
          <a:bodyPr>
            <a:normAutofit/>
          </a:bodyPr>
          <a:lstStyle/>
          <a:p>
            <a:pPr>
              <a:lnSpc>
                <a:spcPct val="100000"/>
              </a:lnSpc>
            </a:pPr>
            <a:r>
              <a:rPr lang="en-US" dirty="0" smtClean="0">
                <a:latin typeface="Museo Sans For Dell" charset="0"/>
                <a:ea typeface="Museo Sans For Dell" charset="0"/>
                <a:cs typeface="Museo Sans For Dell" charset="0"/>
              </a:rPr>
              <a:t>The SCN should be large enough to accommodate:</a:t>
            </a:r>
          </a:p>
          <a:p>
            <a:pPr lvl="1">
              <a:lnSpc>
                <a:spcPct val="100000"/>
              </a:lnSpc>
            </a:pPr>
            <a:endParaRPr lang="en-US" sz="800" dirty="0" smtClean="0">
              <a:latin typeface="Museo Sans For Dell" charset="0"/>
              <a:ea typeface="Museo Sans For Dell" charset="0"/>
              <a:cs typeface="Museo Sans For Dell" charset="0"/>
            </a:endParaRPr>
          </a:p>
          <a:p>
            <a:pPr lvl="1">
              <a:lnSpc>
                <a:spcPct val="100000"/>
              </a:lnSpc>
            </a:pPr>
            <a:r>
              <a:rPr lang="en-US" dirty="0" smtClean="0">
                <a:latin typeface="Museo Sans For Dell" charset="0"/>
                <a:ea typeface="Museo Sans For Dell" charset="0"/>
                <a:cs typeface="Museo Sans For Dell" charset="0"/>
              </a:rPr>
              <a:t>The DHCP range with IP addresses for twice the number of personas and </a:t>
            </a:r>
            <a:r>
              <a:rPr lang="en-US" dirty="0" err="1" smtClean="0">
                <a:latin typeface="Museo Sans For Dell" charset="0"/>
                <a:ea typeface="Museo Sans For Dell" charset="0"/>
                <a:cs typeface="Museo Sans For Dell" charset="0"/>
              </a:rPr>
              <a:t>VMRacks</a:t>
            </a:r>
            <a:endParaRPr lang="en-US" dirty="0" smtClean="0">
              <a:latin typeface="Museo Sans For Dell" charset="0"/>
              <a:ea typeface="Museo Sans For Dell" charset="0"/>
              <a:cs typeface="Museo Sans For Dell" charset="0"/>
            </a:endParaRPr>
          </a:p>
          <a:p>
            <a:pPr lvl="1">
              <a:lnSpc>
                <a:spcPct val="100000"/>
              </a:lnSpc>
            </a:pPr>
            <a:endParaRPr lang="en-US" sz="800" dirty="0" smtClean="0">
              <a:latin typeface="Museo Sans For Dell" charset="0"/>
              <a:ea typeface="Museo Sans For Dell" charset="0"/>
              <a:cs typeface="Museo Sans For Dell" charset="0"/>
            </a:endParaRPr>
          </a:p>
          <a:p>
            <a:pPr lvl="1">
              <a:lnSpc>
                <a:spcPct val="100000"/>
              </a:lnSpc>
            </a:pPr>
            <a:r>
              <a:rPr lang="en-US" dirty="0" smtClean="0">
                <a:latin typeface="Museo Sans For Dell" charset="0"/>
                <a:ea typeface="Museo Sans For Dell" charset="0"/>
                <a:cs typeface="Museo Sans For Dell" charset="0"/>
              </a:rPr>
              <a:t>The discovery DHCP range with IP addresses for the largest number of servers the Controller might ever encounter at once</a:t>
            </a:r>
          </a:p>
          <a:p>
            <a:pPr lvl="1">
              <a:lnSpc>
                <a:spcPct val="100000"/>
              </a:lnSpc>
            </a:pPr>
            <a:endParaRPr lang="en-US" sz="800" dirty="0" smtClean="0">
              <a:latin typeface="Museo Sans For Dell" charset="0"/>
              <a:ea typeface="Museo Sans For Dell" charset="0"/>
              <a:cs typeface="Museo Sans For Dell" charset="0"/>
            </a:endParaRPr>
          </a:p>
          <a:p>
            <a:pPr lvl="1">
              <a:lnSpc>
                <a:spcPct val="100000"/>
              </a:lnSpc>
            </a:pPr>
            <a:r>
              <a:rPr lang="en-US" dirty="0" smtClean="0">
                <a:latin typeface="Museo Sans For Dell" charset="0"/>
                <a:ea typeface="Museo Sans For Dell" charset="0"/>
                <a:cs typeface="Museo Sans For Dell" charset="0"/>
              </a:rPr>
              <a:t>Static IP addresses beyond the DHCP and discovery DHCP ranges for devices that are logically outside the AIM environment while at the same time connected to </a:t>
            </a:r>
            <a:r>
              <a:rPr lang="en-US" dirty="0" err="1" smtClean="0">
                <a:latin typeface="Museo Sans For Dell" charset="0"/>
                <a:ea typeface="Museo Sans For Dell" charset="0"/>
                <a:cs typeface="Museo Sans For Dell" charset="0"/>
              </a:rPr>
              <a:t>vRack</a:t>
            </a:r>
            <a:r>
              <a:rPr lang="en-US" dirty="0" smtClean="0">
                <a:latin typeface="Museo Sans For Dell" charset="0"/>
                <a:ea typeface="Museo Sans For Dell" charset="0"/>
                <a:cs typeface="Museo Sans For Dell" charset="0"/>
              </a:rPr>
              <a:t> switches</a:t>
            </a:r>
          </a:p>
        </p:txBody>
      </p:sp>
    </p:spTree>
    <p:extLst>
      <p:ext uri="{BB962C8B-B14F-4D97-AF65-F5344CB8AC3E}">
        <p14:creationId xmlns:p14="http://schemas.microsoft.com/office/powerpoint/2010/main" val="4184846506"/>
      </p:ext>
    </p:extLst>
  </p:cSld>
  <p:clrMapOvr>
    <a:masterClrMapping/>
  </p:clrMapOvr>
  <p:transition spd="med">
    <p:wipe dir="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smtClean="0">
                <a:latin typeface="Museo For Dell" charset="0"/>
                <a:ea typeface="Museo For Dell" charset="0"/>
                <a:cs typeface="Museo For Dell" charset="0"/>
              </a:rPr>
              <a:t>Using an Existing DHCP Server in the AIM Environment</a:t>
            </a:r>
          </a:p>
        </p:txBody>
      </p:sp>
      <p:sp>
        <p:nvSpPr>
          <p:cNvPr id="34819" name="Rectangle 3"/>
          <p:cNvSpPr>
            <a:spLocks noGrp="1" noChangeArrowheads="1"/>
          </p:cNvSpPr>
          <p:nvPr>
            <p:ph idx="1"/>
          </p:nvPr>
        </p:nvSpPr>
        <p:spPr>
          <a:xfrm>
            <a:off x="449263" y="1307148"/>
            <a:ext cx="8343900" cy="3949700"/>
          </a:xfrm>
        </p:spPr>
        <p:txBody>
          <a:bodyPr/>
          <a:lstStyle/>
          <a:p>
            <a:pPr>
              <a:lnSpc>
                <a:spcPct val="100000"/>
              </a:lnSpc>
            </a:pPr>
            <a:r>
              <a:rPr lang="en-US" dirty="0" smtClean="0">
                <a:latin typeface="Museo Sans For Dell" charset="0"/>
                <a:ea typeface="Museo Sans For Dell" charset="0"/>
                <a:cs typeface="Museo Sans For Dell" charset="0"/>
              </a:rPr>
              <a:t>An existing DHCP server can be used to:</a:t>
            </a:r>
          </a:p>
          <a:p>
            <a:pPr lvl="1">
              <a:lnSpc>
                <a:spcPct val="100000"/>
              </a:lnSpc>
            </a:pPr>
            <a:r>
              <a:rPr lang="en-US" dirty="0" smtClean="0">
                <a:latin typeface="Museo Sans For Dell" charset="0"/>
                <a:ea typeface="Museo Sans For Dell" charset="0"/>
                <a:cs typeface="Museo Sans For Dell" charset="0"/>
              </a:rPr>
              <a:t>Assign IP addresses to personas and </a:t>
            </a:r>
            <a:r>
              <a:rPr lang="en-US" dirty="0" err="1" smtClean="0">
                <a:latin typeface="Museo Sans For Dell" charset="0"/>
                <a:ea typeface="Museo Sans For Dell" charset="0"/>
                <a:cs typeface="Museo Sans For Dell" charset="0"/>
              </a:rPr>
              <a:t>VMRacks</a:t>
            </a:r>
            <a:endParaRPr lang="en-US" dirty="0" smtClean="0">
              <a:latin typeface="Museo Sans For Dell" charset="0"/>
              <a:ea typeface="Museo Sans For Dell" charset="0"/>
              <a:cs typeface="Museo Sans For Dell" charset="0"/>
            </a:endParaRPr>
          </a:p>
          <a:p>
            <a:pPr lvl="1">
              <a:lnSpc>
                <a:spcPct val="100000"/>
              </a:lnSpc>
            </a:pPr>
            <a:r>
              <a:rPr lang="en-US" dirty="0" smtClean="0">
                <a:latin typeface="Museo Sans For Dell" charset="0"/>
                <a:ea typeface="Museo Sans For Dell" charset="0"/>
                <a:cs typeface="Museo Sans For Dell" charset="0"/>
              </a:rPr>
              <a:t>Assign temporary IP addresses used for server discovery</a:t>
            </a:r>
          </a:p>
          <a:p>
            <a:pPr lvl="1">
              <a:lnSpc>
                <a:spcPct val="100000"/>
              </a:lnSpc>
            </a:pPr>
            <a:endParaRPr lang="en-US" sz="1200" dirty="0" smtClean="0">
              <a:latin typeface="Museo Sans For Dell" charset="0"/>
              <a:ea typeface="Museo Sans For Dell" charset="0"/>
              <a:cs typeface="Museo Sans For Dell" charset="0"/>
            </a:endParaRPr>
          </a:p>
          <a:p>
            <a:pPr>
              <a:lnSpc>
                <a:spcPct val="100000"/>
              </a:lnSpc>
            </a:pPr>
            <a:r>
              <a:rPr lang="en-US" dirty="0" smtClean="0">
                <a:latin typeface="Museo Sans For Dell" charset="0"/>
                <a:ea typeface="Museo Sans For Dell" charset="0"/>
                <a:cs typeface="Museo Sans For Dell" charset="0"/>
              </a:rPr>
              <a:t>TFTP server must remain on the controller</a:t>
            </a:r>
          </a:p>
          <a:p>
            <a:pPr>
              <a:lnSpc>
                <a:spcPct val="100000"/>
              </a:lnSpc>
            </a:pPr>
            <a:endParaRPr lang="en-US" sz="1200" dirty="0" smtClean="0">
              <a:latin typeface="Museo Sans For Dell" charset="0"/>
              <a:ea typeface="Museo Sans For Dell" charset="0"/>
              <a:cs typeface="Museo Sans For Dell" charset="0"/>
            </a:endParaRPr>
          </a:p>
          <a:p>
            <a:pPr>
              <a:lnSpc>
                <a:spcPct val="100000"/>
              </a:lnSpc>
            </a:pPr>
            <a:r>
              <a:rPr lang="en-US" dirty="0" smtClean="0">
                <a:latin typeface="Museo Sans For Dell" charset="0"/>
                <a:ea typeface="Museo Sans For Dell" charset="0"/>
                <a:cs typeface="Museo Sans For Dell" charset="0"/>
              </a:rPr>
              <a:t>The existing DHCP server must be configured with:</a:t>
            </a:r>
          </a:p>
          <a:p>
            <a:pPr lvl="1">
              <a:lnSpc>
                <a:spcPct val="100000"/>
              </a:lnSpc>
            </a:pPr>
            <a:r>
              <a:rPr lang="en-US" dirty="0" smtClean="0">
                <a:latin typeface="Museo Sans For Dell" charset="0"/>
                <a:ea typeface="Museo Sans For Dell" charset="0"/>
                <a:cs typeface="Museo Sans For Dell" charset="0"/>
              </a:rPr>
              <a:t>Boot Server Host Name</a:t>
            </a:r>
          </a:p>
          <a:p>
            <a:pPr lvl="1">
              <a:lnSpc>
                <a:spcPct val="100000"/>
              </a:lnSpc>
            </a:pPr>
            <a:r>
              <a:rPr lang="en-US" dirty="0" smtClean="0">
                <a:latin typeface="Museo Sans For Dell" charset="0"/>
                <a:ea typeface="Museo Sans For Dell" charset="0"/>
                <a:cs typeface="Museo Sans For Dell" charset="0"/>
              </a:rPr>
              <a:t>Bootstrap file location to be used for PXE booting servers</a:t>
            </a:r>
          </a:p>
          <a:p>
            <a:pPr lvl="1">
              <a:lnSpc>
                <a:spcPct val="100000"/>
              </a:lnSpc>
            </a:pPr>
            <a:endParaRPr lang="en-US" sz="1200" dirty="0" smtClean="0">
              <a:latin typeface="Museo Sans For Dell" charset="0"/>
              <a:ea typeface="Museo Sans For Dell" charset="0"/>
              <a:cs typeface="Museo Sans For Dell" charset="0"/>
            </a:endParaRPr>
          </a:p>
          <a:p>
            <a:pPr>
              <a:lnSpc>
                <a:spcPct val="100000"/>
              </a:lnSpc>
            </a:pPr>
            <a:r>
              <a:rPr lang="en-US" dirty="0" smtClean="0">
                <a:latin typeface="Museo Sans For Dell" charset="0"/>
                <a:ea typeface="Museo Sans For Dell" charset="0"/>
                <a:cs typeface="Museo Sans For Dell" charset="0"/>
              </a:rPr>
              <a:t>This option is selectable at installation time and is not reversible</a:t>
            </a:r>
          </a:p>
        </p:txBody>
      </p:sp>
    </p:spTree>
    <p:extLst>
      <p:ext uri="{BB962C8B-B14F-4D97-AF65-F5344CB8AC3E}">
        <p14:creationId xmlns:p14="http://schemas.microsoft.com/office/powerpoint/2010/main" val="1282589005"/>
      </p:ext>
    </p:extLst>
  </p:cSld>
  <p:clrMapOvr>
    <a:masterClrMapping/>
  </p:clrMapOvr>
  <p:transition spd="med">
    <p:wipe dir="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smtClean="0">
                <a:latin typeface="Museo For Dell" charset="0"/>
                <a:ea typeface="Museo For Dell" charset="0"/>
                <a:cs typeface="Museo For Dell" charset="0"/>
              </a:rPr>
              <a:t>Virtual Networks </a:t>
            </a:r>
            <a:r>
              <a:rPr lang="en-US" sz="2400" dirty="0" smtClean="0">
                <a:latin typeface="Museo For Dell" charset="0"/>
                <a:ea typeface="Museo For Dell" charset="0"/>
                <a:cs typeface="Museo For Dell" charset="0"/>
              </a:rPr>
              <a:t>(VLANs)</a:t>
            </a:r>
          </a:p>
        </p:txBody>
      </p:sp>
      <p:sp>
        <p:nvSpPr>
          <p:cNvPr id="35843" name="Rectangle 3"/>
          <p:cNvSpPr>
            <a:spLocks noGrp="1" noChangeArrowheads="1"/>
          </p:cNvSpPr>
          <p:nvPr>
            <p:ph idx="1"/>
          </p:nvPr>
        </p:nvSpPr>
        <p:spPr>
          <a:xfrm>
            <a:off x="390525" y="1297305"/>
            <a:ext cx="8439150" cy="2925763"/>
          </a:xfrm>
        </p:spPr>
        <p:txBody>
          <a:bodyPr>
            <a:normAutofit/>
          </a:bodyPr>
          <a:lstStyle/>
          <a:p>
            <a:pPr>
              <a:lnSpc>
                <a:spcPct val="100000"/>
              </a:lnSpc>
            </a:pPr>
            <a:r>
              <a:rPr lang="en-US" dirty="0" smtClean="0">
                <a:latin typeface="Museo Sans For Dell" charset="0"/>
                <a:ea typeface="Museo Sans For Dell" charset="0"/>
                <a:cs typeface="Museo Sans For Dell" charset="0"/>
              </a:rPr>
              <a:t>Infrastructure VLANs</a:t>
            </a:r>
          </a:p>
          <a:p>
            <a:pPr lvl="1">
              <a:lnSpc>
                <a:spcPct val="100000"/>
              </a:lnSpc>
            </a:pPr>
            <a:r>
              <a:rPr lang="en-US" dirty="0" smtClean="0">
                <a:latin typeface="Museo Sans For Dell" charset="0"/>
                <a:ea typeface="Museo Sans For Dell" charset="0"/>
                <a:cs typeface="Museo Sans For Dell" charset="0"/>
              </a:rPr>
              <a:t>System Control Network (SCN) VLAN</a:t>
            </a:r>
          </a:p>
          <a:p>
            <a:pPr lvl="1">
              <a:lnSpc>
                <a:spcPct val="100000"/>
              </a:lnSpc>
            </a:pPr>
            <a:r>
              <a:rPr lang="en-US" dirty="0" smtClean="0">
                <a:latin typeface="Museo Sans For Dell" charset="0"/>
                <a:ea typeface="Museo Sans For Dell" charset="0"/>
                <a:cs typeface="Museo Sans For Dell" charset="0"/>
              </a:rPr>
              <a:t>SVS (Sync VLAN - used as default native VLAN on trunk ports)</a:t>
            </a:r>
          </a:p>
          <a:p>
            <a:pPr lvl="1">
              <a:lnSpc>
                <a:spcPct val="100000"/>
              </a:lnSpc>
            </a:pPr>
            <a:endParaRPr lang="en-US" sz="1200" dirty="0" smtClean="0">
              <a:latin typeface="Museo Sans For Dell" charset="0"/>
              <a:ea typeface="Museo Sans For Dell" charset="0"/>
              <a:cs typeface="Museo Sans For Dell" charset="0"/>
            </a:endParaRPr>
          </a:p>
          <a:p>
            <a:pPr>
              <a:lnSpc>
                <a:spcPct val="100000"/>
              </a:lnSpc>
            </a:pPr>
            <a:r>
              <a:rPr lang="en-US" dirty="0" smtClean="0">
                <a:latin typeface="Museo Sans For Dell" charset="0"/>
                <a:ea typeface="Museo Sans For Dell" charset="0"/>
                <a:cs typeface="Museo Sans For Dell" charset="0"/>
              </a:rPr>
              <a:t>Managed VLANs</a:t>
            </a:r>
          </a:p>
          <a:p>
            <a:pPr lvl="1">
              <a:lnSpc>
                <a:spcPct val="100000"/>
              </a:lnSpc>
            </a:pPr>
            <a:r>
              <a:rPr lang="en-US" dirty="0" smtClean="0">
                <a:latin typeface="Museo Sans For Dell" charset="0"/>
                <a:ea typeface="Museo Sans For Dell" charset="0"/>
                <a:cs typeface="Museo Sans For Dell" charset="0"/>
              </a:rPr>
              <a:t>The range of VLANs available to the Controller to assign to virtual networks if a VLAN number is not specified</a:t>
            </a:r>
          </a:p>
          <a:p>
            <a:pPr lvl="1">
              <a:lnSpc>
                <a:spcPct val="100000"/>
              </a:lnSpc>
            </a:pPr>
            <a:endParaRPr lang="en-US" sz="1200" dirty="0" smtClean="0">
              <a:latin typeface="Museo Sans For Dell" charset="0"/>
              <a:ea typeface="Museo Sans For Dell" charset="0"/>
              <a:cs typeface="Museo Sans For Dell" charset="0"/>
            </a:endParaRPr>
          </a:p>
          <a:p>
            <a:pPr>
              <a:lnSpc>
                <a:spcPct val="100000"/>
              </a:lnSpc>
            </a:pPr>
            <a:r>
              <a:rPr lang="en-US" dirty="0" smtClean="0">
                <a:latin typeface="Museo Sans For Dell" charset="0"/>
                <a:ea typeface="Museo Sans For Dell" charset="0"/>
                <a:cs typeface="Museo Sans For Dell" charset="0"/>
              </a:rPr>
              <a:t>VLANs outside this range are not managed by the Controller</a:t>
            </a:r>
          </a:p>
        </p:txBody>
      </p:sp>
    </p:spTree>
    <p:extLst>
      <p:ext uri="{BB962C8B-B14F-4D97-AF65-F5344CB8AC3E}">
        <p14:creationId xmlns:p14="http://schemas.microsoft.com/office/powerpoint/2010/main" val="2685566717"/>
      </p:ext>
    </p:extLst>
  </p:cSld>
  <p:clrMapOvr>
    <a:masterClrMapping/>
  </p:clrMapOvr>
  <p:transition spd="med">
    <p:wipe dir="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latin typeface="Museo For Dell" charset="0"/>
                <a:ea typeface="Museo For Dell" charset="0"/>
                <a:cs typeface="Museo For Dell" charset="0"/>
              </a:rPr>
              <a:t>Planning an Installation</a:t>
            </a:r>
          </a:p>
        </p:txBody>
      </p:sp>
      <p:sp>
        <p:nvSpPr>
          <p:cNvPr id="36867" name="Rectangle 3"/>
          <p:cNvSpPr>
            <a:spLocks noGrp="1" noChangeArrowheads="1"/>
          </p:cNvSpPr>
          <p:nvPr>
            <p:ph idx="1"/>
          </p:nvPr>
        </p:nvSpPr>
        <p:spPr>
          <a:xfrm>
            <a:off x="400050" y="1316355"/>
            <a:ext cx="8315325" cy="3867150"/>
          </a:xfrm>
        </p:spPr>
        <p:txBody>
          <a:bodyPr>
            <a:normAutofit/>
          </a:bodyPr>
          <a:lstStyle/>
          <a:p>
            <a:pPr>
              <a:lnSpc>
                <a:spcPct val="100000"/>
              </a:lnSpc>
            </a:pPr>
            <a:r>
              <a:rPr lang="en-US" dirty="0" smtClean="0">
                <a:latin typeface="Museo Sans For Dell" charset="0"/>
                <a:ea typeface="Museo Sans For Dell" charset="0"/>
                <a:cs typeface="Museo Sans For Dell" charset="0"/>
              </a:rPr>
              <a:t>Deployment worksheet containing:</a:t>
            </a:r>
          </a:p>
          <a:p>
            <a:pPr lvl="1">
              <a:lnSpc>
                <a:spcPct val="150000"/>
              </a:lnSpc>
            </a:pPr>
            <a:r>
              <a:rPr lang="en-US" dirty="0" smtClean="0">
                <a:latin typeface="Museo Sans For Dell" charset="0"/>
                <a:ea typeface="Museo Sans For Dell" charset="0"/>
                <a:cs typeface="Museo Sans For Dell" charset="0"/>
              </a:rPr>
              <a:t>External networks and </a:t>
            </a:r>
            <a:r>
              <a:rPr lang="en-US" dirty="0" err="1" smtClean="0">
                <a:latin typeface="Museo Sans For Dell" charset="0"/>
                <a:ea typeface="Museo Sans For Dell" charset="0"/>
                <a:cs typeface="Museo Sans For Dell" charset="0"/>
              </a:rPr>
              <a:t>netmasks</a:t>
            </a:r>
            <a:endParaRPr lang="en-US" dirty="0" smtClean="0">
              <a:latin typeface="Museo Sans For Dell" charset="0"/>
              <a:ea typeface="Museo Sans For Dell" charset="0"/>
              <a:cs typeface="Museo Sans For Dell" charset="0"/>
            </a:endParaRPr>
          </a:p>
          <a:p>
            <a:pPr lvl="1">
              <a:lnSpc>
                <a:spcPct val="150000"/>
              </a:lnSpc>
            </a:pPr>
            <a:r>
              <a:rPr lang="en-US" dirty="0" smtClean="0">
                <a:latin typeface="Museo Sans For Dell" charset="0"/>
                <a:ea typeface="Museo Sans For Dell" charset="0"/>
                <a:cs typeface="Museo Sans For Dell" charset="0"/>
              </a:rPr>
              <a:t>Controller real IP addresses</a:t>
            </a:r>
          </a:p>
          <a:p>
            <a:pPr lvl="1">
              <a:lnSpc>
                <a:spcPct val="150000"/>
              </a:lnSpc>
            </a:pPr>
            <a:r>
              <a:rPr lang="en-US" dirty="0" smtClean="0">
                <a:latin typeface="Museo Sans For Dell" charset="0"/>
                <a:ea typeface="Museo Sans For Dell" charset="0"/>
                <a:cs typeface="Museo Sans For Dell" charset="0"/>
              </a:rPr>
              <a:t>SCN Network and </a:t>
            </a:r>
            <a:r>
              <a:rPr lang="en-US" dirty="0" err="1" smtClean="0">
                <a:latin typeface="Museo Sans For Dell" charset="0"/>
                <a:ea typeface="Museo Sans For Dell" charset="0"/>
                <a:cs typeface="Museo Sans For Dell" charset="0"/>
              </a:rPr>
              <a:t>netmask</a:t>
            </a:r>
            <a:endParaRPr lang="en-US" dirty="0" smtClean="0">
              <a:latin typeface="Museo Sans For Dell" charset="0"/>
              <a:ea typeface="Museo Sans For Dell" charset="0"/>
              <a:cs typeface="Museo Sans For Dell" charset="0"/>
            </a:endParaRPr>
          </a:p>
          <a:p>
            <a:pPr lvl="1">
              <a:lnSpc>
                <a:spcPct val="150000"/>
              </a:lnSpc>
            </a:pPr>
            <a:r>
              <a:rPr lang="en-US" dirty="0" smtClean="0">
                <a:latin typeface="Museo Sans For Dell" charset="0"/>
                <a:ea typeface="Museo Sans For Dell" charset="0"/>
                <a:cs typeface="Museo Sans For Dell" charset="0"/>
              </a:rPr>
              <a:t>Default Gateway</a:t>
            </a:r>
          </a:p>
          <a:p>
            <a:pPr lvl="1">
              <a:lnSpc>
                <a:spcPct val="150000"/>
              </a:lnSpc>
            </a:pPr>
            <a:r>
              <a:rPr lang="en-US" dirty="0" smtClean="0">
                <a:latin typeface="Museo Sans For Dell" charset="0"/>
                <a:ea typeface="Museo Sans For Dell" charset="0"/>
                <a:cs typeface="Museo Sans For Dell" charset="0"/>
              </a:rPr>
              <a:t>SCN Gateway</a:t>
            </a:r>
          </a:p>
          <a:p>
            <a:pPr lvl="1">
              <a:lnSpc>
                <a:spcPct val="150000"/>
              </a:lnSpc>
            </a:pPr>
            <a:r>
              <a:rPr lang="en-US" dirty="0" smtClean="0">
                <a:latin typeface="Museo Sans For Dell" charset="0"/>
                <a:ea typeface="Museo Sans For Dell" charset="0"/>
                <a:cs typeface="Museo Sans For Dell" charset="0"/>
              </a:rPr>
              <a:t>DHCP ranges</a:t>
            </a:r>
          </a:p>
          <a:p>
            <a:pPr lvl="1">
              <a:lnSpc>
                <a:spcPct val="150000"/>
              </a:lnSpc>
            </a:pPr>
            <a:r>
              <a:rPr lang="en-US" dirty="0" smtClean="0">
                <a:latin typeface="Museo Sans For Dell" charset="0"/>
                <a:ea typeface="Museo Sans For Dell" charset="0"/>
                <a:cs typeface="Museo Sans For Dell" charset="0"/>
              </a:rPr>
              <a:t>SCN and SVS VLANs</a:t>
            </a:r>
          </a:p>
          <a:p>
            <a:pPr lvl="1">
              <a:lnSpc>
                <a:spcPct val="150000"/>
              </a:lnSpc>
            </a:pPr>
            <a:r>
              <a:rPr lang="en-US" dirty="0" smtClean="0">
                <a:latin typeface="Museo Sans For Dell" charset="0"/>
                <a:ea typeface="Museo Sans For Dell" charset="0"/>
                <a:cs typeface="Museo Sans For Dell" charset="0"/>
              </a:rPr>
              <a:t>Managed VLANs</a:t>
            </a:r>
          </a:p>
        </p:txBody>
      </p:sp>
    </p:spTree>
    <p:extLst>
      <p:ext uri="{BB962C8B-B14F-4D97-AF65-F5344CB8AC3E}">
        <p14:creationId xmlns:p14="http://schemas.microsoft.com/office/powerpoint/2010/main" val="446412398"/>
      </p:ext>
    </p:extLst>
  </p:cSld>
  <p:clrMapOvr>
    <a:masterClrMapping/>
  </p:clrMapOvr>
  <p:transition spd="med">
    <p:wipe dir="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mtClean="0">
                <a:latin typeface="Museo For Dell" charset="0"/>
                <a:ea typeface="Museo For Dell" charset="0"/>
                <a:cs typeface="Museo For Dell" charset="0"/>
              </a:rPr>
              <a:t>Logging In</a:t>
            </a:r>
          </a:p>
        </p:txBody>
      </p:sp>
      <p:sp>
        <p:nvSpPr>
          <p:cNvPr id="37891" name="Rectangle 3"/>
          <p:cNvSpPr>
            <a:spLocks noGrp="1" noChangeArrowheads="1"/>
          </p:cNvSpPr>
          <p:nvPr>
            <p:ph idx="1"/>
          </p:nvPr>
        </p:nvSpPr>
        <p:spPr>
          <a:xfrm>
            <a:off x="419100" y="1295400"/>
            <a:ext cx="8382000" cy="2981325"/>
          </a:xfrm>
        </p:spPr>
        <p:txBody>
          <a:bodyPr>
            <a:normAutofit/>
          </a:bodyPr>
          <a:lstStyle/>
          <a:p>
            <a:r>
              <a:rPr lang="en-US" dirty="0" err="1" smtClean="0">
                <a:latin typeface="Museo Sans For Dell" charset="0"/>
                <a:ea typeface="Museo Sans For Dell" charset="0"/>
                <a:cs typeface="Museo Sans For Dell" charset="0"/>
              </a:rPr>
              <a:t>ssh</a:t>
            </a:r>
            <a:r>
              <a:rPr lang="en-US" dirty="0" smtClean="0">
                <a:latin typeface="Museo Sans For Dell" charset="0"/>
                <a:ea typeface="Museo Sans For Dell" charset="0"/>
                <a:cs typeface="Museo Sans For Dell" charset="0"/>
              </a:rPr>
              <a:t> account</a:t>
            </a:r>
          </a:p>
          <a:p>
            <a:pPr lvl="1"/>
            <a:r>
              <a:rPr lang="en-US" dirty="0" smtClean="0">
                <a:latin typeface="Museo Sans For Dell" charset="0"/>
                <a:ea typeface="Museo Sans For Dell" charset="0"/>
                <a:cs typeface="Museo Sans For Dell" charset="0"/>
              </a:rPr>
              <a:t>Standard authentication methods</a:t>
            </a:r>
          </a:p>
          <a:p>
            <a:pPr lvl="1"/>
            <a:endParaRPr lang="en-US" sz="1200" dirty="0" smtClean="0">
              <a:latin typeface="Museo Sans For Dell" charset="0"/>
              <a:ea typeface="Museo Sans For Dell" charset="0"/>
              <a:cs typeface="Museo Sans For Dell" charset="0"/>
            </a:endParaRPr>
          </a:p>
          <a:p>
            <a:r>
              <a:rPr lang="en-US" dirty="0" smtClean="0">
                <a:latin typeface="Museo Sans For Dell" charset="0"/>
                <a:ea typeface="Museo Sans For Dell" charset="0"/>
                <a:cs typeface="Museo Sans For Dell" charset="0"/>
              </a:rPr>
              <a:t>AIM Console</a:t>
            </a:r>
          </a:p>
          <a:p>
            <a:pPr lvl="1"/>
            <a:r>
              <a:rPr lang="en-US" dirty="0" smtClean="0">
                <a:latin typeface="Museo Sans For Dell" charset="0"/>
                <a:ea typeface="Museo Sans For Dell" charset="0"/>
                <a:cs typeface="Museo Sans For Dell" charset="0"/>
              </a:rPr>
              <a:t>Local account or through LDAP server</a:t>
            </a:r>
          </a:p>
          <a:p>
            <a:pPr lvl="1"/>
            <a:endParaRPr lang="en-US" sz="1200" dirty="0" smtClean="0">
              <a:latin typeface="Museo Sans For Dell" charset="0"/>
              <a:ea typeface="Museo Sans For Dell" charset="0"/>
              <a:cs typeface="Museo Sans For Dell" charset="0"/>
            </a:endParaRPr>
          </a:p>
          <a:p>
            <a:r>
              <a:rPr lang="en-US" dirty="0" smtClean="0">
                <a:latin typeface="Museo Sans For Dell" charset="0"/>
                <a:ea typeface="Museo Sans For Dell" charset="0"/>
                <a:cs typeface="Museo Sans For Dell" charset="0"/>
              </a:rPr>
              <a:t>AIM CLI</a:t>
            </a:r>
          </a:p>
          <a:p>
            <a:pPr lvl="1"/>
            <a:r>
              <a:rPr lang="en-US" dirty="0" smtClean="0">
                <a:latin typeface="Museo Sans For Dell" charset="0"/>
                <a:ea typeface="Museo Sans For Dell" charset="0"/>
                <a:cs typeface="Museo Sans For Dell" charset="0"/>
              </a:rPr>
              <a:t>Local account or through LDAP server</a:t>
            </a:r>
          </a:p>
        </p:txBody>
      </p:sp>
    </p:spTree>
    <p:extLst>
      <p:ext uri="{BB962C8B-B14F-4D97-AF65-F5344CB8AC3E}">
        <p14:creationId xmlns:p14="http://schemas.microsoft.com/office/powerpoint/2010/main" val="1940110378"/>
      </p:ext>
    </p:extLst>
  </p:cSld>
  <p:clrMapOvr>
    <a:masterClrMapping/>
  </p:clrMapOvr>
  <p:transition spd="med">
    <p:wipe dir="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latin typeface="Museo For Dell" charset="0"/>
                <a:ea typeface="Museo For Dell" charset="0"/>
                <a:cs typeface="Museo For Dell" charset="0"/>
              </a:rPr>
              <a:t>Licenses</a:t>
            </a:r>
          </a:p>
        </p:txBody>
      </p:sp>
      <p:sp>
        <p:nvSpPr>
          <p:cNvPr id="38915" name="Rectangle 3"/>
          <p:cNvSpPr>
            <a:spLocks noGrp="1" noChangeArrowheads="1"/>
          </p:cNvSpPr>
          <p:nvPr>
            <p:ph type="body" idx="1"/>
          </p:nvPr>
        </p:nvSpPr>
        <p:spPr>
          <a:xfrm>
            <a:off x="457200" y="1316355"/>
            <a:ext cx="8229600" cy="4012358"/>
          </a:xfrm>
        </p:spPr>
        <p:txBody>
          <a:bodyPr>
            <a:normAutofit/>
          </a:bodyPr>
          <a:lstStyle/>
          <a:p>
            <a:pPr eaLnBrk="1" hangingPunct="1"/>
            <a:r>
              <a:rPr lang="en-US" sz="1800" dirty="0" smtClean="0">
                <a:latin typeface="Museo Sans For Dell" charset="0"/>
                <a:ea typeface="Museo Sans For Dell" charset="0"/>
                <a:cs typeface="Museo Sans For Dell" charset="0"/>
              </a:rPr>
              <a:t>Dell AIM uses an Activation code in the 3.4. release</a:t>
            </a:r>
          </a:p>
          <a:p>
            <a:pPr eaLnBrk="1" hangingPunct="1"/>
            <a:endParaRPr lang="en-US" sz="1800" dirty="0">
              <a:latin typeface="Museo Sans For Dell" charset="0"/>
              <a:ea typeface="Museo Sans For Dell" charset="0"/>
              <a:cs typeface="Museo Sans For Dell" charset="0"/>
            </a:endParaRPr>
          </a:p>
          <a:p>
            <a:pPr eaLnBrk="1" hangingPunct="1"/>
            <a:r>
              <a:rPr lang="en-US" sz="1800" dirty="0" smtClean="0">
                <a:latin typeface="Museo Sans For Dell" charset="0"/>
                <a:ea typeface="Museo Sans For Dell" charset="0"/>
                <a:cs typeface="Museo Sans For Dell" charset="0"/>
              </a:rPr>
              <a:t>Licenses are binary files generated from an XML document</a:t>
            </a:r>
          </a:p>
          <a:p>
            <a:pPr lvl="1" eaLnBrk="1" hangingPunct="1"/>
            <a:r>
              <a:rPr lang="en-US" dirty="0" smtClean="0">
                <a:latin typeface="Museo Sans For Dell" charset="0"/>
                <a:ea typeface="Museo Sans For Dell" charset="0"/>
                <a:cs typeface="Museo Sans For Dell" charset="0"/>
              </a:rPr>
              <a:t>The license file is named “</a:t>
            </a:r>
            <a:r>
              <a:rPr lang="en-US" dirty="0" smtClean="0">
                <a:solidFill>
                  <a:srgbClr val="000099"/>
                </a:solidFill>
                <a:latin typeface="Museo Sans For Dell" charset="0"/>
                <a:ea typeface="Museo Sans For Dell" charset="0"/>
                <a:cs typeface="Museo Sans For Dell" charset="0"/>
              </a:rPr>
              <a:t>license.da</a:t>
            </a:r>
            <a:r>
              <a:rPr lang="en-US" dirty="0" smtClean="0">
                <a:latin typeface="Museo Sans For Dell" charset="0"/>
                <a:ea typeface="Museo Sans For Dell" charset="0"/>
                <a:cs typeface="Museo Sans For Dell" charset="0"/>
              </a:rPr>
              <a:t>t”</a:t>
            </a:r>
          </a:p>
          <a:p>
            <a:pPr lvl="1" eaLnBrk="1" hangingPunct="1"/>
            <a:endParaRPr lang="en-US" dirty="0" smtClean="0">
              <a:latin typeface="Museo Sans For Dell" charset="0"/>
              <a:ea typeface="Museo Sans For Dell" charset="0"/>
              <a:cs typeface="Museo Sans For Dell" charset="0"/>
            </a:endParaRPr>
          </a:p>
          <a:p>
            <a:r>
              <a:rPr lang="en-US" sz="1800" dirty="0" smtClean="0">
                <a:latin typeface="Museo Sans For Dell" charset="0"/>
                <a:ea typeface="Museo Sans For Dell" charset="0"/>
                <a:cs typeface="Museo Sans For Dell" charset="0"/>
              </a:rPr>
              <a:t>The file is copied to </a:t>
            </a:r>
            <a:r>
              <a:rPr lang="en-US" sz="1800" dirty="0" smtClean="0">
                <a:solidFill>
                  <a:srgbClr val="000099"/>
                </a:solidFill>
              </a:rPr>
              <a:t>/</a:t>
            </a:r>
            <a:r>
              <a:rPr lang="en-US" sz="1800" dirty="0">
                <a:solidFill>
                  <a:srgbClr val="000099"/>
                </a:solidFill>
              </a:rPr>
              <a:t>opt/dell/aim/</a:t>
            </a:r>
            <a:r>
              <a:rPr lang="en-US" sz="1800" dirty="0" err="1">
                <a:solidFill>
                  <a:srgbClr val="000099"/>
                </a:solidFill>
              </a:rPr>
              <a:t>var</a:t>
            </a:r>
            <a:r>
              <a:rPr lang="en-US" sz="1800" dirty="0">
                <a:solidFill>
                  <a:srgbClr val="000099"/>
                </a:solidFill>
              </a:rPr>
              <a:t>/license/</a:t>
            </a:r>
            <a:r>
              <a:rPr lang="en-US" sz="1800" dirty="0"/>
              <a:t> </a:t>
            </a:r>
            <a:r>
              <a:rPr lang="en-US" sz="1800" dirty="0" smtClean="0">
                <a:latin typeface="Museo Sans For Dell" charset="0"/>
                <a:ea typeface="Museo Sans For Dell" charset="0"/>
                <a:cs typeface="Museo Sans For Dell" charset="0"/>
              </a:rPr>
              <a:t>on the controller</a:t>
            </a:r>
          </a:p>
          <a:p>
            <a:pPr lvl="1" eaLnBrk="1" hangingPunct="1"/>
            <a:endParaRPr lang="en-US" dirty="0" smtClean="0">
              <a:latin typeface="Museo Sans For Dell" charset="0"/>
              <a:ea typeface="Museo Sans For Dell" charset="0"/>
              <a:cs typeface="Museo Sans For Dell" charset="0"/>
            </a:endParaRPr>
          </a:p>
          <a:p>
            <a:pPr eaLnBrk="1" hangingPunct="1"/>
            <a:r>
              <a:rPr lang="en-US" sz="1800" dirty="0" smtClean="0">
                <a:latin typeface="Museo Sans For Dell" charset="0"/>
                <a:ea typeface="Museo Sans For Dell" charset="0"/>
                <a:cs typeface="Museo Sans For Dell" charset="0"/>
              </a:rPr>
              <a:t>A valid license must be installed on the controller for normal operation</a:t>
            </a:r>
          </a:p>
          <a:p>
            <a:pPr lvl="1" eaLnBrk="1" hangingPunct="1"/>
            <a:endParaRPr lang="en-US" dirty="0" smtClean="0">
              <a:latin typeface="Museo Sans For Dell" charset="0"/>
              <a:ea typeface="Museo Sans For Dell" charset="0"/>
              <a:cs typeface="Museo Sans For Dell" charset="0"/>
            </a:endParaRPr>
          </a:p>
          <a:p>
            <a:pPr eaLnBrk="1" hangingPunct="1"/>
            <a:r>
              <a:rPr lang="en-US" sz="1800" dirty="0" smtClean="0">
                <a:latin typeface="Museo Sans For Dell" charset="0"/>
                <a:ea typeface="Museo Sans For Dell" charset="0"/>
                <a:cs typeface="Museo Sans For Dell" charset="0"/>
              </a:rPr>
              <a:t>License functionality can be changed by incrementing the license schema</a:t>
            </a:r>
          </a:p>
          <a:p>
            <a:pPr eaLnBrk="1" hangingPunct="1"/>
            <a:endParaRPr lang="en-US" sz="1800" dirty="0" smtClean="0">
              <a:latin typeface="Museo Sans For Dell" charset="0"/>
              <a:ea typeface="Museo Sans For Dell" charset="0"/>
              <a:cs typeface="Museo Sans For Dell" charset="0"/>
            </a:endParaRPr>
          </a:p>
          <a:p>
            <a:pPr eaLnBrk="1" hangingPunct="1"/>
            <a:r>
              <a:rPr lang="en-US" sz="1800" dirty="0" smtClean="0">
                <a:latin typeface="Museo Sans For Dell" charset="0"/>
                <a:ea typeface="Museo Sans For Dell" charset="0"/>
                <a:cs typeface="Museo Sans For Dell" charset="0"/>
              </a:rPr>
              <a:t>The AIM installer automatically upgrades previous schema licenses when required</a:t>
            </a:r>
          </a:p>
        </p:txBody>
      </p:sp>
    </p:spTree>
    <p:extLst>
      <p:ext uri="{BB962C8B-B14F-4D97-AF65-F5344CB8AC3E}">
        <p14:creationId xmlns:p14="http://schemas.microsoft.com/office/powerpoint/2010/main" val="90826349"/>
      </p:ext>
    </p:extLst>
  </p:cSld>
  <p:clrMapOvr>
    <a:masterClrMapping/>
  </p:clrMapOvr>
  <p:transition spd="med">
    <p:wipe dir="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latin typeface="Museo For Dell" charset="0"/>
                <a:ea typeface="Museo For Dell" charset="0"/>
                <a:cs typeface="Museo For Dell" charset="0"/>
              </a:rPr>
              <a:t>License Information from the Controller</a:t>
            </a:r>
          </a:p>
        </p:txBody>
      </p:sp>
      <p:sp>
        <p:nvSpPr>
          <p:cNvPr id="40963" name="Content Placeholder 2"/>
          <p:cNvSpPr>
            <a:spLocks noGrp="1"/>
          </p:cNvSpPr>
          <p:nvPr>
            <p:ph idx="1"/>
          </p:nvPr>
        </p:nvSpPr>
        <p:spPr>
          <a:xfrm>
            <a:off x="457200" y="1310640"/>
            <a:ext cx="4160520" cy="3413760"/>
          </a:xfrm>
        </p:spPr>
        <p:txBody>
          <a:bodyPr>
            <a:normAutofit/>
          </a:bodyPr>
          <a:lstStyle/>
          <a:p>
            <a:r>
              <a:rPr lang="en-US" sz="2000" dirty="0" smtClean="0">
                <a:latin typeface="Museo Sans For Dell" charset="0"/>
                <a:ea typeface="Museo Sans For Dell" charset="0"/>
                <a:cs typeface="Museo Sans For Dell" charset="0"/>
              </a:rPr>
              <a:t>Can be obtained from the Environment menu of the UI</a:t>
            </a:r>
          </a:p>
          <a:p>
            <a:endParaRPr lang="en-US" sz="2000" dirty="0" smtClean="0">
              <a:latin typeface="Museo Sans For Dell" charset="0"/>
              <a:ea typeface="Museo Sans For Dell" charset="0"/>
              <a:cs typeface="Museo Sans For Dell" charset="0"/>
            </a:endParaRPr>
          </a:p>
          <a:p>
            <a:endParaRPr lang="en-US" sz="2000" dirty="0" smtClean="0">
              <a:latin typeface="Museo Sans For Dell" charset="0"/>
              <a:ea typeface="Museo Sans For Dell" charset="0"/>
              <a:cs typeface="Museo Sans For Dell" charset="0"/>
            </a:endParaRPr>
          </a:p>
          <a:p>
            <a:endParaRPr lang="en-US" sz="2000" dirty="0" smtClean="0">
              <a:latin typeface="Museo Sans For Dell" charset="0"/>
              <a:ea typeface="Museo Sans For Dell" charset="0"/>
              <a:cs typeface="Museo Sans For Dell" charset="0"/>
            </a:endParaRPr>
          </a:p>
          <a:p>
            <a:pPr marL="0" indent="0">
              <a:buNone/>
            </a:pPr>
            <a:endParaRPr lang="en-US" dirty="0">
              <a:latin typeface="Museo Sans For Dell" charset="0"/>
              <a:ea typeface="Museo Sans For Dell" charset="0"/>
              <a:cs typeface="Museo Sans For Dell" charset="0"/>
            </a:endParaRPr>
          </a:p>
          <a:p>
            <a:pPr marL="0" indent="0">
              <a:buNone/>
            </a:pPr>
            <a:endParaRPr lang="en-US" dirty="0">
              <a:latin typeface="Museo Sans For Dell" charset="0"/>
              <a:ea typeface="Museo Sans For Dell" charset="0"/>
              <a:cs typeface="Museo Sans For Dell" charset="0"/>
            </a:endParaRPr>
          </a:p>
          <a:p>
            <a:r>
              <a:rPr lang="en-US" sz="2000" dirty="0" smtClean="0">
                <a:latin typeface="Museo Sans For Dell" charset="0"/>
                <a:ea typeface="Museo Sans For Dell" charset="0"/>
                <a:cs typeface="Museo Sans For Dell" charset="0"/>
              </a:rPr>
              <a:t>Can also be read from the CLI</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8768" y="1349648"/>
            <a:ext cx="3962400" cy="1868282"/>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752" y="3685040"/>
            <a:ext cx="4266416" cy="181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0560" y="4511040"/>
            <a:ext cx="3611880" cy="923330"/>
          </a:xfrm>
          <a:prstGeom prst="rect">
            <a:avLst/>
          </a:prstGeom>
          <a:noFill/>
        </p:spPr>
        <p:txBody>
          <a:bodyPr wrap="square" rtlCol="0">
            <a:spAutoFit/>
          </a:bodyPr>
          <a:lstStyle/>
          <a:p>
            <a:r>
              <a:rPr lang="en-US" sz="1800" dirty="0" smtClean="0"/>
              <a:t>Lists details </a:t>
            </a:r>
            <a:r>
              <a:rPr lang="en-US" sz="1800" dirty="0"/>
              <a:t>information</a:t>
            </a:r>
            <a:r>
              <a:rPr lang="en-US" sz="1800" dirty="0" smtClean="0"/>
              <a:t> </a:t>
            </a:r>
            <a:r>
              <a:rPr lang="en-US" sz="1800" dirty="0"/>
              <a:t>about </a:t>
            </a:r>
            <a:r>
              <a:rPr lang="en-US" sz="1800" dirty="0" smtClean="0"/>
              <a:t>the </a:t>
            </a:r>
            <a:r>
              <a:rPr lang="en-US" sz="1800" dirty="0"/>
              <a:t>licenses and Activation Codes you have purchased for Dell </a:t>
            </a:r>
            <a:r>
              <a:rPr lang="en-US" sz="1800" dirty="0" smtClean="0"/>
              <a:t>AIM</a:t>
            </a:r>
            <a:endParaRPr lang="en-US" sz="1800" dirty="0" smtClean="0">
              <a:solidFill>
                <a:schemeClr val="bg2"/>
              </a:solidFill>
              <a:latin typeface="+mn-lt"/>
            </a:endParaRPr>
          </a:p>
        </p:txBody>
      </p:sp>
    </p:spTree>
    <p:extLst>
      <p:ext uri="{BB962C8B-B14F-4D97-AF65-F5344CB8AC3E}">
        <p14:creationId xmlns:p14="http://schemas.microsoft.com/office/powerpoint/2010/main" val="3352560460"/>
      </p:ext>
    </p:extLst>
  </p:cSld>
  <p:clrMapOvr>
    <a:masterClrMapping/>
  </p:clrMapOvr>
  <p:transition spd="med">
    <p:wipe dir="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latin typeface="Museo For Dell" charset="0"/>
                <a:ea typeface="Museo For Dell" charset="0"/>
                <a:cs typeface="Museo For Dell" charset="0"/>
              </a:rPr>
              <a:t>License Enforcement</a:t>
            </a:r>
          </a:p>
        </p:txBody>
      </p:sp>
      <p:sp>
        <p:nvSpPr>
          <p:cNvPr id="41987" name="Content Placeholder 2"/>
          <p:cNvSpPr>
            <a:spLocks noGrp="1"/>
          </p:cNvSpPr>
          <p:nvPr>
            <p:ph idx="1"/>
          </p:nvPr>
        </p:nvSpPr>
        <p:spPr>
          <a:xfrm>
            <a:off x="457200" y="1323975"/>
            <a:ext cx="8343900" cy="5048250"/>
          </a:xfrm>
        </p:spPr>
        <p:txBody>
          <a:bodyPr/>
          <a:lstStyle/>
          <a:p>
            <a:pPr>
              <a:lnSpc>
                <a:spcPct val="100000"/>
              </a:lnSpc>
            </a:pPr>
            <a:r>
              <a:rPr lang="en-US" sz="2000" dirty="0" smtClean="0">
                <a:latin typeface="Museo Sans For Dell" charset="0"/>
                <a:ea typeface="Museo Sans For Dell" charset="0"/>
                <a:cs typeface="Museo Sans For Dell" charset="0"/>
              </a:rPr>
              <a:t>Enforcement can based on:</a:t>
            </a:r>
          </a:p>
          <a:p>
            <a:pPr lvl="1">
              <a:lnSpc>
                <a:spcPct val="100000"/>
              </a:lnSpc>
            </a:pPr>
            <a:r>
              <a:rPr lang="en-US" dirty="0" smtClean="0">
                <a:latin typeface="Museo Sans For Dell" charset="0"/>
                <a:ea typeface="Museo Sans For Dell" charset="0"/>
                <a:cs typeface="Museo Sans For Dell" charset="0"/>
              </a:rPr>
              <a:t>Number of CPU sockets from discovered servers</a:t>
            </a:r>
          </a:p>
          <a:p>
            <a:pPr lvl="1">
              <a:lnSpc>
                <a:spcPct val="100000"/>
              </a:lnSpc>
            </a:pPr>
            <a:r>
              <a:rPr lang="en-US" dirty="0" smtClean="0">
                <a:latin typeface="Museo Sans For Dell" charset="0"/>
                <a:ea typeface="Museo Sans For Dell" charset="0"/>
                <a:cs typeface="Museo Sans For Dell" charset="0"/>
              </a:rPr>
              <a:t>Number of days since installation</a:t>
            </a:r>
          </a:p>
          <a:p>
            <a:pPr lvl="1">
              <a:lnSpc>
                <a:spcPct val="100000"/>
              </a:lnSpc>
            </a:pPr>
            <a:r>
              <a:rPr lang="en-US" dirty="0" smtClean="0">
                <a:latin typeface="Museo Sans For Dell" charset="0"/>
                <a:ea typeface="Museo Sans For Dell" charset="0"/>
                <a:cs typeface="Museo Sans For Dell" charset="0"/>
              </a:rPr>
              <a:t>Expiration date</a:t>
            </a:r>
          </a:p>
          <a:p>
            <a:pPr lvl="1">
              <a:lnSpc>
                <a:spcPct val="100000"/>
              </a:lnSpc>
              <a:buFontTx/>
              <a:buNone/>
            </a:pPr>
            <a:endParaRPr lang="en-US" sz="800" dirty="0" smtClean="0">
              <a:latin typeface="Museo Sans For Dell" charset="0"/>
              <a:ea typeface="Museo Sans For Dell" charset="0"/>
              <a:cs typeface="Museo Sans For Dell" charset="0"/>
            </a:endParaRPr>
          </a:p>
          <a:p>
            <a:pPr>
              <a:lnSpc>
                <a:spcPct val="100000"/>
              </a:lnSpc>
            </a:pPr>
            <a:r>
              <a:rPr lang="en-US" sz="2000" dirty="0" smtClean="0">
                <a:latin typeface="Museo Sans For Dell" charset="0"/>
                <a:ea typeface="Museo Sans For Dell" charset="0"/>
                <a:cs typeface="Museo Sans For Dell" charset="0"/>
              </a:rPr>
              <a:t>By default, the enforcement is set to “notify”</a:t>
            </a:r>
          </a:p>
          <a:p>
            <a:pPr lvl="1">
              <a:lnSpc>
                <a:spcPct val="100000"/>
              </a:lnSpc>
            </a:pPr>
            <a:r>
              <a:rPr lang="en-US" dirty="0" smtClean="0">
                <a:latin typeface="Museo Sans For Dell" charset="0"/>
                <a:ea typeface="Museo Sans For Dell" charset="0"/>
                <a:cs typeface="Museo Sans For Dell" charset="0"/>
              </a:rPr>
              <a:t>Warning are printed in the event logs</a:t>
            </a:r>
          </a:p>
          <a:p>
            <a:pPr lvl="1">
              <a:lnSpc>
                <a:spcPct val="100000"/>
              </a:lnSpc>
            </a:pPr>
            <a:endParaRPr lang="en-US" sz="800" dirty="0" smtClean="0">
              <a:latin typeface="Museo Sans For Dell" charset="0"/>
              <a:ea typeface="Museo Sans For Dell" charset="0"/>
              <a:cs typeface="Museo Sans For Dell" charset="0"/>
            </a:endParaRPr>
          </a:p>
          <a:p>
            <a:pPr>
              <a:lnSpc>
                <a:spcPct val="100000"/>
              </a:lnSpc>
            </a:pPr>
            <a:r>
              <a:rPr lang="en-US" sz="2000" dirty="0" smtClean="0">
                <a:latin typeface="Museo Sans For Dell" charset="0"/>
                <a:ea typeface="Museo Sans For Dell" charset="0"/>
                <a:cs typeface="Museo Sans For Dell" charset="0"/>
              </a:rPr>
              <a:t>To prevent the controller from operating if a license capacity is exceeded, enforcement is set to “strict”</a:t>
            </a:r>
          </a:p>
          <a:p>
            <a:endParaRPr lang="en-US" dirty="0" smtClean="0">
              <a:latin typeface="Museo Sans For Dell" charset="0"/>
              <a:ea typeface="Museo Sans For Dell" charset="0"/>
              <a:cs typeface="Museo Sans For Dell" charset="0"/>
            </a:endParaRPr>
          </a:p>
        </p:txBody>
      </p:sp>
    </p:spTree>
    <p:extLst>
      <p:ext uri="{BB962C8B-B14F-4D97-AF65-F5344CB8AC3E}">
        <p14:creationId xmlns:p14="http://schemas.microsoft.com/office/powerpoint/2010/main" val="3208897022"/>
      </p:ext>
    </p:extLst>
  </p:cSld>
  <p:clrMapOvr>
    <a:masterClrMapping/>
  </p:clrMapOvr>
  <p:transition spd="med">
    <p:wipe dir="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latin typeface="Museo For Dell" charset="0"/>
                <a:ea typeface="Museo For Dell" charset="0"/>
                <a:cs typeface="Museo For Dell" charset="0"/>
              </a:rPr>
              <a:t>License Capacity Upgrade</a:t>
            </a:r>
          </a:p>
        </p:txBody>
      </p:sp>
      <p:sp>
        <p:nvSpPr>
          <p:cNvPr id="43011" name="Content Placeholder 2"/>
          <p:cNvSpPr>
            <a:spLocks noGrp="1"/>
          </p:cNvSpPr>
          <p:nvPr>
            <p:ph idx="1"/>
          </p:nvPr>
        </p:nvSpPr>
        <p:spPr>
          <a:xfrm>
            <a:off x="457200" y="1304925"/>
            <a:ext cx="8229600" cy="4867275"/>
          </a:xfrm>
        </p:spPr>
        <p:txBody>
          <a:bodyPr/>
          <a:lstStyle/>
          <a:p>
            <a:pPr>
              <a:lnSpc>
                <a:spcPct val="100000"/>
              </a:lnSpc>
            </a:pPr>
            <a:r>
              <a:rPr lang="en-US" sz="2000" dirty="0" smtClean="0">
                <a:latin typeface="Museo Sans For Dell" charset="0"/>
                <a:ea typeface="Museo Sans For Dell" charset="0"/>
                <a:cs typeface="Museo Sans For Dell" charset="0"/>
              </a:rPr>
              <a:t>Only one license is supported by system</a:t>
            </a:r>
          </a:p>
          <a:p>
            <a:pPr lvl="1">
              <a:lnSpc>
                <a:spcPct val="100000"/>
              </a:lnSpc>
            </a:pPr>
            <a:r>
              <a:rPr lang="en-US" dirty="0" smtClean="0">
                <a:latin typeface="Museo Sans For Dell" charset="0"/>
                <a:ea typeface="Museo Sans For Dell" charset="0"/>
                <a:cs typeface="Museo Sans For Dell" charset="0"/>
              </a:rPr>
              <a:t>To increase capacity, the existing license must be replaced</a:t>
            </a:r>
          </a:p>
          <a:p>
            <a:pPr lvl="1">
              <a:lnSpc>
                <a:spcPct val="100000"/>
              </a:lnSpc>
            </a:pPr>
            <a:endParaRPr lang="en-US" sz="800" dirty="0" smtClean="0">
              <a:latin typeface="Museo Sans For Dell" charset="0"/>
              <a:ea typeface="Museo Sans For Dell" charset="0"/>
              <a:cs typeface="Museo Sans For Dell" charset="0"/>
            </a:endParaRPr>
          </a:p>
          <a:p>
            <a:pPr>
              <a:lnSpc>
                <a:spcPct val="100000"/>
              </a:lnSpc>
            </a:pPr>
            <a:r>
              <a:rPr lang="en-US" dirty="0">
                <a:latin typeface="Museo Sans For Dell" charset="0"/>
                <a:ea typeface="Museo Sans For Dell" charset="0"/>
                <a:cs typeface="Museo Sans For Dell" charset="0"/>
              </a:rPr>
              <a:t>A</a:t>
            </a:r>
            <a:r>
              <a:rPr lang="en-US" sz="2000" dirty="0" smtClean="0">
                <a:latin typeface="Museo Sans For Dell" charset="0"/>
                <a:ea typeface="Museo Sans For Dell" charset="0"/>
                <a:cs typeface="Museo Sans For Dell" charset="0"/>
              </a:rPr>
              <a:t>ctivation codes are supported</a:t>
            </a:r>
          </a:p>
          <a:p>
            <a:pPr lvl="1">
              <a:lnSpc>
                <a:spcPct val="100000"/>
              </a:lnSpc>
            </a:pPr>
            <a:r>
              <a:rPr lang="en-US" dirty="0" smtClean="0">
                <a:latin typeface="Museo Sans For Dell" charset="0"/>
                <a:ea typeface="Museo Sans For Dell" charset="0"/>
                <a:cs typeface="Museo Sans For Dell" charset="0"/>
              </a:rPr>
              <a:t>The license file can be enhanced to include one or more activation codes and derive the socket count from the activation codes</a:t>
            </a:r>
          </a:p>
          <a:p>
            <a:pPr lvl="1">
              <a:lnSpc>
                <a:spcPct val="100000"/>
              </a:lnSpc>
            </a:pPr>
            <a:r>
              <a:rPr lang="en-US" dirty="0" smtClean="0">
                <a:latin typeface="Museo Sans For Dell" charset="0"/>
                <a:ea typeface="Museo Sans For Dell" charset="0"/>
                <a:cs typeface="Museo Sans For Dell" charset="0"/>
              </a:rPr>
              <a:t>The overall capabilities allowed is a “sum” of the capabilities allowed in each activation code</a:t>
            </a:r>
          </a:p>
          <a:p>
            <a:pPr lvl="1">
              <a:lnSpc>
                <a:spcPct val="100000"/>
              </a:lnSpc>
            </a:pPr>
            <a:r>
              <a:rPr lang="en-US" dirty="0" smtClean="0">
                <a:latin typeface="Museo Sans For Dell" charset="0"/>
                <a:ea typeface="Museo Sans For Dell" charset="0"/>
                <a:cs typeface="Museo Sans For Dell" charset="0"/>
              </a:rPr>
              <a:t>The UI will display the activation codes details</a:t>
            </a:r>
          </a:p>
          <a:p>
            <a:pPr lvl="1">
              <a:lnSpc>
                <a:spcPct val="100000"/>
              </a:lnSpc>
            </a:pPr>
            <a:endParaRPr lang="en-US" sz="800" dirty="0" smtClean="0">
              <a:latin typeface="Museo Sans For Dell" charset="0"/>
              <a:ea typeface="Museo Sans For Dell" charset="0"/>
              <a:cs typeface="Museo Sans For Dell" charset="0"/>
            </a:endParaRPr>
          </a:p>
          <a:p>
            <a:pPr>
              <a:lnSpc>
                <a:spcPct val="100000"/>
              </a:lnSpc>
            </a:pPr>
            <a:r>
              <a:rPr lang="en-US" dirty="0" smtClean="0">
                <a:latin typeface="Museo Sans For Dell" charset="0"/>
                <a:ea typeface="Museo Sans For Dell" charset="0"/>
                <a:cs typeface="Museo Sans For Dell" charset="0"/>
              </a:rPr>
              <a:t>Production licenses are never set to expire</a:t>
            </a:r>
          </a:p>
        </p:txBody>
      </p:sp>
    </p:spTree>
    <p:extLst>
      <p:ext uri="{BB962C8B-B14F-4D97-AF65-F5344CB8AC3E}">
        <p14:creationId xmlns:p14="http://schemas.microsoft.com/office/powerpoint/2010/main" val="782618179"/>
      </p:ext>
    </p:extLst>
  </p:cSld>
  <p:clrMapOvr>
    <a:masterClrMapping/>
  </p:clrMapOvr>
  <p:transition spd="med">
    <p:wipe dir="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Thank you</a:t>
            </a:r>
            <a:endParaRPr lang="en-US" sz="3200" dirty="0"/>
          </a:p>
        </p:txBody>
      </p:sp>
      <p:sp>
        <p:nvSpPr>
          <p:cNvPr id="3" name="Subtitle 2"/>
          <p:cNvSpPr>
            <a:spLocks noGrp="1"/>
          </p:cNvSpPr>
          <p:nvPr>
            <p:ph type="subTitle" idx="1"/>
          </p:nvPr>
        </p:nvSpPr>
        <p:spPr/>
        <p:txBody>
          <a:bodyPr>
            <a:normAutofit/>
          </a:bodyPr>
          <a:lstStyle/>
          <a:p>
            <a:r>
              <a:rPr lang="en-US" sz="1800" dirty="0" smtClean="0"/>
              <a:t>Continue to the next module</a:t>
            </a:r>
          </a:p>
        </p:txBody>
      </p:sp>
    </p:spTree>
    <p:extLst>
      <p:ext uri="{BB962C8B-B14F-4D97-AF65-F5344CB8AC3E}">
        <p14:creationId xmlns:p14="http://schemas.microsoft.com/office/powerpoint/2010/main" val="2072056427"/>
      </p:ext>
    </p:extLst>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p:cNvSpPr>
            <a:spLocks noChangeArrowheads="1"/>
          </p:cNvSpPr>
          <p:nvPr/>
        </p:nvSpPr>
        <p:spPr bwMode="auto">
          <a:xfrm>
            <a:off x="2146300" y="2322513"/>
            <a:ext cx="620713" cy="563562"/>
          </a:xfrm>
          <a:prstGeom prst="roundRect">
            <a:avLst>
              <a:gd name="adj" fmla="val 16667"/>
            </a:avLst>
          </a:prstGeom>
          <a:solidFill>
            <a:srgbClr val="DDDDDD"/>
          </a:solidFill>
          <a:ln w="38100" algn="ctr">
            <a:solidFill>
              <a:schemeClr val="bg2"/>
            </a:solidFill>
            <a:round/>
            <a:headEnd/>
            <a:tailEnd/>
          </a:ln>
        </p:spPr>
        <p:txBody>
          <a:bodyPr wrap="none"/>
          <a:lstStyle/>
          <a:p>
            <a:pPr algn="ctr"/>
            <a:r>
              <a:rPr lang="en-US" sz="900" b="1">
                <a:latin typeface="Trebuchet MS" pitchFamily="34" charset="0"/>
                <a:cs typeface="Arial" pitchFamily="34" charset="0"/>
              </a:rPr>
              <a:t>Linux</a:t>
            </a:r>
          </a:p>
          <a:p>
            <a:pPr algn="ctr"/>
            <a:r>
              <a:rPr lang="en-US" sz="900" b="1">
                <a:latin typeface="Trebuchet MS" pitchFamily="34" charset="0"/>
                <a:cs typeface="Arial" pitchFamily="34" charset="0"/>
              </a:rPr>
              <a:t>Server</a:t>
            </a:r>
          </a:p>
        </p:txBody>
      </p:sp>
      <p:sp>
        <p:nvSpPr>
          <p:cNvPr id="13315" name="AutoShape 4"/>
          <p:cNvSpPr>
            <a:spLocks noChangeArrowheads="1"/>
          </p:cNvSpPr>
          <p:nvPr/>
        </p:nvSpPr>
        <p:spPr bwMode="auto">
          <a:xfrm>
            <a:off x="2079625" y="3198813"/>
            <a:ext cx="744538" cy="239712"/>
          </a:xfrm>
          <a:prstGeom prst="roundRect">
            <a:avLst>
              <a:gd name="adj" fmla="val 16667"/>
            </a:avLst>
          </a:prstGeom>
          <a:solidFill>
            <a:srgbClr val="EAEAEA"/>
          </a:solidFill>
          <a:ln w="38100" algn="ctr">
            <a:solidFill>
              <a:schemeClr val="bg2"/>
            </a:solidFill>
            <a:round/>
            <a:headEnd/>
            <a:tailEnd/>
          </a:ln>
        </p:spPr>
        <p:txBody>
          <a:bodyPr wrap="none" anchor="ctr"/>
          <a:lstStyle/>
          <a:p>
            <a:pPr algn="ctr"/>
            <a:r>
              <a:rPr lang="en-US" sz="1000" b="1">
                <a:latin typeface="Trebuchet MS" pitchFamily="34" charset="0"/>
                <a:cs typeface="Arial" pitchFamily="34" charset="0"/>
              </a:rPr>
              <a:t>Router</a:t>
            </a:r>
          </a:p>
        </p:txBody>
      </p:sp>
      <p:sp>
        <p:nvSpPr>
          <p:cNvPr id="58373" name="AutoShape 5"/>
          <p:cNvSpPr>
            <a:spLocks noChangeArrowheads="1"/>
          </p:cNvSpPr>
          <p:nvPr/>
        </p:nvSpPr>
        <p:spPr bwMode="auto">
          <a:xfrm>
            <a:off x="422275" y="4381500"/>
            <a:ext cx="620713"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latin typeface="Trebuchet MS" pitchFamily="34" charset="0"/>
                <a:cs typeface="Arial" pitchFamily="34" charset="0"/>
              </a:rPr>
              <a:t>Windows</a:t>
            </a:r>
          </a:p>
          <a:p>
            <a:pPr algn="ctr"/>
            <a:r>
              <a:rPr lang="en-US" sz="900" b="1">
                <a:latin typeface="Trebuchet MS" pitchFamily="34" charset="0"/>
                <a:cs typeface="Arial" pitchFamily="34" charset="0"/>
              </a:rPr>
              <a:t>VM</a:t>
            </a:r>
          </a:p>
        </p:txBody>
      </p:sp>
      <p:sp>
        <p:nvSpPr>
          <p:cNvPr id="13317" name="AutoShape 6"/>
          <p:cNvSpPr>
            <a:spLocks noChangeArrowheads="1"/>
          </p:cNvSpPr>
          <p:nvPr/>
        </p:nvSpPr>
        <p:spPr bwMode="auto">
          <a:xfrm>
            <a:off x="904875" y="4751388"/>
            <a:ext cx="252413" cy="239712"/>
          </a:xfrm>
          <a:prstGeom prst="can">
            <a:avLst>
              <a:gd name="adj" fmla="val 25000"/>
            </a:avLst>
          </a:prstGeom>
          <a:gradFill rotWithShape="1">
            <a:gsLst>
              <a:gs pos="0">
                <a:srgbClr val="666666"/>
              </a:gs>
              <a:gs pos="100000">
                <a:srgbClr val="DDDDDD"/>
              </a:gs>
            </a:gsLst>
            <a:lin ang="0" scaled="1"/>
          </a:gradFill>
          <a:ln w="9525">
            <a:solidFill>
              <a:schemeClr val="tx1"/>
            </a:solidFill>
            <a:round/>
            <a:headEnd/>
            <a:tailEnd/>
          </a:ln>
        </p:spPr>
        <p:txBody>
          <a:bodyPr wrap="none" anchor="ctr"/>
          <a:lstStyle/>
          <a:p>
            <a:pPr algn="ctr"/>
            <a:r>
              <a:rPr lang="en-US" sz="1000" b="1">
                <a:solidFill>
                  <a:schemeClr val="bg1"/>
                </a:solidFill>
              </a:rPr>
              <a:t>1</a:t>
            </a:r>
          </a:p>
        </p:txBody>
      </p:sp>
      <p:sp>
        <p:nvSpPr>
          <p:cNvPr id="13318" name="AutoShape 7"/>
          <p:cNvSpPr>
            <a:spLocks noChangeArrowheads="1"/>
          </p:cNvSpPr>
          <p:nvPr/>
        </p:nvSpPr>
        <p:spPr bwMode="auto">
          <a:xfrm>
            <a:off x="1270000" y="4381500"/>
            <a:ext cx="620713"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latin typeface="Trebuchet MS" pitchFamily="34" charset="0"/>
                <a:cs typeface="Arial" pitchFamily="34" charset="0"/>
              </a:rPr>
              <a:t>Linux</a:t>
            </a:r>
          </a:p>
          <a:p>
            <a:pPr algn="ctr"/>
            <a:r>
              <a:rPr lang="en-US" sz="900" b="1">
                <a:latin typeface="Trebuchet MS" pitchFamily="34" charset="0"/>
                <a:cs typeface="Arial" pitchFamily="34" charset="0"/>
              </a:rPr>
              <a:t>VM</a:t>
            </a:r>
          </a:p>
        </p:txBody>
      </p:sp>
      <p:sp>
        <p:nvSpPr>
          <p:cNvPr id="13319" name="AutoShape 8"/>
          <p:cNvSpPr>
            <a:spLocks noChangeArrowheads="1"/>
          </p:cNvSpPr>
          <p:nvPr/>
        </p:nvSpPr>
        <p:spPr bwMode="auto">
          <a:xfrm>
            <a:off x="1743075" y="4752975"/>
            <a:ext cx="252413" cy="239713"/>
          </a:xfrm>
          <a:prstGeom prst="can">
            <a:avLst>
              <a:gd name="adj" fmla="val 25000"/>
            </a:avLst>
          </a:prstGeom>
          <a:gradFill rotWithShape="1">
            <a:gsLst>
              <a:gs pos="0">
                <a:srgbClr val="666666"/>
              </a:gs>
              <a:gs pos="100000">
                <a:srgbClr val="DDDDDD"/>
              </a:gs>
            </a:gsLst>
            <a:lin ang="0" scaled="1"/>
          </a:gradFill>
          <a:ln w="9525">
            <a:solidFill>
              <a:schemeClr val="tx1"/>
            </a:solidFill>
            <a:round/>
            <a:headEnd/>
            <a:tailEnd/>
          </a:ln>
        </p:spPr>
        <p:txBody>
          <a:bodyPr wrap="none" anchor="ctr"/>
          <a:lstStyle/>
          <a:p>
            <a:pPr algn="ctr"/>
            <a:r>
              <a:rPr lang="en-US" sz="1000" b="1">
                <a:solidFill>
                  <a:schemeClr val="bg1"/>
                </a:solidFill>
              </a:rPr>
              <a:t>2</a:t>
            </a:r>
          </a:p>
        </p:txBody>
      </p:sp>
      <p:sp>
        <p:nvSpPr>
          <p:cNvPr id="13320" name="AutoShape 9"/>
          <p:cNvSpPr>
            <a:spLocks noChangeArrowheads="1"/>
          </p:cNvSpPr>
          <p:nvPr/>
        </p:nvSpPr>
        <p:spPr bwMode="auto">
          <a:xfrm>
            <a:off x="1203325" y="3846513"/>
            <a:ext cx="744538" cy="239712"/>
          </a:xfrm>
          <a:prstGeom prst="roundRect">
            <a:avLst>
              <a:gd name="adj" fmla="val 16667"/>
            </a:avLst>
          </a:prstGeom>
          <a:solidFill>
            <a:srgbClr val="F8F8F8"/>
          </a:solidFill>
          <a:ln w="38100" algn="ctr">
            <a:solidFill>
              <a:schemeClr val="bg2"/>
            </a:solidFill>
            <a:round/>
            <a:headEnd/>
            <a:tailEnd/>
          </a:ln>
        </p:spPr>
        <p:txBody>
          <a:bodyPr wrap="none" anchor="ctr"/>
          <a:lstStyle/>
          <a:p>
            <a:pPr algn="ctr"/>
            <a:r>
              <a:rPr lang="en-US" sz="1000" b="1">
                <a:latin typeface="Trebuchet MS" pitchFamily="34" charset="0"/>
                <a:cs typeface="Arial" pitchFamily="34" charset="0"/>
              </a:rPr>
              <a:t>L2 Switch</a:t>
            </a:r>
          </a:p>
        </p:txBody>
      </p:sp>
      <p:sp>
        <p:nvSpPr>
          <p:cNvPr id="58378" name="AutoShape 10"/>
          <p:cNvSpPr>
            <a:spLocks noChangeArrowheads="1"/>
          </p:cNvSpPr>
          <p:nvPr/>
        </p:nvSpPr>
        <p:spPr bwMode="auto">
          <a:xfrm>
            <a:off x="2108200" y="4381500"/>
            <a:ext cx="620713"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latin typeface="Trebuchet MS" pitchFamily="34" charset="0"/>
                <a:cs typeface="Arial" pitchFamily="34" charset="0"/>
              </a:rPr>
              <a:t>Windows</a:t>
            </a:r>
          </a:p>
          <a:p>
            <a:pPr algn="ctr"/>
            <a:r>
              <a:rPr lang="en-US" sz="900" b="1">
                <a:latin typeface="Trebuchet MS" pitchFamily="34" charset="0"/>
                <a:cs typeface="Arial" pitchFamily="34" charset="0"/>
              </a:rPr>
              <a:t>Server</a:t>
            </a:r>
          </a:p>
        </p:txBody>
      </p:sp>
      <p:sp>
        <p:nvSpPr>
          <p:cNvPr id="13322" name="AutoShape 11"/>
          <p:cNvSpPr>
            <a:spLocks noChangeArrowheads="1"/>
          </p:cNvSpPr>
          <p:nvPr/>
        </p:nvSpPr>
        <p:spPr bwMode="auto">
          <a:xfrm>
            <a:off x="2581275" y="4752975"/>
            <a:ext cx="252413" cy="239713"/>
          </a:xfrm>
          <a:prstGeom prst="can">
            <a:avLst>
              <a:gd name="adj" fmla="val 25000"/>
            </a:avLst>
          </a:prstGeom>
          <a:gradFill rotWithShape="1">
            <a:gsLst>
              <a:gs pos="0">
                <a:srgbClr val="666666"/>
              </a:gs>
              <a:gs pos="100000">
                <a:srgbClr val="DDDDDD"/>
              </a:gs>
            </a:gsLst>
            <a:lin ang="0" scaled="1"/>
          </a:gradFill>
          <a:ln w="9525">
            <a:solidFill>
              <a:schemeClr val="tx1"/>
            </a:solidFill>
            <a:round/>
            <a:headEnd/>
            <a:tailEnd/>
          </a:ln>
        </p:spPr>
        <p:txBody>
          <a:bodyPr wrap="none" anchor="ctr"/>
          <a:lstStyle/>
          <a:p>
            <a:pPr algn="ctr"/>
            <a:r>
              <a:rPr lang="en-US" sz="1000" b="1">
                <a:solidFill>
                  <a:schemeClr val="bg1"/>
                </a:solidFill>
              </a:rPr>
              <a:t>3</a:t>
            </a:r>
          </a:p>
        </p:txBody>
      </p:sp>
      <p:cxnSp>
        <p:nvCxnSpPr>
          <p:cNvPr id="13323" name="AutoShape 12"/>
          <p:cNvCxnSpPr>
            <a:cxnSpLocks noChangeShapeType="1"/>
            <a:stCxn id="13320" idx="1"/>
            <a:endCxn id="58373" idx="0"/>
          </p:cNvCxnSpPr>
          <p:nvPr/>
        </p:nvCxnSpPr>
        <p:spPr bwMode="auto">
          <a:xfrm rot="10800000" flipV="1">
            <a:off x="733425" y="3967163"/>
            <a:ext cx="450850" cy="395287"/>
          </a:xfrm>
          <a:prstGeom prst="bentConnector2">
            <a:avLst/>
          </a:prstGeom>
          <a:noFill/>
          <a:ln w="19050">
            <a:solidFill>
              <a:schemeClr val="tx1"/>
            </a:solidFill>
            <a:miter lim="800000"/>
            <a:headEnd/>
            <a:tailEnd/>
          </a:ln>
          <a:extLst>
            <a:ext uri="{909E8E84-426E-40DD-AFC4-6F175D3DCCD1}">
              <a14:hiddenFill xmlns:a14="http://schemas.microsoft.com/office/drawing/2010/main">
                <a:noFill/>
              </a14:hiddenFill>
            </a:ext>
          </a:extLst>
        </p:spPr>
      </p:cxnSp>
      <p:cxnSp>
        <p:nvCxnSpPr>
          <p:cNvPr id="13324" name="AutoShape 13"/>
          <p:cNvCxnSpPr>
            <a:cxnSpLocks noChangeShapeType="1"/>
            <a:stCxn id="13320" idx="2"/>
            <a:endCxn id="13318" idx="0"/>
          </p:cNvCxnSpPr>
          <p:nvPr/>
        </p:nvCxnSpPr>
        <p:spPr bwMode="auto">
          <a:xfrm rot="16200000" flipH="1">
            <a:off x="1450181" y="4231482"/>
            <a:ext cx="257175" cy="4762"/>
          </a:xfrm>
          <a:prstGeom prst="bentConnector3">
            <a:avLst>
              <a:gd name="adj1" fmla="val 49384"/>
            </a:avLst>
          </a:prstGeom>
          <a:noFill/>
          <a:ln w="19050">
            <a:solidFill>
              <a:schemeClr val="tx1"/>
            </a:solidFill>
            <a:miter lim="800000"/>
            <a:headEnd/>
            <a:tailEnd/>
          </a:ln>
          <a:extLst>
            <a:ext uri="{909E8E84-426E-40DD-AFC4-6F175D3DCCD1}">
              <a14:hiddenFill xmlns:a14="http://schemas.microsoft.com/office/drawing/2010/main">
                <a:noFill/>
              </a14:hiddenFill>
            </a:ext>
          </a:extLst>
        </p:spPr>
      </p:cxnSp>
      <p:cxnSp>
        <p:nvCxnSpPr>
          <p:cNvPr id="13325" name="AutoShape 14"/>
          <p:cNvCxnSpPr>
            <a:cxnSpLocks noChangeShapeType="1"/>
            <a:stCxn id="13320" idx="3"/>
            <a:endCxn id="58378" idx="0"/>
          </p:cNvCxnSpPr>
          <p:nvPr/>
        </p:nvCxnSpPr>
        <p:spPr bwMode="auto">
          <a:xfrm>
            <a:off x="1966913" y="3967163"/>
            <a:ext cx="452437" cy="395287"/>
          </a:xfrm>
          <a:prstGeom prst="bentConnector2">
            <a:avLst/>
          </a:prstGeom>
          <a:noFill/>
          <a:ln w="19050">
            <a:solidFill>
              <a:schemeClr val="tx1"/>
            </a:solidFill>
            <a:miter lim="800000"/>
            <a:headEnd/>
            <a:tailEnd/>
          </a:ln>
          <a:extLst>
            <a:ext uri="{909E8E84-426E-40DD-AFC4-6F175D3DCCD1}">
              <a14:hiddenFill xmlns:a14="http://schemas.microsoft.com/office/drawing/2010/main">
                <a:noFill/>
              </a14:hiddenFill>
            </a:ext>
          </a:extLst>
        </p:spPr>
      </p:cxnSp>
      <p:sp>
        <p:nvSpPr>
          <p:cNvPr id="13326" name="Rectangle 15"/>
          <p:cNvSpPr>
            <a:spLocks noChangeArrowheads="1"/>
          </p:cNvSpPr>
          <p:nvPr/>
        </p:nvSpPr>
        <p:spPr bwMode="auto">
          <a:xfrm>
            <a:off x="304800" y="4295775"/>
            <a:ext cx="1733550" cy="74295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3327" name="AutoShape 16"/>
          <p:cNvCxnSpPr>
            <a:cxnSpLocks noChangeShapeType="1"/>
            <a:stCxn id="13315" idx="2"/>
            <a:endCxn id="13320" idx="0"/>
          </p:cNvCxnSpPr>
          <p:nvPr/>
        </p:nvCxnSpPr>
        <p:spPr bwMode="auto">
          <a:xfrm rot="5400000">
            <a:off x="1829594" y="3204369"/>
            <a:ext cx="369888" cy="876300"/>
          </a:xfrm>
          <a:prstGeom prst="bentConnector3">
            <a:avLst>
              <a:gd name="adj1" fmla="val 49787"/>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3328" name="AutoShape 17"/>
          <p:cNvCxnSpPr>
            <a:cxnSpLocks noChangeShapeType="1"/>
            <a:stCxn id="13315" idx="2"/>
            <a:endCxn id="58391" idx="0"/>
          </p:cNvCxnSpPr>
          <p:nvPr/>
        </p:nvCxnSpPr>
        <p:spPr bwMode="auto">
          <a:xfrm rot="16200000" flipH="1">
            <a:off x="2894807" y="3015456"/>
            <a:ext cx="382588" cy="1266825"/>
          </a:xfrm>
          <a:prstGeom prst="bentConnector3">
            <a:avLst>
              <a:gd name="adj1" fmla="val 4979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58386" name="AutoShape 18"/>
          <p:cNvSpPr>
            <a:spLocks noChangeArrowheads="1"/>
          </p:cNvSpPr>
          <p:nvPr/>
        </p:nvSpPr>
        <p:spPr bwMode="auto">
          <a:xfrm>
            <a:off x="2146300" y="1417638"/>
            <a:ext cx="620713" cy="563562"/>
          </a:xfrm>
          <a:prstGeom prst="roundRect">
            <a:avLst>
              <a:gd name="adj" fmla="val 16667"/>
            </a:avLst>
          </a:prstGeom>
          <a:solidFill>
            <a:srgbClr val="FFFF99"/>
          </a:solidFill>
          <a:ln w="38100" algn="ctr">
            <a:solidFill>
              <a:srgbClr val="CC3300"/>
            </a:solidFill>
            <a:round/>
            <a:headEnd/>
            <a:tailEnd/>
          </a:ln>
        </p:spPr>
        <p:txBody>
          <a:bodyPr wrap="none"/>
          <a:lstStyle/>
          <a:p>
            <a:pPr algn="ctr"/>
            <a:r>
              <a:rPr lang="en-US" sz="900" b="1">
                <a:latin typeface="Trebuchet MS" pitchFamily="34" charset="0"/>
                <a:cs typeface="Arial" pitchFamily="34" charset="0"/>
              </a:rPr>
              <a:t>Dell AIM</a:t>
            </a:r>
          </a:p>
          <a:p>
            <a:pPr algn="ctr"/>
            <a:r>
              <a:rPr lang="en-US" sz="900" b="1">
                <a:latin typeface="Trebuchet MS" pitchFamily="34" charset="0"/>
                <a:cs typeface="Arial" pitchFamily="34" charset="0"/>
              </a:rPr>
              <a:t>Console</a:t>
            </a:r>
          </a:p>
        </p:txBody>
      </p:sp>
      <p:cxnSp>
        <p:nvCxnSpPr>
          <p:cNvPr id="13330" name="AutoShape 19"/>
          <p:cNvCxnSpPr>
            <a:cxnSpLocks noChangeShapeType="1"/>
            <a:stCxn id="13314" idx="2"/>
            <a:endCxn id="13315" idx="0"/>
          </p:cNvCxnSpPr>
          <p:nvPr/>
        </p:nvCxnSpPr>
        <p:spPr bwMode="auto">
          <a:xfrm flipH="1">
            <a:off x="2452688" y="2905125"/>
            <a:ext cx="4762" cy="27463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3331" name="AutoShape 20"/>
          <p:cNvSpPr>
            <a:spLocks noChangeArrowheads="1"/>
          </p:cNvSpPr>
          <p:nvPr/>
        </p:nvSpPr>
        <p:spPr bwMode="auto">
          <a:xfrm>
            <a:off x="2911475" y="4371975"/>
            <a:ext cx="620713"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latin typeface="Trebuchet MS" pitchFamily="34" charset="0"/>
                <a:cs typeface="Arial" pitchFamily="34" charset="0"/>
              </a:rPr>
              <a:t>Bare</a:t>
            </a:r>
          </a:p>
          <a:p>
            <a:pPr algn="ctr"/>
            <a:r>
              <a:rPr lang="en-US" sz="900" b="1">
                <a:latin typeface="Trebuchet MS" pitchFamily="34" charset="0"/>
                <a:cs typeface="Arial" pitchFamily="34" charset="0"/>
              </a:rPr>
              <a:t>Metal</a:t>
            </a:r>
          </a:p>
          <a:p>
            <a:pPr algn="ctr"/>
            <a:r>
              <a:rPr lang="en-US" sz="900" b="1">
                <a:latin typeface="Trebuchet MS" pitchFamily="34" charset="0"/>
                <a:cs typeface="Arial" pitchFamily="34" charset="0"/>
              </a:rPr>
              <a:t>Server</a:t>
            </a:r>
          </a:p>
        </p:txBody>
      </p:sp>
      <p:cxnSp>
        <p:nvCxnSpPr>
          <p:cNvPr id="13332" name="AutoShape 21"/>
          <p:cNvCxnSpPr>
            <a:cxnSpLocks noChangeShapeType="1"/>
            <a:stCxn id="58391" idx="1"/>
            <a:endCxn id="13331" idx="0"/>
          </p:cNvCxnSpPr>
          <p:nvPr/>
        </p:nvCxnSpPr>
        <p:spPr bwMode="auto">
          <a:xfrm rot="10800000" flipV="1">
            <a:off x="3222625" y="3979863"/>
            <a:ext cx="104775" cy="373062"/>
          </a:xfrm>
          <a:prstGeom prst="bentConnector2">
            <a:avLst/>
          </a:prstGeom>
          <a:noFill/>
          <a:ln w="19050">
            <a:solidFill>
              <a:schemeClr val="tx1"/>
            </a:solidFill>
            <a:miter lim="800000"/>
            <a:headEnd/>
            <a:tailEnd/>
          </a:ln>
          <a:extLst>
            <a:ext uri="{909E8E84-426E-40DD-AFC4-6F175D3DCCD1}">
              <a14:hiddenFill xmlns:a14="http://schemas.microsoft.com/office/drawing/2010/main">
                <a:noFill/>
              </a14:hiddenFill>
            </a:ext>
          </a:extLst>
        </p:spPr>
      </p:cxnSp>
      <p:sp>
        <p:nvSpPr>
          <p:cNvPr id="13333" name="Title 2"/>
          <p:cNvSpPr>
            <a:spLocks/>
          </p:cNvSpPr>
          <p:nvPr/>
        </p:nvSpPr>
        <p:spPr bwMode="auto">
          <a:xfrm>
            <a:off x="171450" y="153988"/>
            <a:ext cx="8229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80000"/>
              </a:lnSpc>
            </a:pPr>
            <a:r>
              <a:rPr lang="en-US" sz="3200" dirty="0">
                <a:solidFill>
                  <a:schemeClr val="accent1"/>
                </a:solidFill>
                <a:latin typeface="+mn-lt"/>
              </a:rPr>
              <a:t>Deploying a Dell AIM Environment</a:t>
            </a:r>
          </a:p>
        </p:txBody>
      </p:sp>
      <p:sp>
        <p:nvSpPr>
          <p:cNvPr id="58391" name="AutoShape 23"/>
          <p:cNvSpPr>
            <a:spLocks noChangeArrowheads="1"/>
          </p:cNvSpPr>
          <p:nvPr/>
        </p:nvSpPr>
        <p:spPr bwMode="auto">
          <a:xfrm>
            <a:off x="3346450" y="3859213"/>
            <a:ext cx="744538" cy="239712"/>
          </a:xfrm>
          <a:prstGeom prst="roundRect">
            <a:avLst>
              <a:gd name="adj" fmla="val 16667"/>
            </a:avLst>
          </a:prstGeom>
          <a:solidFill>
            <a:srgbClr val="F8F8F8"/>
          </a:solidFill>
          <a:ln w="38100" algn="ctr">
            <a:solidFill>
              <a:schemeClr val="bg2"/>
            </a:solidFill>
            <a:round/>
            <a:headEnd/>
            <a:tailEnd/>
          </a:ln>
        </p:spPr>
        <p:txBody>
          <a:bodyPr wrap="none" anchor="ctr"/>
          <a:lstStyle/>
          <a:p>
            <a:pPr algn="ctr"/>
            <a:r>
              <a:rPr lang="en-US" sz="1000" b="1">
                <a:latin typeface="Trebuchet MS" pitchFamily="34" charset="0"/>
                <a:cs typeface="Arial" pitchFamily="34" charset="0"/>
              </a:rPr>
              <a:t>L2 Switch</a:t>
            </a:r>
          </a:p>
        </p:txBody>
      </p:sp>
      <p:sp>
        <p:nvSpPr>
          <p:cNvPr id="58392" name="Text Box 24"/>
          <p:cNvSpPr txBox="1">
            <a:spLocks noChangeArrowheads="1"/>
          </p:cNvSpPr>
          <p:nvPr/>
        </p:nvSpPr>
        <p:spPr bwMode="auto">
          <a:xfrm>
            <a:off x="5222875" y="1184275"/>
            <a:ext cx="3407417"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hangingPunct="1">
              <a:spcAft>
                <a:spcPct val="50000"/>
              </a:spcAft>
              <a:buFontTx/>
              <a:buAutoNum type="arabicPeriod"/>
            </a:pPr>
            <a:r>
              <a:rPr lang="en-US" sz="1400" dirty="0">
                <a:latin typeface="Trebuchet MS" pitchFamily="34" charset="0"/>
              </a:rPr>
              <a:t>Install Dell AIM Controller on a physical server or virtual machine</a:t>
            </a:r>
          </a:p>
          <a:p>
            <a:pPr defTabSz="914400" eaLnBrk="1" hangingPunct="1">
              <a:spcAft>
                <a:spcPct val="50000"/>
              </a:spcAft>
              <a:buFontTx/>
              <a:buAutoNum type="arabicPeriod"/>
            </a:pPr>
            <a:r>
              <a:rPr lang="en-US" sz="1400" dirty="0">
                <a:latin typeface="Trebuchet MS" pitchFamily="34" charset="0"/>
              </a:rPr>
              <a:t>Optionally, install a redundant Controller</a:t>
            </a:r>
          </a:p>
          <a:p>
            <a:pPr defTabSz="914400" eaLnBrk="1" hangingPunct="1">
              <a:spcAft>
                <a:spcPct val="50000"/>
              </a:spcAft>
              <a:buFontTx/>
              <a:buAutoNum type="arabicPeriod"/>
            </a:pPr>
            <a:r>
              <a:rPr lang="en-US" sz="1400" dirty="0">
                <a:latin typeface="Trebuchet MS" pitchFamily="34" charset="0"/>
              </a:rPr>
              <a:t>Identify existing servers, VMs, hypervisors to add to the Dell AIM environment</a:t>
            </a:r>
          </a:p>
          <a:p>
            <a:pPr defTabSz="914400" eaLnBrk="1" hangingPunct="1">
              <a:spcAft>
                <a:spcPct val="50000"/>
              </a:spcAft>
              <a:buFontTx/>
              <a:buAutoNum type="arabicPeriod"/>
            </a:pPr>
            <a:r>
              <a:rPr lang="en-US" sz="1400" dirty="0">
                <a:latin typeface="Trebuchet MS" pitchFamily="34" charset="0"/>
              </a:rPr>
              <a:t>Identify network switches to add to the Dell AIM environment</a:t>
            </a:r>
          </a:p>
          <a:p>
            <a:pPr defTabSz="914400" eaLnBrk="1" hangingPunct="1">
              <a:spcAft>
                <a:spcPct val="50000"/>
              </a:spcAft>
              <a:buFontTx/>
              <a:buAutoNum type="arabicPeriod"/>
            </a:pPr>
            <a:r>
              <a:rPr lang="en-US" sz="1400" dirty="0">
                <a:latin typeface="Trebuchet MS" pitchFamily="34" charset="0"/>
              </a:rPr>
              <a:t>Identify new bare-metal servers and configure them to network boot</a:t>
            </a:r>
          </a:p>
          <a:p>
            <a:pPr defTabSz="914400" eaLnBrk="1" hangingPunct="1">
              <a:spcAft>
                <a:spcPct val="50000"/>
              </a:spcAft>
              <a:buFontTx/>
              <a:buAutoNum type="arabicPeriod"/>
            </a:pPr>
            <a:r>
              <a:rPr lang="en-US" sz="1400" dirty="0">
                <a:latin typeface="Trebuchet MS" pitchFamily="34" charset="0"/>
              </a:rPr>
              <a:t>Cable the new servers to networks and storage</a:t>
            </a:r>
          </a:p>
        </p:txBody>
      </p:sp>
      <p:cxnSp>
        <p:nvCxnSpPr>
          <p:cNvPr id="58393" name="AutoShape 25"/>
          <p:cNvCxnSpPr>
            <a:cxnSpLocks noChangeShapeType="1"/>
            <a:stCxn id="58386" idx="2"/>
            <a:endCxn id="58421" idx="0"/>
          </p:cNvCxnSpPr>
          <p:nvPr/>
        </p:nvCxnSpPr>
        <p:spPr bwMode="auto">
          <a:xfrm>
            <a:off x="2457450" y="2000250"/>
            <a:ext cx="0" cy="303213"/>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58394" name="AutoShape 26"/>
          <p:cNvSpPr>
            <a:spLocks noChangeArrowheads="1"/>
          </p:cNvSpPr>
          <p:nvPr/>
        </p:nvSpPr>
        <p:spPr bwMode="auto">
          <a:xfrm>
            <a:off x="3913188" y="4362450"/>
            <a:ext cx="620712"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latin typeface="Trebuchet MS" pitchFamily="34" charset="0"/>
                <a:cs typeface="Arial" pitchFamily="34" charset="0"/>
              </a:rPr>
              <a:t>Bare</a:t>
            </a:r>
          </a:p>
          <a:p>
            <a:pPr algn="ctr"/>
            <a:r>
              <a:rPr lang="en-US" sz="900" b="1">
                <a:latin typeface="Trebuchet MS" pitchFamily="34" charset="0"/>
                <a:cs typeface="Arial" pitchFamily="34" charset="0"/>
              </a:rPr>
              <a:t>Metal</a:t>
            </a:r>
          </a:p>
          <a:p>
            <a:pPr algn="ctr"/>
            <a:r>
              <a:rPr lang="en-US" sz="900" b="1">
                <a:latin typeface="Trebuchet MS" pitchFamily="34" charset="0"/>
                <a:cs typeface="Arial" pitchFamily="34" charset="0"/>
              </a:rPr>
              <a:t>Server</a:t>
            </a:r>
          </a:p>
        </p:txBody>
      </p:sp>
      <p:cxnSp>
        <p:nvCxnSpPr>
          <p:cNvPr id="58395" name="AutoShape 27"/>
          <p:cNvCxnSpPr>
            <a:cxnSpLocks noChangeShapeType="1"/>
            <a:stCxn id="58391" idx="3"/>
            <a:endCxn id="58394" idx="0"/>
          </p:cNvCxnSpPr>
          <p:nvPr/>
        </p:nvCxnSpPr>
        <p:spPr bwMode="auto">
          <a:xfrm>
            <a:off x="4110038" y="3979863"/>
            <a:ext cx="114300" cy="363537"/>
          </a:xfrm>
          <a:prstGeom prst="bentConnector2">
            <a:avLst/>
          </a:prstGeom>
          <a:noFill/>
          <a:ln w="19050">
            <a:solidFill>
              <a:schemeClr val="tx1"/>
            </a:solidFill>
            <a:miter lim="800000"/>
            <a:headEnd/>
            <a:tailEnd/>
          </a:ln>
          <a:extLst>
            <a:ext uri="{909E8E84-426E-40DD-AFC4-6F175D3DCCD1}">
              <a14:hiddenFill xmlns:a14="http://schemas.microsoft.com/office/drawing/2010/main">
                <a:noFill/>
              </a14:hiddenFill>
            </a:ext>
          </a:extLst>
        </p:spPr>
      </p:cxnSp>
      <p:sp>
        <p:nvSpPr>
          <p:cNvPr id="58399" name="Oval 31"/>
          <p:cNvSpPr>
            <a:spLocks noChangeArrowheads="1"/>
          </p:cNvSpPr>
          <p:nvPr/>
        </p:nvSpPr>
        <p:spPr bwMode="auto">
          <a:xfrm>
            <a:off x="1290638" y="2462213"/>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1</a:t>
            </a:r>
          </a:p>
        </p:txBody>
      </p:sp>
      <p:sp>
        <p:nvSpPr>
          <p:cNvPr id="58400" name="Oval 32"/>
          <p:cNvSpPr>
            <a:spLocks noChangeArrowheads="1"/>
          </p:cNvSpPr>
          <p:nvPr/>
        </p:nvSpPr>
        <p:spPr bwMode="auto">
          <a:xfrm>
            <a:off x="1662113" y="5581650"/>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3</a:t>
            </a:r>
          </a:p>
        </p:txBody>
      </p:sp>
      <p:sp>
        <p:nvSpPr>
          <p:cNvPr id="58401" name="Oval 33"/>
          <p:cNvSpPr>
            <a:spLocks noChangeArrowheads="1"/>
          </p:cNvSpPr>
          <p:nvPr/>
        </p:nvSpPr>
        <p:spPr bwMode="auto">
          <a:xfrm>
            <a:off x="3576638" y="3055938"/>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4</a:t>
            </a:r>
          </a:p>
        </p:txBody>
      </p:sp>
      <p:sp>
        <p:nvSpPr>
          <p:cNvPr id="13342" name="AutoShape 34"/>
          <p:cNvSpPr>
            <a:spLocks noChangeArrowheads="1"/>
          </p:cNvSpPr>
          <p:nvPr/>
        </p:nvSpPr>
        <p:spPr bwMode="auto">
          <a:xfrm>
            <a:off x="3222625" y="5294313"/>
            <a:ext cx="1068388" cy="420687"/>
          </a:xfrm>
          <a:prstGeom prst="roundRect">
            <a:avLst>
              <a:gd name="adj" fmla="val 16667"/>
            </a:avLst>
          </a:prstGeom>
          <a:solidFill>
            <a:srgbClr val="EAEAEA"/>
          </a:solidFill>
          <a:ln w="38100" algn="ctr">
            <a:solidFill>
              <a:schemeClr val="bg2"/>
            </a:solidFill>
            <a:round/>
            <a:headEnd/>
            <a:tailEnd/>
          </a:ln>
        </p:spPr>
        <p:txBody>
          <a:bodyPr wrap="none" anchor="ctr"/>
          <a:lstStyle/>
          <a:p>
            <a:pPr algn="ctr"/>
            <a:r>
              <a:rPr lang="en-US" sz="1000" b="1">
                <a:latin typeface="Trebuchet MS" pitchFamily="34" charset="0"/>
                <a:cs typeface="Arial" pitchFamily="34" charset="0"/>
              </a:rPr>
              <a:t>Storage</a:t>
            </a:r>
          </a:p>
        </p:txBody>
      </p:sp>
      <p:cxnSp>
        <p:nvCxnSpPr>
          <p:cNvPr id="13343" name="AutoShape 35"/>
          <p:cNvCxnSpPr>
            <a:cxnSpLocks noChangeShapeType="1"/>
          </p:cNvCxnSpPr>
          <p:nvPr/>
        </p:nvCxnSpPr>
        <p:spPr bwMode="auto">
          <a:xfrm rot="16200000" flipH="1">
            <a:off x="3329781" y="4847432"/>
            <a:ext cx="320675" cy="534988"/>
          </a:xfrm>
          <a:prstGeom prst="bentConnector3">
            <a:avLst>
              <a:gd name="adj1" fmla="val 49505"/>
            </a:avLst>
          </a:prstGeom>
          <a:noFill/>
          <a:ln w="19050">
            <a:solidFill>
              <a:schemeClr val="tx1"/>
            </a:solidFill>
            <a:miter lim="800000"/>
            <a:headEnd/>
            <a:tailEnd/>
          </a:ln>
          <a:extLst>
            <a:ext uri="{909E8E84-426E-40DD-AFC4-6F175D3DCCD1}">
              <a14:hiddenFill xmlns:a14="http://schemas.microsoft.com/office/drawing/2010/main">
                <a:noFill/>
              </a14:hiddenFill>
            </a:ext>
          </a:extLst>
        </p:spPr>
      </p:cxnSp>
      <p:cxnSp>
        <p:nvCxnSpPr>
          <p:cNvPr id="58404" name="AutoShape 36"/>
          <p:cNvCxnSpPr>
            <a:cxnSpLocks noChangeShapeType="1"/>
          </p:cNvCxnSpPr>
          <p:nvPr/>
        </p:nvCxnSpPr>
        <p:spPr bwMode="auto">
          <a:xfrm rot="5400000">
            <a:off x="3825876" y="4886325"/>
            <a:ext cx="330200" cy="466725"/>
          </a:xfrm>
          <a:prstGeom prst="bentConnector3">
            <a:avLst>
              <a:gd name="adj1" fmla="val 49519"/>
            </a:avLst>
          </a:prstGeom>
          <a:noFill/>
          <a:ln w="19050">
            <a:solidFill>
              <a:schemeClr val="tx1"/>
            </a:solidFill>
            <a:miter lim="800000"/>
            <a:headEnd/>
            <a:tailEnd/>
          </a:ln>
          <a:extLst>
            <a:ext uri="{909E8E84-426E-40DD-AFC4-6F175D3DCCD1}">
              <a14:hiddenFill xmlns:a14="http://schemas.microsoft.com/office/drawing/2010/main">
                <a:noFill/>
              </a14:hiddenFill>
            </a:ext>
          </a:extLst>
        </p:spPr>
      </p:cxnSp>
      <p:sp>
        <p:nvSpPr>
          <p:cNvPr id="58406" name="Oval 38"/>
          <p:cNvSpPr>
            <a:spLocks noChangeArrowheads="1"/>
          </p:cNvSpPr>
          <p:nvPr/>
        </p:nvSpPr>
        <p:spPr bwMode="auto">
          <a:xfrm>
            <a:off x="4676775" y="5337175"/>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6</a:t>
            </a:r>
          </a:p>
        </p:txBody>
      </p:sp>
      <p:cxnSp>
        <p:nvCxnSpPr>
          <p:cNvPr id="58409" name="AutoShape 41"/>
          <p:cNvCxnSpPr>
            <a:cxnSpLocks noChangeShapeType="1"/>
            <a:stCxn id="58399" idx="6"/>
            <a:endCxn id="58421" idx="1"/>
          </p:cNvCxnSpPr>
          <p:nvPr/>
        </p:nvCxnSpPr>
        <p:spPr bwMode="auto">
          <a:xfrm>
            <a:off x="1585913" y="2605088"/>
            <a:ext cx="541337" cy="0"/>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58410" name="AutoShape 42"/>
          <p:cNvCxnSpPr>
            <a:cxnSpLocks noChangeShapeType="1"/>
            <a:stCxn id="58400" idx="0"/>
            <a:endCxn id="58378" idx="2"/>
          </p:cNvCxnSpPr>
          <p:nvPr/>
        </p:nvCxnSpPr>
        <p:spPr bwMode="auto">
          <a:xfrm flipV="1">
            <a:off x="1804988" y="4964113"/>
            <a:ext cx="614362" cy="608012"/>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58411" name="AutoShape 43"/>
          <p:cNvCxnSpPr>
            <a:cxnSpLocks noChangeShapeType="1"/>
            <a:stCxn id="58400" idx="0"/>
            <a:endCxn id="58423" idx="2"/>
          </p:cNvCxnSpPr>
          <p:nvPr/>
        </p:nvCxnSpPr>
        <p:spPr bwMode="auto">
          <a:xfrm flipH="1" flipV="1">
            <a:off x="1171575" y="5294313"/>
            <a:ext cx="633413" cy="277812"/>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58413" name="AutoShape 45"/>
          <p:cNvCxnSpPr>
            <a:cxnSpLocks noChangeShapeType="1"/>
            <a:stCxn id="58401" idx="4"/>
            <a:endCxn id="58391" idx="0"/>
          </p:cNvCxnSpPr>
          <p:nvPr/>
        </p:nvCxnSpPr>
        <p:spPr bwMode="auto">
          <a:xfrm>
            <a:off x="3719513" y="3351213"/>
            <a:ext cx="0" cy="488950"/>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sp>
        <p:nvSpPr>
          <p:cNvPr id="58414" name="Oval 46"/>
          <p:cNvSpPr>
            <a:spLocks noChangeArrowheads="1"/>
          </p:cNvSpPr>
          <p:nvPr/>
        </p:nvSpPr>
        <p:spPr bwMode="auto">
          <a:xfrm>
            <a:off x="4533900" y="3560763"/>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5</a:t>
            </a:r>
          </a:p>
        </p:txBody>
      </p:sp>
      <p:cxnSp>
        <p:nvCxnSpPr>
          <p:cNvPr id="58418" name="AutoShape 50"/>
          <p:cNvCxnSpPr>
            <a:cxnSpLocks noChangeShapeType="1"/>
            <a:stCxn id="58406" idx="1"/>
          </p:cNvCxnSpPr>
          <p:nvPr/>
        </p:nvCxnSpPr>
        <p:spPr bwMode="auto">
          <a:xfrm flipH="1" flipV="1">
            <a:off x="4224338" y="5038725"/>
            <a:ext cx="493712" cy="330200"/>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58419" name="AutoShape 51"/>
          <p:cNvCxnSpPr>
            <a:cxnSpLocks noChangeShapeType="1"/>
            <a:stCxn id="58414" idx="4"/>
            <a:endCxn id="58394" idx="3"/>
          </p:cNvCxnSpPr>
          <p:nvPr/>
        </p:nvCxnSpPr>
        <p:spPr bwMode="auto">
          <a:xfrm rot="5400000">
            <a:off x="4220369" y="4188619"/>
            <a:ext cx="788987" cy="123825"/>
          </a:xfrm>
          <a:prstGeom prst="bentConnector2">
            <a:avLst/>
          </a:prstGeom>
          <a:noFill/>
          <a:ln w="9525">
            <a:solidFill>
              <a:schemeClr val="bg2"/>
            </a:solidFill>
            <a:prstDash val="dash"/>
            <a:miter lim="800000"/>
            <a:headEnd/>
            <a:tailEnd type="triangle" w="med" len="med"/>
          </a:ln>
          <a:extLst>
            <a:ext uri="{909E8E84-426E-40DD-AFC4-6F175D3DCCD1}">
              <a14:hiddenFill xmlns:a14="http://schemas.microsoft.com/office/drawing/2010/main">
                <a:noFill/>
              </a14:hiddenFill>
            </a:ext>
          </a:extLst>
        </p:spPr>
      </p:cxnSp>
      <p:sp>
        <p:nvSpPr>
          <p:cNvPr id="58421" name="AutoShape 53"/>
          <p:cNvSpPr>
            <a:spLocks noChangeArrowheads="1"/>
          </p:cNvSpPr>
          <p:nvPr/>
        </p:nvSpPr>
        <p:spPr bwMode="auto">
          <a:xfrm>
            <a:off x="2146300" y="2322513"/>
            <a:ext cx="620713" cy="563562"/>
          </a:xfrm>
          <a:prstGeom prst="roundRect">
            <a:avLst>
              <a:gd name="adj" fmla="val 16667"/>
            </a:avLst>
          </a:prstGeom>
          <a:solidFill>
            <a:srgbClr val="FFFF99"/>
          </a:solidFill>
          <a:ln w="38100" algn="ctr">
            <a:solidFill>
              <a:srgbClr val="CC3300"/>
            </a:solidFill>
            <a:round/>
            <a:headEnd/>
            <a:tailEnd/>
          </a:ln>
        </p:spPr>
        <p:txBody>
          <a:bodyPr wrap="none"/>
          <a:lstStyle/>
          <a:p>
            <a:pPr algn="ctr"/>
            <a:r>
              <a:rPr lang="en-US" sz="900" b="1">
                <a:latin typeface="Trebuchet MS" pitchFamily="34" charset="0"/>
                <a:cs typeface="Arial" pitchFamily="34" charset="0"/>
              </a:rPr>
              <a:t>Dell AIM</a:t>
            </a:r>
          </a:p>
          <a:p>
            <a:pPr algn="ctr"/>
            <a:r>
              <a:rPr lang="en-US" sz="900" b="1">
                <a:latin typeface="Trebuchet MS" pitchFamily="34" charset="0"/>
                <a:cs typeface="Arial" pitchFamily="34" charset="0"/>
              </a:rPr>
              <a:t>Controller</a:t>
            </a:r>
          </a:p>
        </p:txBody>
      </p:sp>
      <p:sp>
        <p:nvSpPr>
          <p:cNvPr id="58371" name="AutoShape 3"/>
          <p:cNvSpPr>
            <a:spLocks noChangeArrowheads="1"/>
          </p:cNvSpPr>
          <p:nvPr/>
        </p:nvSpPr>
        <p:spPr bwMode="auto">
          <a:xfrm>
            <a:off x="3038475" y="2741613"/>
            <a:ext cx="252413" cy="239712"/>
          </a:xfrm>
          <a:prstGeom prst="can">
            <a:avLst>
              <a:gd name="adj" fmla="val 25000"/>
            </a:avLst>
          </a:prstGeom>
          <a:gradFill rotWithShape="1">
            <a:gsLst>
              <a:gs pos="0">
                <a:srgbClr val="764700"/>
              </a:gs>
              <a:gs pos="100000">
                <a:srgbClr val="FF9900"/>
              </a:gs>
            </a:gsLst>
            <a:lin ang="0" scaled="1"/>
          </a:gradFill>
          <a:ln w="9525">
            <a:solidFill>
              <a:schemeClr val="tx1"/>
            </a:solidFill>
            <a:round/>
            <a:headEnd/>
            <a:tailEnd/>
          </a:ln>
        </p:spPr>
        <p:txBody>
          <a:bodyPr wrap="none" anchor="ctr"/>
          <a:lstStyle/>
          <a:p>
            <a:endParaRPr lang="en-US"/>
          </a:p>
        </p:txBody>
      </p:sp>
      <p:sp>
        <p:nvSpPr>
          <p:cNvPr id="58423" name="Rectangle 55"/>
          <p:cNvSpPr>
            <a:spLocks noChangeArrowheads="1"/>
          </p:cNvSpPr>
          <p:nvPr/>
        </p:nvSpPr>
        <p:spPr bwMode="auto">
          <a:xfrm>
            <a:off x="304800" y="5038725"/>
            <a:ext cx="1733550" cy="255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900"/>
              <a:t>HYPERVISOR</a:t>
            </a:r>
          </a:p>
        </p:txBody>
      </p:sp>
      <p:sp>
        <p:nvSpPr>
          <p:cNvPr id="58425" name="AutoShape 57"/>
          <p:cNvSpPr>
            <a:spLocks noChangeArrowheads="1"/>
          </p:cNvSpPr>
          <p:nvPr/>
        </p:nvSpPr>
        <p:spPr bwMode="auto">
          <a:xfrm>
            <a:off x="3498850" y="2327275"/>
            <a:ext cx="620713" cy="563563"/>
          </a:xfrm>
          <a:prstGeom prst="roundRect">
            <a:avLst>
              <a:gd name="adj" fmla="val 16667"/>
            </a:avLst>
          </a:prstGeom>
          <a:solidFill>
            <a:srgbClr val="FFFF99"/>
          </a:solidFill>
          <a:ln w="38100" algn="ctr">
            <a:solidFill>
              <a:srgbClr val="CC3300"/>
            </a:solidFill>
            <a:round/>
            <a:headEnd/>
            <a:tailEnd/>
          </a:ln>
        </p:spPr>
        <p:txBody>
          <a:bodyPr wrap="none"/>
          <a:lstStyle/>
          <a:p>
            <a:pPr algn="ctr"/>
            <a:r>
              <a:rPr lang="en-US" sz="900" b="1">
                <a:latin typeface="Trebuchet MS" pitchFamily="34" charset="0"/>
                <a:cs typeface="Arial" pitchFamily="34" charset="0"/>
              </a:rPr>
              <a:t>Dell AIM</a:t>
            </a:r>
          </a:p>
          <a:p>
            <a:pPr algn="ctr"/>
            <a:r>
              <a:rPr lang="en-US" sz="900" b="1">
                <a:latin typeface="Trebuchet MS" pitchFamily="34" charset="0"/>
                <a:cs typeface="Arial" pitchFamily="34" charset="0"/>
              </a:rPr>
              <a:t>Controller</a:t>
            </a:r>
          </a:p>
        </p:txBody>
      </p:sp>
      <p:cxnSp>
        <p:nvCxnSpPr>
          <p:cNvPr id="58428" name="AutoShape 60"/>
          <p:cNvCxnSpPr>
            <a:cxnSpLocks noChangeShapeType="1"/>
            <a:stCxn id="58425" idx="1"/>
            <a:endCxn id="58371" idx="4"/>
          </p:cNvCxnSpPr>
          <p:nvPr/>
        </p:nvCxnSpPr>
        <p:spPr bwMode="auto">
          <a:xfrm rot="10800000" flipV="1">
            <a:off x="3290888" y="2609850"/>
            <a:ext cx="188912" cy="252413"/>
          </a:xfrm>
          <a:prstGeom prst="bentConnector3">
            <a:avLst>
              <a:gd name="adj1" fmla="val 4538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58429" name="AutoShape 61"/>
          <p:cNvCxnSpPr>
            <a:cxnSpLocks noChangeShapeType="1"/>
            <a:stCxn id="58421" idx="3"/>
            <a:endCxn id="58371" idx="2"/>
          </p:cNvCxnSpPr>
          <p:nvPr/>
        </p:nvCxnSpPr>
        <p:spPr bwMode="auto">
          <a:xfrm>
            <a:off x="2786063" y="2605088"/>
            <a:ext cx="252412" cy="257175"/>
          </a:xfrm>
          <a:prstGeom prst="bentConnector3">
            <a:avLst>
              <a:gd name="adj1" fmla="val 4591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58430" name="Oval 62"/>
          <p:cNvSpPr>
            <a:spLocks noChangeArrowheads="1"/>
          </p:cNvSpPr>
          <p:nvPr/>
        </p:nvSpPr>
        <p:spPr bwMode="auto">
          <a:xfrm>
            <a:off x="3656013" y="1555750"/>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2</a:t>
            </a:r>
          </a:p>
        </p:txBody>
      </p:sp>
      <p:cxnSp>
        <p:nvCxnSpPr>
          <p:cNvPr id="58431" name="AutoShape 63"/>
          <p:cNvCxnSpPr>
            <a:cxnSpLocks noChangeShapeType="1"/>
            <a:stCxn id="58430" idx="4"/>
          </p:cNvCxnSpPr>
          <p:nvPr/>
        </p:nvCxnSpPr>
        <p:spPr bwMode="auto">
          <a:xfrm>
            <a:off x="3798888" y="1851025"/>
            <a:ext cx="0" cy="488950"/>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sp>
        <p:nvSpPr>
          <p:cNvPr id="13361" name="Line 64"/>
          <p:cNvSpPr>
            <a:spLocks noChangeShapeType="1"/>
          </p:cNvSpPr>
          <p:nvPr/>
        </p:nvSpPr>
        <p:spPr bwMode="auto">
          <a:xfrm>
            <a:off x="5076825" y="1049247"/>
            <a:ext cx="0" cy="503555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Date Placeholder 1"/>
          <p:cNvSpPr>
            <a:spLocks noGrp="1"/>
          </p:cNvSpPr>
          <p:nvPr>
            <p:ph type="dt" sz="half" idx="2"/>
          </p:nvPr>
        </p:nvSpPr>
        <p:spPr/>
        <p:txBody>
          <a:bodyPr/>
          <a:lstStyle/>
          <a:p>
            <a:fld id="{9BEED044-E9F0-40F3-8A0B-5F6454A04386}" type="datetime1">
              <a:rPr lang="en-US" smtClean="0"/>
              <a:t>11/12/2023</a:t>
            </a:fld>
            <a:endParaRPr lang="en-US" dirty="0"/>
          </a:p>
        </p:txBody>
      </p:sp>
      <p:sp>
        <p:nvSpPr>
          <p:cNvPr id="3" name="Footer Placeholder 2"/>
          <p:cNvSpPr>
            <a:spLocks noGrp="1"/>
          </p:cNvSpPr>
          <p:nvPr>
            <p:ph type="ftr" sz="quarter" idx="3"/>
          </p:nvPr>
        </p:nvSpPr>
        <p:spPr/>
        <p:txBody>
          <a:bodyPr/>
          <a:lstStyle/>
          <a:p>
            <a:r>
              <a:rPr lang="en-US" smtClean="0"/>
              <a:t>Confidential</a:t>
            </a:r>
            <a:endParaRPr lang="en-US" dirty="0"/>
          </a:p>
        </p:txBody>
      </p:sp>
      <p:sp>
        <p:nvSpPr>
          <p:cNvPr id="4" name="Slide Number Placeholder 3"/>
          <p:cNvSpPr>
            <a:spLocks noGrp="1"/>
          </p:cNvSpPr>
          <p:nvPr>
            <p:ph type="sldNum" sz="quarter" idx="4"/>
          </p:nvPr>
        </p:nvSpPr>
        <p:spPr/>
        <p:txBody>
          <a:bodyPr/>
          <a:lstStyle/>
          <a:p>
            <a:fld id="{DBD5246C-868F-410A-AE52-FE248EDADC46}" type="slidenum">
              <a:rPr lang="en-US" smtClean="0"/>
              <a:pPr/>
              <a:t>21</a:t>
            </a:fld>
            <a:endParaRPr lang="en-US" dirty="0"/>
          </a:p>
        </p:txBody>
      </p:sp>
    </p:spTree>
    <p:extLst>
      <p:ext uri="{BB962C8B-B14F-4D97-AF65-F5344CB8AC3E}">
        <p14:creationId xmlns:p14="http://schemas.microsoft.com/office/powerpoint/2010/main" val="30791014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9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99"/>
                                        </p:tgtEl>
                                        <p:attrNameLst>
                                          <p:attrName>style.visibility</p:attrName>
                                        </p:attrNameLst>
                                      </p:cBhvr>
                                      <p:to>
                                        <p:strVal val="visible"/>
                                      </p:to>
                                    </p:set>
                                  </p:childTnLst>
                                </p:cTn>
                              </p:par>
                              <p:par>
                                <p:cTn id="9" presetID="22" presetClass="entr" presetSubtype="8" fill="hold" nodeType="withEffect">
                                  <p:stCondLst>
                                    <p:cond delay="0"/>
                                  </p:stCondLst>
                                  <p:childTnLst>
                                    <p:set>
                                      <p:cBhvr>
                                        <p:cTn id="10" dur="1" fill="hold">
                                          <p:stCondLst>
                                            <p:cond delay="0"/>
                                          </p:stCondLst>
                                        </p:cTn>
                                        <p:tgtEl>
                                          <p:spTgt spid="58409"/>
                                        </p:tgtEl>
                                        <p:attrNameLst>
                                          <p:attrName>style.visibility</p:attrName>
                                        </p:attrNameLst>
                                      </p:cBhvr>
                                      <p:to>
                                        <p:strVal val="visible"/>
                                      </p:to>
                                    </p:set>
                                    <p:animEffect transition="in" filter="wipe(left)">
                                      <p:cBhvr>
                                        <p:cTn id="11" dur="500"/>
                                        <p:tgtEl>
                                          <p:spTgt spid="58409"/>
                                        </p:tgtEl>
                                      </p:cBhvr>
                                    </p:animEffect>
                                  </p:childTnLst>
                                </p:cTn>
                              </p:par>
                            </p:childTnLst>
                          </p:cTn>
                        </p:par>
                        <p:par>
                          <p:cTn id="12" fill="hold" nodeType="afterGroup">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58421"/>
                                        </p:tgtEl>
                                        <p:attrNameLst>
                                          <p:attrName>style.visibility</p:attrName>
                                        </p:attrNameLst>
                                      </p:cBhvr>
                                      <p:to>
                                        <p:strVal val="visible"/>
                                      </p:to>
                                    </p:set>
                                    <p:animEffect transition="in" filter="wipe(left)">
                                      <p:cBhvr>
                                        <p:cTn id="15" dur="500"/>
                                        <p:tgtEl>
                                          <p:spTgt spid="58421"/>
                                        </p:tgtEl>
                                      </p:cBhvr>
                                    </p:animEffect>
                                  </p:childTnLst>
                                </p:cTn>
                              </p:par>
                              <p:par>
                                <p:cTn id="16" presetID="22" presetClass="entr" presetSubtype="8" fill="hold" nodeType="withEffect">
                                  <p:stCondLst>
                                    <p:cond delay="0"/>
                                  </p:stCondLst>
                                  <p:childTnLst>
                                    <p:set>
                                      <p:cBhvr>
                                        <p:cTn id="17" dur="1" fill="hold">
                                          <p:stCondLst>
                                            <p:cond delay="0"/>
                                          </p:stCondLst>
                                        </p:cTn>
                                        <p:tgtEl>
                                          <p:spTgt spid="58429"/>
                                        </p:tgtEl>
                                        <p:attrNameLst>
                                          <p:attrName>style.visibility</p:attrName>
                                        </p:attrNameLst>
                                      </p:cBhvr>
                                      <p:to>
                                        <p:strVal val="visible"/>
                                      </p:to>
                                    </p:set>
                                    <p:animEffect transition="in" filter="wipe(left)">
                                      <p:cBhvr>
                                        <p:cTn id="18" dur="500"/>
                                        <p:tgtEl>
                                          <p:spTgt spid="5842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8371"/>
                                        </p:tgtEl>
                                        <p:attrNameLst>
                                          <p:attrName>style.visibility</p:attrName>
                                        </p:attrNameLst>
                                      </p:cBhvr>
                                      <p:to>
                                        <p:strVal val="visible"/>
                                      </p:to>
                                    </p:set>
                                    <p:animEffect transition="in" filter="wipe(left)">
                                      <p:cBhvr>
                                        <p:cTn id="21" dur="500"/>
                                        <p:tgtEl>
                                          <p:spTgt spid="58371"/>
                                        </p:tgtEl>
                                      </p:cBhvr>
                                    </p:animEffect>
                                  </p:childTnLst>
                                </p:cTn>
                              </p:par>
                            </p:childTnLst>
                          </p:cTn>
                        </p:par>
                        <p:par>
                          <p:cTn id="22" fill="hold" nodeType="afterGroup">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58386"/>
                                        </p:tgtEl>
                                        <p:attrNameLst>
                                          <p:attrName>style.visibility</p:attrName>
                                        </p:attrNameLst>
                                      </p:cBhvr>
                                      <p:to>
                                        <p:strVal val="visible"/>
                                      </p:to>
                                    </p:set>
                                    <p:animEffect transition="in" filter="wipe(up)">
                                      <p:cBhvr>
                                        <p:cTn id="25" dur="500"/>
                                        <p:tgtEl>
                                          <p:spTgt spid="58386"/>
                                        </p:tgtEl>
                                      </p:cBhvr>
                                    </p:animEffect>
                                  </p:childTnLst>
                                </p:cTn>
                              </p:par>
                              <p:par>
                                <p:cTn id="26" presetID="22" presetClass="entr" presetSubtype="1" fill="hold" nodeType="withEffect">
                                  <p:stCondLst>
                                    <p:cond delay="0"/>
                                  </p:stCondLst>
                                  <p:childTnLst>
                                    <p:set>
                                      <p:cBhvr>
                                        <p:cTn id="27" dur="1" fill="hold">
                                          <p:stCondLst>
                                            <p:cond delay="0"/>
                                          </p:stCondLst>
                                        </p:cTn>
                                        <p:tgtEl>
                                          <p:spTgt spid="58393"/>
                                        </p:tgtEl>
                                        <p:attrNameLst>
                                          <p:attrName>style.visibility</p:attrName>
                                        </p:attrNameLst>
                                      </p:cBhvr>
                                      <p:to>
                                        <p:strVal val="visible"/>
                                      </p:to>
                                    </p:set>
                                    <p:animEffect transition="in" filter="wipe(up)">
                                      <p:cBhvr>
                                        <p:cTn id="28" dur="500"/>
                                        <p:tgtEl>
                                          <p:spTgt spid="5839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8392">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430"/>
                                        </p:tgtEl>
                                        <p:attrNameLst>
                                          <p:attrName>style.visibility</p:attrName>
                                        </p:attrNameLst>
                                      </p:cBhvr>
                                      <p:to>
                                        <p:strVal val="visible"/>
                                      </p:to>
                                    </p:set>
                                  </p:childTnLst>
                                </p:cTn>
                              </p:par>
                              <p:par>
                                <p:cTn id="35" presetID="22" presetClass="entr" presetSubtype="1" fill="hold" nodeType="withEffect">
                                  <p:stCondLst>
                                    <p:cond delay="0"/>
                                  </p:stCondLst>
                                  <p:childTnLst>
                                    <p:set>
                                      <p:cBhvr>
                                        <p:cTn id="36" dur="1" fill="hold">
                                          <p:stCondLst>
                                            <p:cond delay="0"/>
                                          </p:stCondLst>
                                        </p:cTn>
                                        <p:tgtEl>
                                          <p:spTgt spid="58431"/>
                                        </p:tgtEl>
                                        <p:attrNameLst>
                                          <p:attrName>style.visibility</p:attrName>
                                        </p:attrNameLst>
                                      </p:cBhvr>
                                      <p:to>
                                        <p:strVal val="visible"/>
                                      </p:to>
                                    </p:set>
                                    <p:animEffect transition="in" filter="wipe(up)">
                                      <p:cBhvr>
                                        <p:cTn id="37" dur="500"/>
                                        <p:tgtEl>
                                          <p:spTgt spid="58431"/>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58425"/>
                                        </p:tgtEl>
                                        <p:attrNameLst>
                                          <p:attrName>style.visibility</p:attrName>
                                        </p:attrNameLst>
                                      </p:cBhvr>
                                      <p:to>
                                        <p:strVal val="visible"/>
                                      </p:to>
                                    </p:set>
                                    <p:animEffect transition="in" filter="wipe(right)">
                                      <p:cBhvr>
                                        <p:cTn id="40" dur="500"/>
                                        <p:tgtEl>
                                          <p:spTgt spid="58425"/>
                                        </p:tgtEl>
                                      </p:cBhvr>
                                    </p:animEffect>
                                  </p:childTnLst>
                                </p:cTn>
                              </p:par>
                              <p:par>
                                <p:cTn id="41" presetID="22" presetClass="entr" presetSubtype="2" fill="hold" nodeType="withEffect">
                                  <p:stCondLst>
                                    <p:cond delay="0"/>
                                  </p:stCondLst>
                                  <p:childTnLst>
                                    <p:set>
                                      <p:cBhvr>
                                        <p:cTn id="42" dur="1" fill="hold">
                                          <p:stCondLst>
                                            <p:cond delay="0"/>
                                          </p:stCondLst>
                                        </p:cTn>
                                        <p:tgtEl>
                                          <p:spTgt spid="58428"/>
                                        </p:tgtEl>
                                        <p:attrNameLst>
                                          <p:attrName>style.visibility</p:attrName>
                                        </p:attrNameLst>
                                      </p:cBhvr>
                                      <p:to>
                                        <p:strVal val="visible"/>
                                      </p:to>
                                    </p:set>
                                    <p:animEffect transition="in" filter="wipe(right)">
                                      <p:cBhvr>
                                        <p:cTn id="43" dur="500"/>
                                        <p:tgtEl>
                                          <p:spTgt spid="5842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8392">
                                            <p:txEl>
                                              <p:pRg st="2" end="2"/>
                                            </p:tx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8400"/>
                                        </p:tgtEl>
                                        <p:attrNameLst>
                                          <p:attrName>style.visibility</p:attrName>
                                        </p:attrNameLst>
                                      </p:cBhvr>
                                      <p:to>
                                        <p:strVal val="visible"/>
                                      </p:to>
                                    </p:set>
                                  </p:childTnLst>
                                </p:cTn>
                              </p:par>
                              <p:par>
                                <p:cTn id="50" presetID="22" presetClass="entr" presetSubtype="4" fill="hold" nodeType="withEffect">
                                  <p:stCondLst>
                                    <p:cond delay="0"/>
                                  </p:stCondLst>
                                  <p:childTnLst>
                                    <p:set>
                                      <p:cBhvr>
                                        <p:cTn id="51" dur="1" fill="hold">
                                          <p:stCondLst>
                                            <p:cond delay="0"/>
                                          </p:stCondLst>
                                        </p:cTn>
                                        <p:tgtEl>
                                          <p:spTgt spid="58411"/>
                                        </p:tgtEl>
                                        <p:attrNameLst>
                                          <p:attrName>style.visibility</p:attrName>
                                        </p:attrNameLst>
                                      </p:cBhvr>
                                      <p:to>
                                        <p:strVal val="visible"/>
                                      </p:to>
                                    </p:set>
                                    <p:animEffect transition="in" filter="wipe(down)">
                                      <p:cBhvr>
                                        <p:cTn id="52" dur="500"/>
                                        <p:tgtEl>
                                          <p:spTgt spid="58411"/>
                                        </p:tgtEl>
                                      </p:cBhvr>
                                    </p:animEffect>
                                  </p:childTnLst>
                                </p:cTn>
                              </p:par>
                              <p:par>
                                <p:cTn id="53" presetID="22" presetClass="entr" presetSubtype="4" fill="hold" nodeType="withEffect">
                                  <p:stCondLst>
                                    <p:cond delay="0"/>
                                  </p:stCondLst>
                                  <p:childTnLst>
                                    <p:set>
                                      <p:cBhvr>
                                        <p:cTn id="54" dur="1" fill="hold">
                                          <p:stCondLst>
                                            <p:cond delay="0"/>
                                          </p:stCondLst>
                                        </p:cTn>
                                        <p:tgtEl>
                                          <p:spTgt spid="58410"/>
                                        </p:tgtEl>
                                        <p:attrNameLst>
                                          <p:attrName>style.visibility</p:attrName>
                                        </p:attrNameLst>
                                      </p:cBhvr>
                                      <p:to>
                                        <p:strVal val="visible"/>
                                      </p:to>
                                    </p:set>
                                    <p:animEffect transition="in" filter="wipe(down)">
                                      <p:cBhvr>
                                        <p:cTn id="55" dur="500"/>
                                        <p:tgtEl>
                                          <p:spTgt spid="58410"/>
                                        </p:tgtEl>
                                      </p:cBhvr>
                                    </p:animEffect>
                                  </p:childTnLst>
                                </p:cTn>
                              </p:par>
                            </p:childTnLst>
                          </p:cTn>
                        </p:par>
                        <p:par>
                          <p:cTn id="56" fill="hold" nodeType="afterGroup">
                            <p:stCondLst>
                              <p:cond delay="500"/>
                            </p:stCondLst>
                            <p:childTnLst>
                              <p:par>
                                <p:cTn id="57" presetID="7" presetClass="emph" presetSubtype="2" fill="hold" nodeType="afterEffect">
                                  <p:stCondLst>
                                    <p:cond delay="0"/>
                                  </p:stCondLst>
                                  <p:childTnLst>
                                    <p:animClr clrSpc="rgb" dir="cw">
                                      <p:cBhvr>
                                        <p:cTn id="58" dur="500" fill="hold"/>
                                        <p:tgtEl>
                                          <p:spTgt spid="58423"/>
                                        </p:tgtEl>
                                        <p:attrNameLst>
                                          <p:attrName>stroke.color</p:attrName>
                                        </p:attrNameLst>
                                      </p:cBhvr>
                                      <p:to>
                                        <a:srgbClr val="CC3300"/>
                                      </p:to>
                                    </p:animClr>
                                    <p:set>
                                      <p:cBhvr>
                                        <p:cTn id="59" dur="500" fill="hold"/>
                                        <p:tgtEl>
                                          <p:spTgt spid="58423"/>
                                        </p:tgtEl>
                                        <p:attrNameLst>
                                          <p:attrName>stroke.on</p:attrName>
                                        </p:attrNameLst>
                                      </p:cBhvr>
                                      <p:to>
                                        <p:strVal val="true"/>
                                      </p:to>
                                    </p:set>
                                  </p:childTnLst>
                                </p:cTn>
                              </p:par>
                              <p:par>
                                <p:cTn id="60" presetID="7" presetClass="emph" presetSubtype="2" fill="hold" grpId="0" nodeType="withEffect">
                                  <p:stCondLst>
                                    <p:cond delay="0"/>
                                  </p:stCondLst>
                                  <p:childTnLst>
                                    <p:animClr clrSpc="rgb" dir="cw">
                                      <p:cBhvr>
                                        <p:cTn id="61" dur="500" fill="hold"/>
                                        <p:tgtEl>
                                          <p:spTgt spid="58373"/>
                                        </p:tgtEl>
                                        <p:attrNameLst>
                                          <p:attrName>stroke.color</p:attrName>
                                        </p:attrNameLst>
                                      </p:cBhvr>
                                      <p:to>
                                        <a:srgbClr val="CC3300"/>
                                      </p:to>
                                    </p:animClr>
                                    <p:set>
                                      <p:cBhvr>
                                        <p:cTn id="62" dur="500" fill="hold"/>
                                        <p:tgtEl>
                                          <p:spTgt spid="58373"/>
                                        </p:tgtEl>
                                        <p:attrNameLst>
                                          <p:attrName>stroke.on</p:attrName>
                                        </p:attrNameLst>
                                      </p:cBhvr>
                                      <p:to>
                                        <p:strVal val="true"/>
                                      </p:to>
                                    </p:set>
                                  </p:childTnLst>
                                </p:cTn>
                              </p:par>
                              <p:par>
                                <p:cTn id="63" presetID="7" presetClass="emph" presetSubtype="2" fill="hold" nodeType="withEffect">
                                  <p:stCondLst>
                                    <p:cond delay="0"/>
                                  </p:stCondLst>
                                  <p:childTnLst>
                                    <p:animClr clrSpc="rgb" dir="cw">
                                      <p:cBhvr>
                                        <p:cTn id="64" dur="500" fill="hold"/>
                                        <p:tgtEl>
                                          <p:spTgt spid="58378"/>
                                        </p:tgtEl>
                                        <p:attrNameLst>
                                          <p:attrName>stroke.color</p:attrName>
                                        </p:attrNameLst>
                                      </p:cBhvr>
                                      <p:to>
                                        <a:srgbClr val="CC3300"/>
                                      </p:to>
                                    </p:animClr>
                                    <p:set>
                                      <p:cBhvr>
                                        <p:cTn id="65" dur="500" fill="hold"/>
                                        <p:tgtEl>
                                          <p:spTgt spid="58378"/>
                                        </p:tgtEl>
                                        <p:attrNameLst>
                                          <p:attrName>stroke.on</p:attrName>
                                        </p:attrNameLst>
                                      </p:cBhvr>
                                      <p:to>
                                        <p:strVal val="tru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8392">
                                            <p:txEl>
                                              <p:pRg st="3" end="3"/>
                                            </p:txEl>
                                          </p:spTgt>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8401"/>
                                        </p:tgtEl>
                                        <p:attrNameLst>
                                          <p:attrName>style.visibility</p:attrName>
                                        </p:attrNameLst>
                                      </p:cBhvr>
                                      <p:to>
                                        <p:strVal val="visible"/>
                                      </p:to>
                                    </p:set>
                                  </p:childTnLst>
                                </p:cTn>
                              </p:par>
                              <p:par>
                                <p:cTn id="72" presetID="22" presetClass="entr" presetSubtype="1" fill="hold" nodeType="withEffect">
                                  <p:stCondLst>
                                    <p:cond delay="0"/>
                                  </p:stCondLst>
                                  <p:childTnLst>
                                    <p:set>
                                      <p:cBhvr>
                                        <p:cTn id="73" dur="1" fill="hold">
                                          <p:stCondLst>
                                            <p:cond delay="0"/>
                                          </p:stCondLst>
                                        </p:cTn>
                                        <p:tgtEl>
                                          <p:spTgt spid="58413"/>
                                        </p:tgtEl>
                                        <p:attrNameLst>
                                          <p:attrName>style.visibility</p:attrName>
                                        </p:attrNameLst>
                                      </p:cBhvr>
                                      <p:to>
                                        <p:strVal val="visible"/>
                                      </p:to>
                                    </p:set>
                                    <p:animEffect transition="in" filter="wipe(up)">
                                      <p:cBhvr>
                                        <p:cTn id="74" dur="500"/>
                                        <p:tgtEl>
                                          <p:spTgt spid="58413"/>
                                        </p:tgtEl>
                                      </p:cBhvr>
                                    </p:animEffect>
                                  </p:childTnLst>
                                </p:cTn>
                              </p:par>
                            </p:childTnLst>
                          </p:cTn>
                        </p:par>
                        <p:par>
                          <p:cTn id="75" fill="hold" nodeType="afterGroup">
                            <p:stCondLst>
                              <p:cond delay="500"/>
                            </p:stCondLst>
                            <p:childTnLst>
                              <p:par>
                                <p:cTn id="76" presetID="7" presetClass="emph" presetSubtype="2" fill="hold" nodeType="afterEffect">
                                  <p:stCondLst>
                                    <p:cond delay="0"/>
                                  </p:stCondLst>
                                  <p:childTnLst>
                                    <p:animClr clrSpc="rgb" dir="cw">
                                      <p:cBhvr>
                                        <p:cTn id="77" dur="500" fill="hold"/>
                                        <p:tgtEl>
                                          <p:spTgt spid="58391"/>
                                        </p:tgtEl>
                                        <p:attrNameLst>
                                          <p:attrName>stroke.color</p:attrName>
                                        </p:attrNameLst>
                                      </p:cBhvr>
                                      <p:to>
                                        <a:srgbClr val="CC3300"/>
                                      </p:to>
                                    </p:animClr>
                                    <p:set>
                                      <p:cBhvr>
                                        <p:cTn id="78" dur="500" fill="hold"/>
                                        <p:tgtEl>
                                          <p:spTgt spid="58391"/>
                                        </p:tgtEl>
                                        <p:attrNameLst>
                                          <p:attrName>stroke.on</p:attrName>
                                        </p:attrNameLst>
                                      </p:cBhvr>
                                      <p:to>
                                        <p:strVal val="tru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8392">
                                            <p:txEl>
                                              <p:pRg st="4" end="4"/>
                                            </p:tx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8414"/>
                                        </p:tgtEl>
                                        <p:attrNameLst>
                                          <p:attrName>style.visibility</p:attrName>
                                        </p:attrNameLst>
                                      </p:cBhvr>
                                      <p:to>
                                        <p:strVal val="visible"/>
                                      </p:to>
                                    </p:set>
                                  </p:childTnLst>
                                </p:cTn>
                              </p:par>
                              <p:par>
                                <p:cTn id="85" presetID="22" presetClass="entr" presetSubtype="1" fill="hold" nodeType="withEffect">
                                  <p:stCondLst>
                                    <p:cond delay="0"/>
                                  </p:stCondLst>
                                  <p:childTnLst>
                                    <p:set>
                                      <p:cBhvr>
                                        <p:cTn id="86" dur="1" fill="hold">
                                          <p:stCondLst>
                                            <p:cond delay="0"/>
                                          </p:stCondLst>
                                        </p:cTn>
                                        <p:tgtEl>
                                          <p:spTgt spid="58419"/>
                                        </p:tgtEl>
                                        <p:attrNameLst>
                                          <p:attrName>style.visibility</p:attrName>
                                        </p:attrNameLst>
                                      </p:cBhvr>
                                      <p:to>
                                        <p:strVal val="visible"/>
                                      </p:to>
                                    </p:set>
                                    <p:animEffect transition="in" filter="wipe(up)">
                                      <p:cBhvr>
                                        <p:cTn id="87" dur="500"/>
                                        <p:tgtEl>
                                          <p:spTgt spid="58419"/>
                                        </p:tgtEl>
                                      </p:cBhvr>
                                    </p:animEffect>
                                  </p:childTnLst>
                                </p:cTn>
                              </p:par>
                            </p:childTnLst>
                          </p:cTn>
                        </p:par>
                        <p:par>
                          <p:cTn id="88" fill="hold" nodeType="afterGroup">
                            <p:stCondLst>
                              <p:cond delay="500"/>
                            </p:stCondLst>
                            <p:childTnLst>
                              <p:par>
                                <p:cTn id="89" presetID="7" presetClass="emph" presetSubtype="2" fill="hold" nodeType="afterEffect">
                                  <p:stCondLst>
                                    <p:cond delay="0"/>
                                  </p:stCondLst>
                                  <p:childTnLst>
                                    <p:animClr clrSpc="rgb" dir="cw">
                                      <p:cBhvr>
                                        <p:cTn id="90" dur="500" fill="hold"/>
                                        <p:tgtEl>
                                          <p:spTgt spid="58394"/>
                                        </p:tgtEl>
                                        <p:attrNameLst>
                                          <p:attrName>stroke.color</p:attrName>
                                        </p:attrNameLst>
                                      </p:cBhvr>
                                      <p:to>
                                        <a:srgbClr val="CC3300"/>
                                      </p:to>
                                    </p:animClr>
                                    <p:set>
                                      <p:cBhvr>
                                        <p:cTn id="91" dur="500" fill="hold"/>
                                        <p:tgtEl>
                                          <p:spTgt spid="58394"/>
                                        </p:tgtEl>
                                        <p:attrNameLst>
                                          <p:attrName>stroke.on</p:attrName>
                                        </p:attrNameLst>
                                      </p:cBhvr>
                                      <p:to>
                                        <p:strVal val="true"/>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58392">
                                            <p:txEl>
                                              <p:pRg st="5" end="5"/>
                                            </p:txEl>
                                          </p:spTgt>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58406"/>
                                        </p:tgtEl>
                                        <p:attrNameLst>
                                          <p:attrName>style.visibility</p:attrName>
                                        </p:attrNameLst>
                                      </p:cBhvr>
                                      <p:to>
                                        <p:strVal val="visible"/>
                                      </p:to>
                                    </p:set>
                                  </p:childTnLst>
                                </p:cTn>
                              </p:par>
                              <p:par>
                                <p:cTn id="98" presetID="22" presetClass="entr" presetSubtype="4" fill="hold" nodeType="withEffect">
                                  <p:stCondLst>
                                    <p:cond delay="0"/>
                                  </p:stCondLst>
                                  <p:childTnLst>
                                    <p:set>
                                      <p:cBhvr>
                                        <p:cTn id="99" dur="1" fill="hold">
                                          <p:stCondLst>
                                            <p:cond delay="0"/>
                                          </p:stCondLst>
                                        </p:cTn>
                                        <p:tgtEl>
                                          <p:spTgt spid="58418"/>
                                        </p:tgtEl>
                                        <p:attrNameLst>
                                          <p:attrName>style.visibility</p:attrName>
                                        </p:attrNameLst>
                                      </p:cBhvr>
                                      <p:to>
                                        <p:strVal val="visible"/>
                                      </p:to>
                                    </p:set>
                                    <p:animEffect transition="in" filter="wipe(down)">
                                      <p:cBhvr>
                                        <p:cTn id="100" dur="500"/>
                                        <p:tgtEl>
                                          <p:spTgt spid="58418"/>
                                        </p:tgtEl>
                                      </p:cBhvr>
                                    </p:animEffect>
                                  </p:childTnLst>
                                </p:cTn>
                              </p:par>
                            </p:childTnLst>
                          </p:cTn>
                        </p:par>
                        <p:par>
                          <p:cTn id="101" fill="hold" nodeType="afterGroup">
                            <p:stCondLst>
                              <p:cond delay="500"/>
                            </p:stCondLst>
                            <p:childTnLst>
                              <p:par>
                                <p:cTn id="102" presetID="7" presetClass="emph" presetSubtype="2" fill="hold" nodeType="afterEffect">
                                  <p:stCondLst>
                                    <p:cond delay="0"/>
                                  </p:stCondLst>
                                  <p:childTnLst>
                                    <p:animClr clrSpc="rgb" dir="cw">
                                      <p:cBhvr>
                                        <p:cTn id="103" dur="500" fill="hold"/>
                                        <p:tgtEl>
                                          <p:spTgt spid="58404"/>
                                        </p:tgtEl>
                                        <p:attrNameLst>
                                          <p:attrName>stroke.color</p:attrName>
                                        </p:attrNameLst>
                                      </p:cBhvr>
                                      <p:to>
                                        <a:srgbClr val="CC3300"/>
                                      </p:to>
                                    </p:animClr>
                                    <p:set>
                                      <p:cBhvr>
                                        <p:cTn id="104" dur="500" fill="hold"/>
                                        <p:tgtEl>
                                          <p:spTgt spid="58404"/>
                                        </p:tgtEl>
                                        <p:attrNameLst>
                                          <p:attrName>stroke.on</p:attrName>
                                        </p:attrNameLst>
                                      </p:cBhvr>
                                      <p:to>
                                        <p:strVal val="true"/>
                                      </p:to>
                                    </p:set>
                                  </p:childTnLst>
                                </p:cTn>
                              </p:par>
                              <p:par>
                                <p:cTn id="105" presetID="7" presetClass="emph" presetSubtype="2" fill="hold" nodeType="withEffect">
                                  <p:stCondLst>
                                    <p:cond delay="0"/>
                                  </p:stCondLst>
                                  <p:childTnLst>
                                    <p:animClr clrSpc="rgb" dir="cw">
                                      <p:cBhvr>
                                        <p:cTn id="106" dur="500" fill="hold"/>
                                        <p:tgtEl>
                                          <p:spTgt spid="58395"/>
                                        </p:tgtEl>
                                        <p:attrNameLst>
                                          <p:attrName>stroke.color</p:attrName>
                                        </p:attrNameLst>
                                      </p:cBhvr>
                                      <p:to>
                                        <a:srgbClr val="CC3300"/>
                                      </p:to>
                                    </p:animClr>
                                    <p:set>
                                      <p:cBhvr>
                                        <p:cTn id="107" dur="500" fill="hold"/>
                                        <p:tgtEl>
                                          <p:spTgt spid="58395"/>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animBg="1"/>
      <p:bldP spid="58386" grpId="0" animBg="1"/>
      <p:bldP spid="58392" grpId="0" build="p"/>
      <p:bldP spid="58399" grpId="0" animBg="1"/>
      <p:bldP spid="58400" grpId="0" animBg="1"/>
      <p:bldP spid="58401" grpId="0" animBg="1"/>
      <p:bldP spid="58406" grpId="0" animBg="1"/>
      <p:bldP spid="58414" grpId="0" animBg="1"/>
      <p:bldP spid="58421" grpId="0" animBg="1"/>
      <p:bldP spid="58371" grpId="0" animBg="1"/>
      <p:bldP spid="58425" grpId="0" animBg="1"/>
      <p:bldP spid="58430"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6" name="Rectangle 68"/>
          <p:cNvSpPr>
            <a:spLocks noGrp="1" noChangeArrowheads="1"/>
          </p:cNvSpPr>
          <p:nvPr>
            <p:ph type="ctrTitle"/>
          </p:nvPr>
        </p:nvSpPr>
        <p:spPr>
          <a:xfrm>
            <a:off x="438727" y="2817091"/>
            <a:ext cx="5823850" cy="1113848"/>
          </a:xfrm>
        </p:spPr>
        <p:txBody>
          <a:bodyPr/>
          <a:lstStyle/>
          <a:p>
            <a:r>
              <a:rPr lang="en-US"/>
              <a:t>Dell </a:t>
            </a:r>
            <a:r>
              <a:rPr lang="en-US" smtClean="0"/>
              <a:t>AIM </a:t>
            </a:r>
            <a:r>
              <a:rPr lang="en-US" dirty="0"/>
              <a:t>Training</a:t>
            </a:r>
            <a:endParaRPr lang="en-US" sz="2400" dirty="0"/>
          </a:p>
        </p:txBody>
      </p:sp>
      <p:sp>
        <p:nvSpPr>
          <p:cNvPr id="2118" name="Rectangle 70"/>
          <p:cNvSpPr>
            <a:spLocks noGrp="1" noChangeArrowheads="1"/>
          </p:cNvSpPr>
          <p:nvPr>
            <p:ph type="subTitle" idx="1"/>
          </p:nvPr>
        </p:nvSpPr>
        <p:spPr>
          <a:xfrm>
            <a:off x="457200" y="4165390"/>
            <a:ext cx="6517758" cy="800101"/>
          </a:xfrm>
        </p:spPr>
        <p:txBody>
          <a:bodyPr>
            <a:normAutofit/>
          </a:bodyPr>
          <a:lstStyle/>
          <a:p>
            <a:r>
              <a:rPr lang="en-US" sz="2800" dirty="0"/>
              <a:t>The AIM Command Line Interface (CLI)</a:t>
            </a:r>
          </a:p>
        </p:txBody>
      </p:sp>
    </p:spTree>
    <p:extLst>
      <p:ext uri="{BB962C8B-B14F-4D97-AF65-F5344CB8AC3E}">
        <p14:creationId xmlns:p14="http://schemas.microsoft.com/office/powerpoint/2010/main" val="177182002"/>
      </p:ext>
    </p:extLst>
  </p:cSld>
  <p:clrMapOvr>
    <a:masterClrMapping/>
  </p:clrMapOvr>
  <p:transition spd="med">
    <p:wipe dir="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t>Lesson Objectives</a:t>
            </a:r>
          </a:p>
        </p:txBody>
      </p:sp>
      <p:sp>
        <p:nvSpPr>
          <p:cNvPr id="135171" name="Rectangle 3"/>
          <p:cNvSpPr>
            <a:spLocks noGrp="1" noChangeArrowheads="1"/>
          </p:cNvSpPr>
          <p:nvPr>
            <p:ph type="body" idx="1"/>
          </p:nvPr>
        </p:nvSpPr>
        <p:spPr>
          <a:xfrm>
            <a:off x="467833" y="1290793"/>
            <a:ext cx="8229600" cy="4754880"/>
          </a:xfrm>
        </p:spPr>
        <p:txBody>
          <a:bodyPr>
            <a:normAutofit/>
          </a:bodyPr>
          <a:lstStyle/>
          <a:p>
            <a:pPr>
              <a:lnSpc>
                <a:spcPct val="100000"/>
              </a:lnSpc>
            </a:pPr>
            <a:r>
              <a:rPr lang="en-US" dirty="0"/>
              <a:t>Learn to use the Windows and Linux CLI</a:t>
            </a:r>
          </a:p>
        </p:txBody>
      </p:sp>
      <p:sp>
        <p:nvSpPr>
          <p:cNvPr id="2" name="Date Placeholder 1"/>
          <p:cNvSpPr>
            <a:spLocks noGrp="1"/>
          </p:cNvSpPr>
          <p:nvPr>
            <p:ph type="dt" sz="half" idx="2"/>
          </p:nvPr>
        </p:nvSpPr>
        <p:spPr/>
        <p:txBody>
          <a:bodyPr/>
          <a:lstStyle/>
          <a:p>
            <a:fld id="{2D3E70A3-AA14-499B-A873-F1AB8E41189A}"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211</a:t>
            </a:fld>
            <a:endParaRPr lang="en-US" dirty="0"/>
          </a:p>
        </p:txBody>
      </p:sp>
    </p:spTree>
    <p:extLst>
      <p:ext uri="{BB962C8B-B14F-4D97-AF65-F5344CB8AC3E}">
        <p14:creationId xmlns:p14="http://schemas.microsoft.com/office/powerpoint/2010/main" val="4061583154"/>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t>Topics Covered</a:t>
            </a:r>
          </a:p>
        </p:txBody>
      </p:sp>
      <p:sp>
        <p:nvSpPr>
          <p:cNvPr id="136195" name="Rectangle 3"/>
          <p:cNvSpPr>
            <a:spLocks noGrp="1" noChangeArrowheads="1"/>
          </p:cNvSpPr>
          <p:nvPr>
            <p:ph type="body" idx="1"/>
          </p:nvPr>
        </p:nvSpPr>
        <p:spPr>
          <a:xfrm>
            <a:off x="472745" y="1288901"/>
            <a:ext cx="8342312" cy="4900613"/>
          </a:xfrm>
        </p:spPr>
        <p:txBody>
          <a:bodyPr>
            <a:normAutofit/>
          </a:bodyPr>
          <a:lstStyle/>
          <a:p>
            <a:pPr>
              <a:lnSpc>
                <a:spcPct val="100000"/>
              </a:lnSpc>
            </a:pPr>
            <a:r>
              <a:rPr lang="en-US" dirty="0"/>
              <a:t>The Windows CLI</a:t>
            </a:r>
          </a:p>
          <a:p>
            <a:pPr>
              <a:lnSpc>
                <a:spcPct val="100000"/>
              </a:lnSpc>
            </a:pPr>
            <a:endParaRPr lang="en-US" sz="1400" b="1" dirty="0"/>
          </a:p>
          <a:p>
            <a:pPr>
              <a:lnSpc>
                <a:spcPct val="100000"/>
              </a:lnSpc>
            </a:pPr>
            <a:r>
              <a:rPr lang="en-US" dirty="0"/>
              <a:t>How to connect to the simulator and the Controller</a:t>
            </a:r>
          </a:p>
          <a:p>
            <a:pPr>
              <a:lnSpc>
                <a:spcPct val="100000"/>
              </a:lnSpc>
            </a:pPr>
            <a:endParaRPr lang="en-US" sz="1400" dirty="0"/>
          </a:p>
          <a:p>
            <a:pPr>
              <a:lnSpc>
                <a:spcPct val="100000"/>
              </a:lnSpc>
            </a:pPr>
            <a:r>
              <a:rPr lang="en-US" dirty="0"/>
              <a:t>How to run commands from a text file</a:t>
            </a:r>
          </a:p>
          <a:p>
            <a:pPr>
              <a:lnSpc>
                <a:spcPct val="100000"/>
              </a:lnSpc>
            </a:pPr>
            <a:endParaRPr lang="en-US" sz="1400" dirty="0"/>
          </a:p>
          <a:p>
            <a:pPr>
              <a:lnSpc>
                <a:spcPct val="100000"/>
              </a:lnSpc>
            </a:pPr>
            <a:r>
              <a:rPr lang="en-US" dirty="0"/>
              <a:t>The Linux CLI</a:t>
            </a:r>
          </a:p>
          <a:p>
            <a:pPr>
              <a:lnSpc>
                <a:spcPct val="100000"/>
              </a:lnSpc>
            </a:pPr>
            <a:endParaRPr lang="en-US" sz="1400" dirty="0"/>
          </a:p>
          <a:p>
            <a:pPr>
              <a:lnSpc>
                <a:spcPct val="100000"/>
              </a:lnSpc>
            </a:pPr>
            <a:r>
              <a:rPr lang="en-US" dirty="0"/>
              <a:t>Generating commands for a live system or a </a:t>
            </a:r>
            <a:r>
              <a:rPr lang="en-US" dirty="0" smtClean="0"/>
              <a:t>Simulator</a:t>
            </a:r>
          </a:p>
          <a:p>
            <a:pPr>
              <a:lnSpc>
                <a:spcPct val="100000"/>
              </a:lnSpc>
            </a:pPr>
            <a:endParaRPr lang="en-US" dirty="0"/>
          </a:p>
          <a:p>
            <a:pPr>
              <a:lnSpc>
                <a:spcPct val="100000"/>
              </a:lnSpc>
            </a:pPr>
            <a:r>
              <a:rPr lang="en-US" dirty="0" smtClean="0"/>
              <a:t>Commonly used AIM CLI Commands</a:t>
            </a:r>
            <a:endParaRPr lang="en-US" dirty="0"/>
          </a:p>
        </p:txBody>
      </p:sp>
      <p:sp>
        <p:nvSpPr>
          <p:cNvPr id="2" name="Date Placeholder 1"/>
          <p:cNvSpPr>
            <a:spLocks noGrp="1"/>
          </p:cNvSpPr>
          <p:nvPr>
            <p:ph type="dt" sz="half" idx="2"/>
          </p:nvPr>
        </p:nvSpPr>
        <p:spPr/>
        <p:txBody>
          <a:bodyPr/>
          <a:lstStyle/>
          <a:p>
            <a:fld id="{D18BE79D-E0C9-45A0-8005-6ACB022290F7}"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212</a:t>
            </a:fld>
            <a:endParaRPr lang="en-US" dirty="0"/>
          </a:p>
        </p:txBody>
      </p:sp>
    </p:spTree>
    <p:extLst>
      <p:ext uri="{BB962C8B-B14F-4D97-AF65-F5344CB8AC3E}">
        <p14:creationId xmlns:p14="http://schemas.microsoft.com/office/powerpoint/2010/main" val="1646552223"/>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t>The </a:t>
            </a:r>
            <a:r>
              <a:rPr lang="en-US" dirty="0" smtClean="0"/>
              <a:t>AIM </a:t>
            </a:r>
            <a:r>
              <a:rPr lang="en-US" dirty="0"/>
              <a:t>CLI</a:t>
            </a:r>
          </a:p>
        </p:txBody>
      </p:sp>
      <p:sp>
        <p:nvSpPr>
          <p:cNvPr id="175107" name="Rectangle 3"/>
          <p:cNvSpPr>
            <a:spLocks noGrp="1" noChangeArrowheads="1"/>
          </p:cNvSpPr>
          <p:nvPr>
            <p:ph type="body" idx="1"/>
          </p:nvPr>
        </p:nvSpPr>
        <p:spPr>
          <a:xfrm>
            <a:off x="464956" y="1288091"/>
            <a:ext cx="8382000" cy="5135563"/>
          </a:xfrm>
        </p:spPr>
        <p:txBody>
          <a:bodyPr>
            <a:normAutofit/>
          </a:bodyPr>
          <a:lstStyle/>
          <a:p>
            <a:pPr>
              <a:lnSpc>
                <a:spcPct val="100000"/>
              </a:lnSpc>
            </a:pPr>
            <a:r>
              <a:rPr lang="en-US" dirty="0"/>
              <a:t>Set of tools for configuring, controlling, and monitoring the </a:t>
            </a:r>
            <a:r>
              <a:rPr lang="en-US" dirty="0" smtClean="0"/>
              <a:t>AIM </a:t>
            </a:r>
            <a:r>
              <a:rPr lang="en-US" dirty="0"/>
              <a:t>environment</a:t>
            </a:r>
          </a:p>
          <a:p>
            <a:pPr>
              <a:lnSpc>
                <a:spcPct val="100000"/>
              </a:lnSpc>
            </a:pPr>
            <a:endParaRPr lang="en-US" sz="1400" dirty="0"/>
          </a:p>
          <a:p>
            <a:pPr>
              <a:lnSpc>
                <a:spcPct val="100000"/>
              </a:lnSpc>
            </a:pPr>
            <a:r>
              <a:rPr lang="en-US" dirty="0"/>
              <a:t>Distributed as part of the </a:t>
            </a:r>
            <a:r>
              <a:rPr lang="en-US" dirty="0" smtClean="0"/>
              <a:t>AIM </a:t>
            </a:r>
            <a:r>
              <a:rPr lang="en-US" dirty="0"/>
              <a:t>SDK</a:t>
            </a:r>
          </a:p>
          <a:p>
            <a:pPr>
              <a:lnSpc>
                <a:spcPct val="100000"/>
              </a:lnSpc>
            </a:pPr>
            <a:endParaRPr lang="en-US" sz="1400" dirty="0"/>
          </a:p>
          <a:p>
            <a:pPr>
              <a:lnSpc>
                <a:spcPct val="100000"/>
              </a:lnSpc>
            </a:pPr>
            <a:r>
              <a:rPr lang="en-US" dirty="0"/>
              <a:t>Necessary to accomplish certain tasks</a:t>
            </a:r>
          </a:p>
          <a:p>
            <a:pPr>
              <a:lnSpc>
                <a:spcPct val="100000"/>
              </a:lnSpc>
            </a:pPr>
            <a:endParaRPr lang="en-US" sz="1400" dirty="0"/>
          </a:p>
          <a:p>
            <a:pPr>
              <a:lnSpc>
                <a:spcPct val="100000"/>
              </a:lnSpc>
            </a:pPr>
            <a:r>
              <a:rPr lang="en-US" dirty="0"/>
              <a:t>Can be used in a live environment in a real data center or for testing and practice in a simulated environment</a:t>
            </a:r>
          </a:p>
          <a:p>
            <a:pPr>
              <a:lnSpc>
                <a:spcPct val="100000"/>
              </a:lnSpc>
            </a:pPr>
            <a:endParaRPr lang="en-US" sz="1400" dirty="0"/>
          </a:p>
          <a:p>
            <a:pPr>
              <a:lnSpc>
                <a:spcPct val="100000"/>
              </a:lnSpc>
            </a:pPr>
            <a:r>
              <a:rPr lang="en-US" dirty="0"/>
              <a:t>Documented in the CLI Reference</a:t>
            </a:r>
          </a:p>
        </p:txBody>
      </p:sp>
      <p:sp>
        <p:nvSpPr>
          <p:cNvPr id="2" name="Date Placeholder 1"/>
          <p:cNvSpPr>
            <a:spLocks noGrp="1"/>
          </p:cNvSpPr>
          <p:nvPr>
            <p:ph type="dt" sz="half" idx="2"/>
          </p:nvPr>
        </p:nvSpPr>
        <p:spPr/>
        <p:txBody>
          <a:bodyPr/>
          <a:lstStyle/>
          <a:p>
            <a:fld id="{189BAEFD-5C08-4A2E-AC94-0536688BD869}"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213</a:t>
            </a:fld>
            <a:endParaRPr lang="en-US" dirty="0"/>
          </a:p>
        </p:txBody>
      </p:sp>
    </p:spTree>
    <p:extLst>
      <p:ext uri="{BB962C8B-B14F-4D97-AF65-F5344CB8AC3E}">
        <p14:creationId xmlns:p14="http://schemas.microsoft.com/office/powerpoint/2010/main" val="382484876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a:t>Windows vs Linux CLI</a:t>
            </a:r>
          </a:p>
        </p:txBody>
      </p:sp>
      <p:sp>
        <p:nvSpPr>
          <p:cNvPr id="176131" name="Rectangle 3"/>
          <p:cNvSpPr>
            <a:spLocks noGrp="1" noChangeArrowheads="1"/>
          </p:cNvSpPr>
          <p:nvPr>
            <p:ph type="body" idx="1"/>
          </p:nvPr>
        </p:nvSpPr>
        <p:spPr>
          <a:xfrm>
            <a:off x="472712" y="1291415"/>
            <a:ext cx="8315325" cy="5097463"/>
          </a:xfrm>
        </p:spPr>
        <p:txBody>
          <a:bodyPr>
            <a:normAutofit/>
          </a:bodyPr>
          <a:lstStyle/>
          <a:p>
            <a:pPr>
              <a:lnSpc>
                <a:spcPct val="100000"/>
              </a:lnSpc>
            </a:pPr>
            <a:r>
              <a:rPr lang="en-US" dirty="0"/>
              <a:t>The CLI is available in two versions</a:t>
            </a:r>
            <a:r>
              <a:rPr lang="en-US" sz="1800" dirty="0"/>
              <a:t>:</a:t>
            </a:r>
          </a:p>
          <a:p>
            <a:pPr>
              <a:lnSpc>
                <a:spcPct val="100000"/>
              </a:lnSpc>
            </a:pPr>
            <a:endParaRPr lang="en-US" sz="1800" dirty="0"/>
          </a:p>
          <a:p>
            <a:pPr lvl="1">
              <a:lnSpc>
                <a:spcPct val="100000"/>
              </a:lnSpc>
            </a:pPr>
            <a:r>
              <a:rPr lang="en-US" dirty="0"/>
              <a:t>Windows</a:t>
            </a:r>
          </a:p>
          <a:p>
            <a:pPr lvl="2">
              <a:lnSpc>
                <a:spcPct val="100000"/>
              </a:lnSpc>
            </a:pPr>
            <a:r>
              <a:rPr lang="en-US" sz="1800" dirty="0"/>
              <a:t>Installed as part of the SDK</a:t>
            </a:r>
          </a:p>
          <a:p>
            <a:pPr lvl="2">
              <a:lnSpc>
                <a:spcPct val="100000"/>
              </a:lnSpc>
            </a:pPr>
            <a:r>
              <a:rPr lang="en-US" sz="1800" dirty="0"/>
              <a:t>Interfaces with the Simulator or the Controller</a:t>
            </a:r>
          </a:p>
          <a:p>
            <a:pPr lvl="2">
              <a:lnSpc>
                <a:spcPct val="100000"/>
              </a:lnSpc>
            </a:pPr>
            <a:r>
              <a:rPr lang="en-US" sz="1800" dirty="0"/>
              <a:t>Sometimes referred to as the “Dell </a:t>
            </a:r>
            <a:r>
              <a:rPr lang="en-US" sz="1800" dirty="0" smtClean="0"/>
              <a:t>AIM </a:t>
            </a:r>
            <a:r>
              <a:rPr lang="en-US" sz="1800" dirty="0"/>
              <a:t>Editor”</a:t>
            </a:r>
          </a:p>
          <a:p>
            <a:pPr lvl="2">
              <a:lnSpc>
                <a:spcPct val="100000"/>
              </a:lnSpc>
            </a:pPr>
            <a:endParaRPr lang="en-US" sz="1800" dirty="0"/>
          </a:p>
          <a:p>
            <a:pPr lvl="1">
              <a:lnSpc>
                <a:spcPct val="100000"/>
              </a:lnSpc>
            </a:pPr>
            <a:r>
              <a:rPr lang="en-US" dirty="0"/>
              <a:t>Linux</a:t>
            </a:r>
          </a:p>
          <a:p>
            <a:pPr lvl="2">
              <a:lnSpc>
                <a:spcPct val="100000"/>
              </a:lnSpc>
            </a:pPr>
            <a:r>
              <a:rPr lang="en-US" sz="1800" dirty="0"/>
              <a:t>Installed with the Controller or stand-alone</a:t>
            </a:r>
          </a:p>
          <a:p>
            <a:pPr lvl="2">
              <a:lnSpc>
                <a:spcPct val="100000"/>
              </a:lnSpc>
            </a:pPr>
            <a:r>
              <a:rPr lang="en-US" sz="1800" dirty="0"/>
              <a:t>Meant for interfacing with the Controller</a:t>
            </a:r>
          </a:p>
          <a:p>
            <a:pPr lvl="2">
              <a:lnSpc>
                <a:spcPct val="100000"/>
              </a:lnSpc>
            </a:pPr>
            <a:r>
              <a:rPr lang="en-US" sz="1800" dirty="0"/>
              <a:t>Sometimes referred to as the “</a:t>
            </a:r>
            <a:r>
              <a:rPr lang="en-US" sz="1800" dirty="0" err="1"/>
              <a:t>sdk</a:t>
            </a:r>
            <a:r>
              <a:rPr lang="en-US" sz="1800" dirty="0"/>
              <a:t>”</a:t>
            </a:r>
          </a:p>
          <a:p>
            <a:pPr lvl="2">
              <a:lnSpc>
                <a:spcPct val="100000"/>
              </a:lnSpc>
            </a:pPr>
            <a:r>
              <a:rPr lang="en-US" sz="1800" dirty="0"/>
              <a:t>Connects to the Public Services IP address of the Controller</a:t>
            </a:r>
          </a:p>
        </p:txBody>
      </p:sp>
      <p:sp>
        <p:nvSpPr>
          <p:cNvPr id="2" name="Date Placeholder 1"/>
          <p:cNvSpPr>
            <a:spLocks noGrp="1"/>
          </p:cNvSpPr>
          <p:nvPr>
            <p:ph type="dt" sz="half" idx="2"/>
          </p:nvPr>
        </p:nvSpPr>
        <p:spPr/>
        <p:txBody>
          <a:bodyPr/>
          <a:lstStyle/>
          <a:p>
            <a:fld id="{D627F14C-EC08-4D94-A465-66D8946AC080}"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214</a:t>
            </a:fld>
            <a:endParaRPr lang="en-US" dirty="0"/>
          </a:p>
        </p:txBody>
      </p:sp>
    </p:spTree>
    <p:extLst>
      <p:ext uri="{BB962C8B-B14F-4D97-AF65-F5344CB8AC3E}">
        <p14:creationId xmlns:p14="http://schemas.microsoft.com/office/powerpoint/2010/main" val="13348455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dirty="0"/>
              <a:t>Starting the Windows CLI</a:t>
            </a:r>
          </a:p>
        </p:txBody>
      </p:sp>
      <p:sp>
        <p:nvSpPr>
          <p:cNvPr id="177155" name="Rectangle 3"/>
          <p:cNvSpPr>
            <a:spLocks noGrp="1" noChangeArrowheads="1"/>
          </p:cNvSpPr>
          <p:nvPr>
            <p:ph type="body" idx="1"/>
          </p:nvPr>
        </p:nvSpPr>
        <p:spPr>
          <a:xfrm>
            <a:off x="464295" y="1284553"/>
            <a:ext cx="8496300" cy="5164138"/>
          </a:xfrm>
        </p:spPr>
        <p:txBody>
          <a:bodyPr/>
          <a:lstStyle/>
          <a:p>
            <a:r>
              <a:rPr lang="en-US" dirty="0"/>
              <a:t>The CLI is started using the “</a:t>
            </a:r>
            <a:r>
              <a:rPr lang="en-US" dirty="0">
                <a:solidFill>
                  <a:schemeClr val="accent1">
                    <a:lumMod val="75000"/>
                  </a:schemeClr>
                </a:solidFill>
              </a:rPr>
              <a:t>Dell IM Editor</a:t>
            </a:r>
            <a:r>
              <a:rPr lang="en-US" dirty="0"/>
              <a:t>” desktop shortcut or from the Windows start menu</a:t>
            </a:r>
          </a:p>
          <a:p>
            <a:endParaRPr lang="en-US" sz="1400" dirty="0"/>
          </a:p>
          <a:p>
            <a:r>
              <a:rPr lang="en-US" dirty="0"/>
              <a:t>Can also be started </a:t>
            </a:r>
            <a:r>
              <a:rPr lang="en-US" dirty="0" smtClean="0"/>
              <a:t>with </a:t>
            </a:r>
          </a:p>
          <a:p>
            <a:pPr marL="0" indent="0">
              <a:buNone/>
            </a:pPr>
            <a:r>
              <a:rPr lang="en-US" dirty="0" smtClean="0">
                <a:solidFill>
                  <a:schemeClr val="accent1">
                    <a:lumMod val="75000"/>
                  </a:schemeClr>
                </a:solidFill>
                <a:latin typeface="Courier New" pitchFamily="49" charset="0"/>
                <a:cs typeface="Courier New" pitchFamily="49" charset="0"/>
              </a:rPr>
              <a:t>	C:\</a:t>
            </a:r>
            <a:r>
              <a:rPr lang="en-US" smtClean="0">
                <a:solidFill>
                  <a:schemeClr val="accent1">
                    <a:lumMod val="75000"/>
                  </a:schemeClr>
                </a:solidFill>
                <a:latin typeface="Courier New" pitchFamily="49" charset="0"/>
                <a:cs typeface="Courier New" pitchFamily="49" charset="0"/>
              </a:rPr>
              <a:t>Program Files \Dell\AIM\SDK\bin\editor.bat</a:t>
            </a:r>
            <a:endParaRPr lang="en-US" dirty="0">
              <a:solidFill>
                <a:schemeClr val="accent1">
                  <a:lumMod val="75000"/>
                </a:schemeClr>
              </a:solidFill>
              <a:latin typeface="Courier New" pitchFamily="49" charset="0"/>
              <a:cs typeface="Courier New" pitchFamily="49" charset="0"/>
            </a:endParaRPr>
          </a:p>
          <a:p>
            <a:endParaRPr lang="en-US" sz="1400" dirty="0"/>
          </a:p>
          <a:p>
            <a:r>
              <a:rPr lang="en-US" dirty="0"/>
              <a:t>Two windows </a:t>
            </a:r>
            <a:r>
              <a:rPr lang="en-US" dirty="0" smtClean="0"/>
              <a:t>open</a:t>
            </a:r>
            <a:endParaRPr lang="en-US" dirty="0"/>
          </a:p>
          <a:p>
            <a:pPr lvl="1"/>
            <a:r>
              <a:rPr lang="en-US" dirty="0"/>
              <a:t>DOS CLI Editor</a:t>
            </a:r>
          </a:p>
          <a:p>
            <a:pPr lvl="1"/>
            <a:r>
              <a:rPr lang="en-US" dirty="0"/>
              <a:t>Java CLI Editor</a:t>
            </a:r>
          </a:p>
        </p:txBody>
      </p:sp>
      <p:pic>
        <p:nvPicPr>
          <p:cNvPr id="1026" name="Picture 2"/>
          <p:cNvPicPr>
            <a:picLocks noChangeAspect="1" noChangeArrowheads="1"/>
          </p:cNvPicPr>
          <p:nvPr/>
        </p:nvPicPr>
        <p:blipFill>
          <a:blip r:embed="rId2" cstate="print"/>
          <a:srcRect/>
          <a:stretch>
            <a:fillRect/>
          </a:stretch>
        </p:blipFill>
        <p:spPr bwMode="auto">
          <a:xfrm>
            <a:off x="3334877" y="2866916"/>
            <a:ext cx="4840577" cy="2558088"/>
          </a:xfrm>
          <a:prstGeom prst="rect">
            <a:avLst/>
          </a:prstGeom>
          <a:noFill/>
          <a:ln w="9525">
            <a:noFill/>
            <a:miter lim="800000"/>
            <a:headEnd/>
            <a:tailEnd/>
          </a:ln>
        </p:spPr>
      </p:pic>
      <p:pic>
        <p:nvPicPr>
          <p:cNvPr id="177161" name="Picture 9"/>
          <p:cNvPicPr>
            <a:picLocks noChangeAspect="1" noChangeArrowheads="1"/>
          </p:cNvPicPr>
          <p:nvPr/>
        </p:nvPicPr>
        <p:blipFill>
          <a:blip r:embed="rId3" cstate="print"/>
          <a:srcRect/>
          <a:stretch>
            <a:fillRect/>
          </a:stretch>
        </p:blipFill>
        <p:spPr bwMode="auto">
          <a:xfrm>
            <a:off x="3845238" y="3558403"/>
            <a:ext cx="4840577" cy="2566907"/>
          </a:xfrm>
          <a:prstGeom prst="rect">
            <a:avLst/>
          </a:prstGeom>
          <a:noFill/>
          <a:ln w="9525">
            <a:noFill/>
            <a:miter lim="800000"/>
            <a:headEnd/>
            <a:tailEnd/>
          </a:ln>
          <a:effectLst/>
        </p:spPr>
      </p:pic>
      <p:sp>
        <p:nvSpPr>
          <p:cNvPr id="2" name="Date Placeholder 1"/>
          <p:cNvSpPr>
            <a:spLocks noGrp="1"/>
          </p:cNvSpPr>
          <p:nvPr>
            <p:ph type="dt" sz="half" idx="2"/>
          </p:nvPr>
        </p:nvSpPr>
        <p:spPr/>
        <p:txBody>
          <a:bodyPr/>
          <a:lstStyle/>
          <a:p>
            <a:fld id="{A428DFC5-416E-48A6-84D8-4BC6667F8C32}"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215</a:t>
            </a:fld>
            <a:endParaRPr lang="en-US" dirty="0"/>
          </a:p>
        </p:txBody>
      </p:sp>
    </p:spTree>
    <p:extLst>
      <p:ext uri="{BB962C8B-B14F-4D97-AF65-F5344CB8AC3E}">
        <p14:creationId xmlns:p14="http://schemas.microsoft.com/office/powerpoint/2010/main" val="728323784"/>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en-US"/>
              <a:t>Connecting with the Windows CLI</a:t>
            </a:r>
          </a:p>
        </p:txBody>
      </p:sp>
      <p:sp>
        <p:nvSpPr>
          <p:cNvPr id="178179" name="Rectangle 3"/>
          <p:cNvSpPr>
            <a:spLocks noGrp="1" noChangeArrowheads="1"/>
          </p:cNvSpPr>
          <p:nvPr>
            <p:ph type="body" idx="1"/>
          </p:nvPr>
        </p:nvSpPr>
        <p:spPr>
          <a:xfrm>
            <a:off x="464294" y="1286984"/>
            <a:ext cx="8620125" cy="2678113"/>
          </a:xfrm>
        </p:spPr>
        <p:txBody>
          <a:bodyPr/>
          <a:lstStyle/>
          <a:p>
            <a:pPr>
              <a:lnSpc>
                <a:spcPct val="100000"/>
              </a:lnSpc>
            </a:pPr>
            <a:r>
              <a:rPr lang="en-US" dirty="0"/>
              <a:t>Default connection parameters</a:t>
            </a:r>
          </a:p>
          <a:p>
            <a:pPr lvl="1"/>
            <a:r>
              <a:rPr lang="en-US" dirty="0"/>
              <a:t>Account </a:t>
            </a:r>
            <a:r>
              <a:rPr lang="en-US" dirty="0" smtClean="0"/>
              <a:t>- </a:t>
            </a:r>
            <a:r>
              <a:rPr lang="en-US" dirty="0" smtClean="0">
                <a:solidFill>
                  <a:schemeClr val="accent1">
                    <a:lumMod val="75000"/>
                  </a:schemeClr>
                </a:solidFill>
              </a:rPr>
              <a:t>admin</a:t>
            </a:r>
            <a:r>
              <a:rPr lang="en-US" dirty="0" smtClean="0"/>
              <a:t>	Password – </a:t>
            </a:r>
            <a:r>
              <a:rPr lang="en-US" dirty="0" smtClean="0">
                <a:solidFill>
                  <a:schemeClr val="accent1">
                    <a:lumMod val="75000"/>
                  </a:schemeClr>
                </a:solidFill>
              </a:rPr>
              <a:t>admin</a:t>
            </a:r>
            <a:endParaRPr lang="en-US" dirty="0">
              <a:solidFill>
                <a:schemeClr val="accent1">
                  <a:lumMod val="75000"/>
                </a:schemeClr>
              </a:solidFill>
            </a:endParaRPr>
          </a:p>
          <a:p>
            <a:pPr lvl="1"/>
            <a:r>
              <a:rPr lang="en-US" dirty="0"/>
              <a:t>Host </a:t>
            </a:r>
            <a:r>
              <a:rPr lang="en-US" dirty="0" smtClean="0"/>
              <a:t>- </a:t>
            </a:r>
            <a:r>
              <a:rPr lang="en-US" dirty="0">
                <a:solidFill>
                  <a:schemeClr val="accent1">
                    <a:lumMod val="75000"/>
                  </a:schemeClr>
                </a:solidFill>
              </a:rPr>
              <a:t>local </a:t>
            </a:r>
            <a:r>
              <a:rPr lang="en-US" dirty="0" smtClean="0">
                <a:solidFill>
                  <a:schemeClr val="accent1">
                    <a:lumMod val="75000"/>
                  </a:schemeClr>
                </a:solidFill>
              </a:rPr>
              <a:t>host</a:t>
            </a:r>
            <a:r>
              <a:rPr lang="en-US" dirty="0" smtClean="0"/>
              <a:t>	Protocol - </a:t>
            </a:r>
            <a:r>
              <a:rPr lang="en-US" dirty="0" smtClean="0">
                <a:solidFill>
                  <a:schemeClr val="accent1">
                    <a:lumMod val="75000"/>
                  </a:schemeClr>
                </a:solidFill>
              </a:rPr>
              <a:t>http</a:t>
            </a:r>
            <a:endParaRPr lang="en-US" dirty="0">
              <a:solidFill>
                <a:schemeClr val="accent1">
                  <a:lumMod val="75000"/>
                </a:schemeClr>
              </a:solidFill>
            </a:endParaRPr>
          </a:p>
          <a:p>
            <a:pPr lvl="1"/>
            <a:r>
              <a:rPr lang="en-US" dirty="0"/>
              <a:t>Port - </a:t>
            </a:r>
            <a:r>
              <a:rPr lang="en-US" dirty="0">
                <a:solidFill>
                  <a:schemeClr val="accent1">
                    <a:lumMod val="75000"/>
                  </a:schemeClr>
                </a:solidFill>
              </a:rPr>
              <a:t>80</a:t>
            </a:r>
          </a:p>
          <a:p>
            <a:pPr lvl="1"/>
            <a:endParaRPr lang="en-US" sz="1400" dirty="0"/>
          </a:p>
          <a:p>
            <a:r>
              <a:rPr lang="en-US" dirty="0"/>
              <a:t>Use the “</a:t>
            </a:r>
            <a:r>
              <a:rPr lang="en-US" dirty="0">
                <a:solidFill>
                  <a:schemeClr val="accent1">
                    <a:lumMod val="75000"/>
                  </a:schemeClr>
                </a:solidFill>
              </a:rPr>
              <a:t>login</a:t>
            </a:r>
            <a:r>
              <a:rPr lang="en-US" dirty="0"/>
              <a:t>” command to specify alternate connection parameters:</a:t>
            </a:r>
          </a:p>
        </p:txBody>
      </p:sp>
      <p:pic>
        <p:nvPicPr>
          <p:cNvPr id="178187" name="Picture 11"/>
          <p:cNvPicPr>
            <a:picLocks noChangeAspect="1" noChangeArrowheads="1"/>
          </p:cNvPicPr>
          <p:nvPr/>
        </p:nvPicPr>
        <p:blipFill>
          <a:blip r:embed="rId2" cstate="print"/>
          <a:srcRect/>
          <a:stretch>
            <a:fillRect/>
          </a:stretch>
        </p:blipFill>
        <p:spPr bwMode="auto">
          <a:xfrm>
            <a:off x="1617516" y="3278778"/>
            <a:ext cx="6273800" cy="2670175"/>
          </a:xfrm>
          <a:prstGeom prst="rect">
            <a:avLst/>
          </a:prstGeom>
          <a:noFill/>
          <a:ln w="9525">
            <a:noFill/>
            <a:miter lim="800000"/>
            <a:headEnd/>
            <a:tailEnd/>
          </a:ln>
          <a:effectLst/>
        </p:spPr>
      </p:pic>
      <p:sp>
        <p:nvSpPr>
          <p:cNvPr id="2" name="Date Placeholder 1"/>
          <p:cNvSpPr>
            <a:spLocks noGrp="1"/>
          </p:cNvSpPr>
          <p:nvPr>
            <p:ph type="dt" sz="half" idx="2"/>
          </p:nvPr>
        </p:nvSpPr>
        <p:spPr/>
        <p:txBody>
          <a:bodyPr/>
          <a:lstStyle/>
          <a:p>
            <a:fld id="{A749146B-3567-4102-B30F-1D801408CAAA}"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216</a:t>
            </a:fld>
            <a:endParaRPr lang="en-US" dirty="0"/>
          </a:p>
        </p:txBody>
      </p:sp>
    </p:spTree>
    <p:extLst>
      <p:ext uri="{BB962C8B-B14F-4D97-AF65-F5344CB8AC3E}">
        <p14:creationId xmlns:p14="http://schemas.microsoft.com/office/powerpoint/2010/main" val="2677788521"/>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a:t>Opening a Secure Connection with the Windows CLI</a:t>
            </a:r>
          </a:p>
        </p:txBody>
      </p:sp>
      <p:sp>
        <p:nvSpPr>
          <p:cNvPr id="180227" name="Rectangle 3"/>
          <p:cNvSpPr>
            <a:spLocks noGrp="1" noChangeArrowheads="1"/>
          </p:cNvSpPr>
          <p:nvPr>
            <p:ph type="body" idx="1"/>
          </p:nvPr>
        </p:nvSpPr>
        <p:spPr>
          <a:xfrm>
            <a:off x="464295" y="1286983"/>
            <a:ext cx="8620125" cy="2516188"/>
          </a:xfrm>
        </p:spPr>
        <p:txBody>
          <a:bodyPr/>
          <a:lstStyle/>
          <a:p>
            <a:pPr>
              <a:lnSpc>
                <a:spcPct val="100000"/>
              </a:lnSpc>
            </a:pPr>
            <a:r>
              <a:rPr lang="en-US" dirty="0"/>
              <a:t>The port and protocol specified must match the Controller or Simulator </a:t>
            </a:r>
            <a:r>
              <a:rPr lang="en-US" dirty="0" smtClean="0"/>
              <a:t>configuration</a:t>
            </a:r>
          </a:p>
          <a:p>
            <a:pPr>
              <a:lnSpc>
                <a:spcPct val="100000"/>
              </a:lnSpc>
            </a:pPr>
            <a:endParaRPr lang="en-US" sz="1050" dirty="0"/>
          </a:p>
          <a:p>
            <a:pPr>
              <a:lnSpc>
                <a:spcPct val="100000"/>
              </a:lnSpc>
            </a:pPr>
            <a:r>
              <a:rPr lang="en-US" dirty="0"/>
              <a:t>By default, ports </a:t>
            </a:r>
            <a:r>
              <a:rPr lang="en-US" dirty="0">
                <a:solidFill>
                  <a:schemeClr val="accent1">
                    <a:lumMod val="75000"/>
                  </a:schemeClr>
                </a:solidFill>
              </a:rPr>
              <a:t>80</a:t>
            </a:r>
            <a:r>
              <a:rPr lang="en-US" dirty="0"/>
              <a:t> and </a:t>
            </a:r>
            <a:r>
              <a:rPr lang="en-US" dirty="0">
                <a:solidFill>
                  <a:schemeClr val="accent1">
                    <a:lumMod val="75000"/>
                  </a:schemeClr>
                </a:solidFill>
              </a:rPr>
              <a:t>443</a:t>
            </a:r>
            <a:r>
              <a:rPr lang="en-US" dirty="0"/>
              <a:t> are used for non-secure and secure connections </a:t>
            </a:r>
            <a:r>
              <a:rPr lang="en-US" dirty="0" smtClean="0"/>
              <a:t>respectively</a:t>
            </a:r>
          </a:p>
          <a:p>
            <a:pPr>
              <a:lnSpc>
                <a:spcPct val="100000"/>
              </a:lnSpc>
            </a:pPr>
            <a:endParaRPr lang="en-US" sz="1050" dirty="0"/>
          </a:p>
          <a:p>
            <a:pPr>
              <a:lnSpc>
                <a:spcPct val="100000"/>
              </a:lnSpc>
            </a:pPr>
            <a:r>
              <a:rPr lang="en-US" dirty="0"/>
              <a:t>To open a secure connection, specify the port and protocol</a:t>
            </a:r>
            <a:r>
              <a:rPr lang="en-US" sz="2400" dirty="0"/>
              <a:t>:</a:t>
            </a:r>
          </a:p>
        </p:txBody>
      </p:sp>
      <p:pic>
        <p:nvPicPr>
          <p:cNvPr id="180231" name="Picture 7"/>
          <p:cNvPicPr>
            <a:picLocks noChangeAspect="1" noChangeArrowheads="1"/>
          </p:cNvPicPr>
          <p:nvPr/>
        </p:nvPicPr>
        <p:blipFill>
          <a:blip r:embed="rId2" cstate="print"/>
          <a:srcRect/>
          <a:stretch>
            <a:fillRect/>
          </a:stretch>
        </p:blipFill>
        <p:spPr bwMode="auto">
          <a:xfrm>
            <a:off x="2279411" y="3496059"/>
            <a:ext cx="4997152" cy="2649839"/>
          </a:xfrm>
          <a:prstGeom prst="rect">
            <a:avLst/>
          </a:prstGeom>
          <a:noFill/>
          <a:ln w="9525">
            <a:noFill/>
            <a:miter lim="800000"/>
            <a:headEnd/>
            <a:tailEnd/>
          </a:ln>
          <a:effectLst/>
        </p:spPr>
      </p:pic>
      <p:sp>
        <p:nvSpPr>
          <p:cNvPr id="2" name="Date Placeholder 1"/>
          <p:cNvSpPr>
            <a:spLocks noGrp="1"/>
          </p:cNvSpPr>
          <p:nvPr>
            <p:ph type="dt" sz="half" idx="2"/>
          </p:nvPr>
        </p:nvSpPr>
        <p:spPr/>
        <p:txBody>
          <a:bodyPr/>
          <a:lstStyle/>
          <a:p>
            <a:fld id="{E918A7DB-F7C6-4DB7-8A8B-98E7D3EB538E}"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217</a:t>
            </a:fld>
            <a:endParaRPr lang="en-US" dirty="0"/>
          </a:p>
        </p:txBody>
      </p:sp>
    </p:spTree>
    <p:extLst>
      <p:ext uri="{BB962C8B-B14F-4D97-AF65-F5344CB8AC3E}">
        <p14:creationId xmlns:p14="http://schemas.microsoft.com/office/powerpoint/2010/main" val="2391952111"/>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sz="3000" dirty="0"/>
              <a:t>Opening the Databases with the Windows CLI</a:t>
            </a:r>
          </a:p>
        </p:txBody>
      </p:sp>
      <p:sp>
        <p:nvSpPr>
          <p:cNvPr id="179203" name="Rectangle 3"/>
          <p:cNvSpPr>
            <a:spLocks noGrp="1" noChangeArrowheads="1"/>
          </p:cNvSpPr>
          <p:nvPr>
            <p:ph type="body" idx="1"/>
          </p:nvPr>
        </p:nvSpPr>
        <p:spPr>
          <a:xfrm>
            <a:off x="464295" y="1286983"/>
            <a:ext cx="8496300" cy="2097088"/>
          </a:xfrm>
        </p:spPr>
        <p:txBody>
          <a:bodyPr/>
          <a:lstStyle/>
          <a:p>
            <a:pPr>
              <a:lnSpc>
                <a:spcPct val="100000"/>
              </a:lnSpc>
            </a:pPr>
            <a:r>
              <a:rPr lang="en-US" dirty="0"/>
              <a:t>Once connected, use the “</a:t>
            </a:r>
            <a:r>
              <a:rPr lang="en-US" dirty="0">
                <a:solidFill>
                  <a:schemeClr val="accent1">
                    <a:lumMod val="75000"/>
                  </a:schemeClr>
                </a:solidFill>
              </a:rPr>
              <a:t>open</a:t>
            </a:r>
            <a:r>
              <a:rPr lang="en-US" dirty="0"/>
              <a:t>” command to access the databases:</a:t>
            </a:r>
          </a:p>
          <a:p>
            <a:pPr lvl="1">
              <a:lnSpc>
                <a:spcPct val="100000"/>
              </a:lnSpc>
            </a:pPr>
            <a:r>
              <a:rPr lang="en-US" dirty="0">
                <a:solidFill>
                  <a:schemeClr val="accent1">
                    <a:lumMod val="75000"/>
                  </a:schemeClr>
                </a:solidFill>
              </a:rPr>
              <a:t>open</a:t>
            </a:r>
            <a:r>
              <a:rPr lang="en-US" dirty="0"/>
              <a:t> – Access to the configuration and layout databases</a:t>
            </a:r>
          </a:p>
          <a:p>
            <a:pPr lvl="1">
              <a:lnSpc>
                <a:spcPct val="100000"/>
              </a:lnSpc>
            </a:pPr>
            <a:r>
              <a:rPr lang="en-US" dirty="0">
                <a:solidFill>
                  <a:schemeClr val="accent1">
                    <a:lumMod val="75000"/>
                  </a:schemeClr>
                </a:solidFill>
              </a:rPr>
              <a:t>open layout </a:t>
            </a:r>
            <a:r>
              <a:rPr lang="en-US" dirty="0"/>
              <a:t>– Access to the layout database only</a:t>
            </a:r>
          </a:p>
          <a:p>
            <a:pPr lvl="1">
              <a:lnSpc>
                <a:spcPct val="100000"/>
              </a:lnSpc>
            </a:pPr>
            <a:r>
              <a:rPr lang="en-US" dirty="0">
                <a:solidFill>
                  <a:schemeClr val="accent1">
                    <a:lumMod val="75000"/>
                  </a:schemeClr>
                </a:solidFill>
              </a:rPr>
              <a:t>open icons </a:t>
            </a:r>
            <a:r>
              <a:rPr lang="en-US" dirty="0"/>
              <a:t>– Access to the icon database only</a:t>
            </a:r>
          </a:p>
        </p:txBody>
      </p:sp>
      <p:pic>
        <p:nvPicPr>
          <p:cNvPr id="179206" name="Picture 6"/>
          <p:cNvPicPr>
            <a:picLocks noChangeAspect="1" noChangeArrowheads="1"/>
          </p:cNvPicPr>
          <p:nvPr/>
        </p:nvPicPr>
        <p:blipFill>
          <a:blip r:embed="rId2" cstate="print"/>
          <a:srcRect/>
          <a:stretch>
            <a:fillRect/>
          </a:stretch>
        </p:blipFill>
        <p:spPr bwMode="auto">
          <a:xfrm>
            <a:off x="1264093" y="2734264"/>
            <a:ext cx="6880225" cy="3354388"/>
          </a:xfrm>
          <a:prstGeom prst="rect">
            <a:avLst/>
          </a:prstGeom>
          <a:noFill/>
          <a:ln w="9525">
            <a:noFill/>
            <a:miter lim="800000"/>
            <a:headEnd/>
            <a:tailEnd/>
          </a:ln>
          <a:effectLst/>
        </p:spPr>
      </p:pic>
      <p:sp>
        <p:nvSpPr>
          <p:cNvPr id="2" name="Date Placeholder 1"/>
          <p:cNvSpPr>
            <a:spLocks noGrp="1"/>
          </p:cNvSpPr>
          <p:nvPr>
            <p:ph type="dt" sz="half" idx="2"/>
          </p:nvPr>
        </p:nvSpPr>
        <p:spPr/>
        <p:txBody>
          <a:bodyPr/>
          <a:lstStyle/>
          <a:p>
            <a:fld id="{6A4FD9E1-FC3A-4CBD-B71C-BB5802ACDEA1}"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218</a:t>
            </a:fld>
            <a:endParaRPr lang="en-US" dirty="0"/>
          </a:p>
        </p:txBody>
      </p:sp>
    </p:spTree>
    <p:extLst>
      <p:ext uri="{BB962C8B-B14F-4D97-AF65-F5344CB8AC3E}">
        <p14:creationId xmlns:p14="http://schemas.microsoft.com/office/powerpoint/2010/main" val="84600560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sz="3000" dirty="0"/>
              <a:t>Command Completion with the Windows CLI</a:t>
            </a:r>
          </a:p>
        </p:txBody>
      </p:sp>
      <p:sp>
        <p:nvSpPr>
          <p:cNvPr id="181251" name="Rectangle 3"/>
          <p:cNvSpPr>
            <a:spLocks noGrp="1" noChangeArrowheads="1"/>
          </p:cNvSpPr>
          <p:nvPr>
            <p:ph type="body" idx="1"/>
          </p:nvPr>
        </p:nvSpPr>
        <p:spPr>
          <a:xfrm>
            <a:off x="463187" y="1282998"/>
            <a:ext cx="8401050" cy="4954588"/>
          </a:xfrm>
        </p:spPr>
        <p:txBody>
          <a:bodyPr>
            <a:normAutofit/>
          </a:bodyPr>
          <a:lstStyle/>
          <a:p>
            <a:pPr>
              <a:lnSpc>
                <a:spcPct val="90000"/>
              </a:lnSpc>
            </a:pPr>
            <a:r>
              <a:rPr lang="en-US" dirty="0"/>
              <a:t>The Tab key completes commands or provides choices:</a:t>
            </a:r>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smtClean="0"/>
          </a:p>
          <a:p>
            <a:pPr>
              <a:lnSpc>
                <a:spcPct val="90000"/>
              </a:lnSpc>
            </a:pPr>
            <a:endParaRPr lang="en-US" dirty="0"/>
          </a:p>
          <a:p>
            <a:pPr>
              <a:lnSpc>
                <a:spcPct val="90000"/>
              </a:lnSpc>
            </a:pPr>
            <a:endParaRPr lang="en-US" dirty="0" smtClean="0"/>
          </a:p>
          <a:p>
            <a:pPr>
              <a:lnSpc>
                <a:spcPct val="90000"/>
              </a:lnSpc>
            </a:pPr>
            <a:endParaRPr lang="en-US" dirty="0"/>
          </a:p>
          <a:p>
            <a:pPr>
              <a:lnSpc>
                <a:spcPct val="90000"/>
              </a:lnSpc>
            </a:pPr>
            <a:endParaRPr lang="en-US" dirty="0" smtClean="0"/>
          </a:p>
          <a:p>
            <a:pPr>
              <a:lnSpc>
                <a:spcPct val="90000"/>
              </a:lnSpc>
            </a:pPr>
            <a:r>
              <a:rPr lang="en-US" dirty="0" smtClean="0"/>
              <a:t>Use </a:t>
            </a:r>
            <a:r>
              <a:rPr lang="en-US" dirty="0"/>
              <a:t>“</a:t>
            </a:r>
            <a:r>
              <a:rPr lang="en-US" dirty="0">
                <a:solidFill>
                  <a:schemeClr val="accent1">
                    <a:lumMod val="75000"/>
                  </a:schemeClr>
                </a:solidFill>
              </a:rPr>
              <a:t>help</a:t>
            </a:r>
            <a:r>
              <a:rPr lang="en-US" dirty="0"/>
              <a:t>” to list available commands</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294" y="1747433"/>
            <a:ext cx="6835775" cy="387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2"/>
          </p:nvPr>
        </p:nvSpPr>
        <p:spPr/>
        <p:txBody>
          <a:bodyPr/>
          <a:lstStyle/>
          <a:p>
            <a:fld id="{48C97ED0-A20D-40D0-BB39-84D1B38B6019}"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219</a:t>
            </a:fld>
            <a:endParaRPr lang="en-US" dirty="0"/>
          </a:p>
        </p:txBody>
      </p:sp>
    </p:spTree>
    <p:extLst>
      <p:ext uri="{BB962C8B-B14F-4D97-AF65-F5344CB8AC3E}">
        <p14:creationId xmlns:p14="http://schemas.microsoft.com/office/powerpoint/2010/main" val="1541662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3"/>
          <p:cNvSpPr>
            <a:spLocks noChangeShapeType="1"/>
          </p:cNvSpPr>
          <p:nvPr/>
        </p:nvSpPr>
        <p:spPr bwMode="auto">
          <a:xfrm>
            <a:off x="575048" y="5968505"/>
            <a:ext cx="14192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9" name="Line 4"/>
          <p:cNvSpPr>
            <a:spLocks noChangeShapeType="1"/>
          </p:cNvSpPr>
          <p:nvPr/>
        </p:nvSpPr>
        <p:spPr bwMode="auto">
          <a:xfrm>
            <a:off x="1984748" y="4739780"/>
            <a:ext cx="14192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 name="Line 5"/>
          <p:cNvSpPr>
            <a:spLocks noChangeShapeType="1"/>
          </p:cNvSpPr>
          <p:nvPr/>
        </p:nvSpPr>
        <p:spPr bwMode="auto">
          <a:xfrm>
            <a:off x="1994273" y="4739780"/>
            <a:ext cx="9525" cy="12382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 name="Line 6"/>
          <p:cNvSpPr>
            <a:spLocks noChangeShapeType="1"/>
          </p:cNvSpPr>
          <p:nvPr/>
        </p:nvSpPr>
        <p:spPr bwMode="auto">
          <a:xfrm>
            <a:off x="3365873" y="3501530"/>
            <a:ext cx="14192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 name="Line 7"/>
          <p:cNvSpPr>
            <a:spLocks noChangeShapeType="1"/>
          </p:cNvSpPr>
          <p:nvPr/>
        </p:nvSpPr>
        <p:spPr bwMode="auto">
          <a:xfrm>
            <a:off x="3375398" y="3501530"/>
            <a:ext cx="9525" cy="12382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 name="Line 8"/>
          <p:cNvSpPr>
            <a:spLocks noChangeShapeType="1"/>
          </p:cNvSpPr>
          <p:nvPr/>
        </p:nvSpPr>
        <p:spPr bwMode="auto">
          <a:xfrm>
            <a:off x="4756523" y="2263280"/>
            <a:ext cx="14192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 name="Line 9"/>
          <p:cNvSpPr>
            <a:spLocks noChangeShapeType="1"/>
          </p:cNvSpPr>
          <p:nvPr/>
        </p:nvSpPr>
        <p:spPr bwMode="auto">
          <a:xfrm>
            <a:off x="4766048" y="2263280"/>
            <a:ext cx="9525" cy="12382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 name="Line 46"/>
          <p:cNvSpPr>
            <a:spLocks noChangeShapeType="1"/>
          </p:cNvSpPr>
          <p:nvPr/>
        </p:nvSpPr>
        <p:spPr bwMode="auto">
          <a:xfrm>
            <a:off x="6156698" y="925018"/>
            <a:ext cx="9525" cy="13477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 name="Title 2"/>
          <p:cNvSpPr>
            <a:spLocks/>
          </p:cNvSpPr>
          <p:nvPr/>
        </p:nvSpPr>
        <p:spPr bwMode="auto">
          <a:xfrm>
            <a:off x="171450" y="153988"/>
            <a:ext cx="8229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80000"/>
              </a:lnSpc>
            </a:pPr>
            <a:r>
              <a:rPr lang="en-US" sz="3200" dirty="0">
                <a:solidFill>
                  <a:schemeClr val="accent1"/>
                </a:solidFill>
                <a:latin typeface="+mn-lt"/>
              </a:rPr>
              <a:t>Gradual Rollout to Minimize Impact</a:t>
            </a:r>
          </a:p>
        </p:txBody>
      </p:sp>
      <p:sp>
        <p:nvSpPr>
          <p:cNvPr id="14347" name="AutoShape 19"/>
          <p:cNvSpPr>
            <a:spLocks noChangeArrowheads="1"/>
          </p:cNvSpPr>
          <p:nvPr/>
        </p:nvSpPr>
        <p:spPr bwMode="auto">
          <a:xfrm>
            <a:off x="757610" y="5295405"/>
            <a:ext cx="547688" cy="547688"/>
          </a:xfrm>
          <a:prstGeom prst="bevel">
            <a:avLst>
              <a:gd name="adj" fmla="val 5509"/>
            </a:avLst>
          </a:prstGeom>
          <a:solidFill>
            <a:srgbClr val="FF9900"/>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pPr algn="ctr" defTabSz="914400"/>
            <a:r>
              <a:rPr lang="en-US" sz="900" b="1">
                <a:solidFill>
                  <a:schemeClr val="bg1"/>
                </a:solidFill>
              </a:rPr>
              <a:t>Server</a:t>
            </a:r>
          </a:p>
        </p:txBody>
      </p:sp>
      <p:sp>
        <p:nvSpPr>
          <p:cNvPr id="14348" name="AutoShape 19"/>
          <p:cNvSpPr>
            <a:spLocks noChangeArrowheads="1"/>
          </p:cNvSpPr>
          <p:nvPr/>
        </p:nvSpPr>
        <p:spPr bwMode="auto">
          <a:xfrm>
            <a:off x="757610" y="4730255"/>
            <a:ext cx="547688" cy="547688"/>
          </a:xfrm>
          <a:prstGeom prst="bevel">
            <a:avLst>
              <a:gd name="adj" fmla="val 5509"/>
            </a:avLst>
          </a:prstGeom>
          <a:solidFill>
            <a:schemeClr val="folHlink"/>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pPr algn="ctr" defTabSz="914400"/>
            <a:r>
              <a:rPr lang="en-US" sz="900" b="1">
                <a:solidFill>
                  <a:schemeClr val="bg1"/>
                </a:solidFill>
              </a:rPr>
              <a:t>Network</a:t>
            </a:r>
          </a:p>
        </p:txBody>
      </p:sp>
      <p:sp>
        <p:nvSpPr>
          <p:cNvPr id="14349" name="AutoShape 19"/>
          <p:cNvSpPr>
            <a:spLocks noChangeArrowheads="1"/>
          </p:cNvSpPr>
          <p:nvPr/>
        </p:nvSpPr>
        <p:spPr bwMode="auto">
          <a:xfrm>
            <a:off x="1322760" y="5296993"/>
            <a:ext cx="547688" cy="547687"/>
          </a:xfrm>
          <a:prstGeom prst="bevel">
            <a:avLst>
              <a:gd name="adj" fmla="val 5509"/>
            </a:avLst>
          </a:prstGeom>
          <a:solidFill>
            <a:schemeClr val="folHlink"/>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pPr algn="ctr" defTabSz="914400"/>
            <a:r>
              <a:rPr lang="en-US" sz="900" b="1">
                <a:solidFill>
                  <a:schemeClr val="bg1"/>
                </a:solidFill>
              </a:rPr>
              <a:t>Storage</a:t>
            </a:r>
          </a:p>
        </p:txBody>
      </p:sp>
      <p:sp>
        <p:nvSpPr>
          <p:cNvPr id="14350" name="AutoShape 19"/>
          <p:cNvSpPr>
            <a:spLocks noChangeArrowheads="1"/>
          </p:cNvSpPr>
          <p:nvPr/>
        </p:nvSpPr>
        <p:spPr bwMode="auto">
          <a:xfrm>
            <a:off x="1322760" y="4731843"/>
            <a:ext cx="547688" cy="547687"/>
          </a:xfrm>
          <a:prstGeom prst="bevel">
            <a:avLst>
              <a:gd name="adj" fmla="val 5509"/>
            </a:avLst>
          </a:prstGeom>
          <a:solidFill>
            <a:schemeClr val="folHlink"/>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pPr algn="ctr" defTabSz="914400"/>
            <a:r>
              <a:rPr lang="en-US" sz="900" b="1">
                <a:solidFill>
                  <a:schemeClr val="bg1"/>
                </a:solidFill>
              </a:rPr>
              <a:t>OS</a:t>
            </a:r>
          </a:p>
        </p:txBody>
      </p:sp>
      <p:sp>
        <p:nvSpPr>
          <p:cNvPr id="14351" name="AutoShape 19"/>
          <p:cNvSpPr>
            <a:spLocks noChangeArrowheads="1"/>
          </p:cNvSpPr>
          <p:nvPr/>
        </p:nvSpPr>
        <p:spPr bwMode="auto">
          <a:xfrm>
            <a:off x="2138735" y="4047630"/>
            <a:ext cx="547688" cy="547688"/>
          </a:xfrm>
          <a:prstGeom prst="bevel">
            <a:avLst>
              <a:gd name="adj" fmla="val 5509"/>
            </a:avLst>
          </a:prstGeom>
          <a:solidFill>
            <a:srgbClr val="FF9900"/>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pPr algn="ctr" defTabSz="914400"/>
            <a:r>
              <a:rPr lang="en-US" sz="900" b="1">
                <a:solidFill>
                  <a:schemeClr val="bg1"/>
                </a:solidFill>
              </a:rPr>
              <a:t>Server</a:t>
            </a:r>
          </a:p>
        </p:txBody>
      </p:sp>
      <p:sp>
        <p:nvSpPr>
          <p:cNvPr id="14352" name="AutoShape 19"/>
          <p:cNvSpPr>
            <a:spLocks noChangeArrowheads="1"/>
          </p:cNvSpPr>
          <p:nvPr/>
        </p:nvSpPr>
        <p:spPr bwMode="auto">
          <a:xfrm>
            <a:off x="2138735" y="3482480"/>
            <a:ext cx="547688" cy="547688"/>
          </a:xfrm>
          <a:prstGeom prst="bevel">
            <a:avLst>
              <a:gd name="adj" fmla="val 5509"/>
            </a:avLst>
          </a:prstGeom>
          <a:solidFill>
            <a:schemeClr val="folHlink"/>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pPr algn="ctr" defTabSz="914400"/>
            <a:r>
              <a:rPr lang="en-US" sz="900" b="1">
                <a:solidFill>
                  <a:schemeClr val="bg1"/>
                </a:solidFill>
              </a:rPr>
              <a:t>Network</a:t>
            </a:r>
          </a:p>
        </p:txBody>
      </p:sp>
      <p:sp>
        <p:nvSpPr>
          <p:cNvPr id="14353" name="AutoShape 19"/>
          <p:cNvSpPr>
            <a:spLocks noChangeArrowheads="1"/>
          </p:cNvSpPr>
          <p:nvPr/>
        </p:nvSpPr>
        <p:spPr bwMode="auto">
          <a:xfrm>
            <a:off x="2703885" y="4049218"/>
            <a:ext cx="547688" cy="547687"/>
          </a:xfrm>
          <a:prstGeom prst="bevel">
            <a:avLst>
              <a:gd name="adj" fmla="val 5509"/>
            </a:avLst>
          </a:prstGeom>
          <a:solidFill>
            <a:srgbClr val="FF9900"/>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pPr algn="ctr" defTabSz="914400"/>
            <a:r>
              <a:rPr lang="en-US" sz="900" b="1">
                <a:solidFill>
                  <a:schemeClr val="bg1"/>
                </a:solidFill>
              </a:rPr>
              <a:t>Storage</a:t>
            </a:r>
          </a:p>
        </p:txBody>
      </p:sp>
      <p:sp>
        <p:nvSpPr>
          <p:cNvPr id="14354" name="AutoShape 19"/>
          <p:cNvSpPr>
            <a:spLocks noChangeArrowheads="1"/>
          </p:cNvSpPr>
          <p:nvPr/>
        </p:nvSpPr>
        <p:spPr bwMode="auto">
          <a:xfrm>
            <a:off x="2703885" y="3484068"/>
            <a:ext cx="547688" cy="547687"/>
          </a:xfrm>
          <a:prstGeom prst="bevel">
            <a:avLst>
              <a:gd name="adj" fmla="val 5509"/>
            </a:avLst>
          </a:prstGeom>
          <a:solidFill>
            <a:schemeClr val="folHlink"/>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pPr algn="ctr" defTabSz="914400"/>
            <a:r>
              <a:rPr lang="en-US" sz="900" b="1">
                <a:solidFill>
                  <a:schemeClr val="bg1"/>
                </a:solidFill>
              </a:rPr>
              <a:t>OS</a:t>
            </a:r>
          </a:p>
        </p:txBody>
      </p:sp>
      <p:sp>
        <p:nvSpPr>
          <p:cNvPr id="14355" name="AutoShape 19"/>
          <p:cNvSpPr>
            <a:spLocks noChangeArrowheads="1"/>
          </p:cNvSpPr>
          <p:nvPr/>
        </p:nvSpPr>
        <p:spPr bwMode="auto">
          <a:xfrm>
            <a:off x="3516685" y="2837955"/>
            <a:ext cx="547688" cy="547688"/>
          </a:xfrm>
          <a:prstGeom prst="bevel">
            <a:avLst>
              <a:gd name="adj" fmla="val 5509"/>
            </a:avLst>
          </a:prstGeom>
          <a:solidFill>
            <a:srgbClr val="FF9900"/>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pPr algn="ctr" defTabSz="914400"/>
            <a:r>
              <a:rPr lang="en-US" sz="900" b="1">
                <a:solidFill>
                  <a:schemeClr val="bg1"/>
                </a:solidFill>
              </a:rPr>
              <a:t>Server</a:t>
            </a:r>
          </a:p>
        </p:txBody>
      </p:sp>
      <p:sp>
        <p:nvSpPr>
          <p:cNvPr id="14356" name="AutoShape 19"/>
          <p:cNvSpPr>
            <a:spLocks noChangeArrowheads="1"/>
          </p:cNvSpPr>
          <p:nvPr/>
        </p:nvSpPr>
        <p:spPr bwMode="auto">
          <a:xfrm>
            <a:off x="3516685" y="2272805"/>
            <a:ext cx="547688" cy="547688"/>
          </a:xfrm>
          <a:prstGeom prst="bevel">
            <a:avLst>
              <a:gd name="adj" fmla="val 5509"/>
            </a:avLst>
          </a:prstGeom>
          <a:solidFill>
            <a:srgbClr val="FF9900"/>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pPr algn="ctr" defTabSz="914400"/>
            <a:r>
              <a:rPr lang="en-US" sz="900" b="1">
                <a:solidFill>
                  <a:schemeClr val="bg1"/>
                </a:solidFill>
              </a:rPr>
              <a:t>Network</a:t>
            </a:r>
          </a:p>
        </p:txBody>
      </p:sp>
      <p:sp>
        <p:nvSpPr>
          <p:cNvPr id="14357" name="AutoShape 19"/>
          <p:cNvSpPr>
            <a:spLocks noChangeArrowheads="1"/>
          </p:cNvSpPr>
          <p:nvPr/>
        </p:nvSpPr>
        <p:spPr bwMode="auto">
          <a:xfrm>
            <a:off x="4081835" y="2839543"/>
            <a:ext cx="547688" cy="547687"/>
          </a:xfrm>
          <a:prstGeom prst="bevel">
            <a:avLst>
              <a:gd name="adj" fmla="val 5509"/>
            </a:avLst>
          </a:prstGeom>
          <a:solidFill>
            <a:srgbClr val="FF9900"/>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pPr algn="ctr" defTabSz="914400"/>
            <a:r>
              <a:rPr lang="en-US" sz="900" b="1">
                <a:solidFill>
                  <a:schemeClr val="bg1"/>
                </a:solidFill>
              </a:rPr>
              <a:t>Storage</a:t>
            </a:r>
          </a:p>
        </p:txBody>
      </p:sp>
      <p:sp>
        <p:nvSpPr>
          <p:cNvPr id="14358" name="AutoShape 19"/>
          <p:cNvSpPr>
            <a:spLocks noChangeArrowheads="1"/>
          </p:cNvSpPr>
          <p:nvPr/>
        </p:nvSpPr>
        <p:spPr bwMode="auto">
          <a:xfrm>
            <a:off x="4081835" y="2274393"/>
            <a:ext cx="547688" cy="547687"/>
          </a:xfrm>
          <a:prstGeom prst="bevel">
            <a:avLst>
              <a:gd name="adj" fmla="val 5509"/>
            </a:avLst>
          </a:prstGeom>
          <a:solidFill>
            <a:schemeClr val="folHlink"/>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pPr algn="ctr" defTabSz="914400"/>
            <a:r>
              <a:rPr lang="en-US" sz="900" b="1">
                <a:solidFill>
                  <a:schemeClr val="bg1"/>
                </a:solidFill>
              </a:rPr>
              <a:t>OS</a:t>
            </a:r>
          </a:p>
        </p:txBody>
      </p:sp>
      <p:sp>
        <p:nvSpPr>
          <p:cNvPr id="14359" name="AutoShape 19"/>
          <p:cNvSpPr>
            <a:spLocks noChangeArrowheads="1"/>
          </p:cNvSpPr>
          <p:nvPr/>
        </p:nvSpPr>
        <p:spPr bwMode="auto">
          <a:xfrm>
            <a:off x="4908923" y="1601293"/>
            <a:ext cx="547687" cy="547687"/>
          </a:xfrm>
          <a:prstGeom prst="bevel">
            <a:avLst>
              <a:gd name="adj" fmla="val 5509"/>
            </a:avLst>
          </a:prstGeom>
          <a:solidFill>
            <a:srgbClr val="FF9900"/>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pPr algn="ctr" defTabSz="914400"/>
            <a:r>
              <a:rPr lang="en-US" sz="900" b="1">
                <a:solidFill>
                  <a:schemeClr val="bg1"/>
                </a:solidFill>
              </a:rPr>
              <a:t>Server</a:t>
            </a:r>
          </a:p>
        </p:txBody>
      </p:sp>
      <p:sp>
        <p:nvSpPr>
          <p:cNvPr id="14360" name="AutoShape 19"/>
          <p:cNvSpPr>
            <a:spLocks noChangeArrowheads="1"/>
          </p:cNvSpPr>
          <p:nvPr/>
        </p:nvSpPr>
        <p:spPr bwMode="auto">
          <a:xfrm>
            <a:off x="4908923" y="1036143"/>
            <a:ext cx="547687" cy="547687"/>
          </a:xfrm>
          <a:prstGeom prst="bevel">
            <a:avLst>
              <a:gd name="adj" fmla="val 5509"/>
            </a:avLst>
          </a:prstGeom>
          <a:solidFill>
            <a:srgbClr val="FF9900"/>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pPr algn="ctr" defTabSz="914400"/>
            <a:r>
              <a:rPr lang="en-US" sz="900" b="1">
                <a:solidFill>
                  <a:schemeClr val="bg1"/>
                </a:solidFill>
              </a:rPr>
              <a:t>Network</a:t>
            </a:r>
          </a:p>
        </p:txBody>
      </p:sp>
      <p:sp>
        <p:nvSpPr>
          <p:cNvPr id="14361" name="AutoShape 19"/>
          <p:cNvSpPr>
            <a:spLocks noChangeArrowheads="1"/>
          </p:cNvSpPr>
          <p:nvPr/>
        </p:nvSpPr>
        <p:spPr bwMode="auto">
          <a:xfrm>
            <a:off x="5474073" y="1602880"/>
            <a:ext cx="547687" cy="547688"/>
          </a:xfrm>
          <a:prstGeom prst="bevel">
            <a:avLst>
              <a:gd name="adj" fmla="val 5509"/>
            </a:avLst>
          </a:prstGeom>
          <a:solidFill>
            <a:srgbClr val="FF9900"/>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pPr algn="ctr" defTabSz="914400"/>
            <a:r>
              <a:rPr lang="en-US" sz="900" b="1">
                <a:solidFill>
                  <a:schemeClr val="bg1"/>
                </a:solidFill>
              </a:rPr>
              <a:t>Storage</a:t>
            </a:r>
          </a:p>
        </p:txBody>
      </p:sp>
      <p:sp>
        <p:nvSpPr>
          <p:cNvPr id="14362" name="AutoShape 19"/>
          <p:cNvSpPr>
            <a:spLocks noChangeArrowheads="1"/>
          </p:cNvSpPr>
          <p:nvPr/>
        </p:nvSpPr>
        <p:spPr bwMode="auto">
          <a:xfrm>
            <a:off x="5474073" y="1037730"/>
            <a:ext cx="547687" cy="547688"/>
          </a:xfrm>
          <a:prstGeom prst="bevel">
            <a:avLst>
              <a:gd name="adj" fmla="val 5509"/>
            </a:avLst>
          </a:prstGeom>
          <a:solidFill>
            <a:srgbClr val="FF9900"/>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pPr algn="ctr" defTabSz="914400"/>
            <a:r>
              <a:rPr lang="en-US" sz="900" b="1">
                <a:solidFill>
                  <a:schemeClr val="bg1"/>
                </a:solidFill>
              </a:rPr>
              <a:t>OS</a:t>
            </a:r>
          </a:p>
        </p:txBody>
      </p:sp>
      <p:grpSp>
        <p:nvGrpSpPr>
          <p:cNvPr id="2" name="Group 60"/>
          <p:cNvGrpSpPr>
            <a:grpSpLocks/>
          </p:cNvGrpSpPr>
          <p:nvPr/>
        </p:nvGrpSpPr>
        <p:grpSpPr bwMode="auto">
          <a:xfrm>
            <a:off x="2395910" y="5092205"/>
            <a:ext cx="2124075" cy="790575"/>
            <a:chOff x="1332" y="3396"/>
            <a:chExt cx="1338" cy="498"/>
          </a:xfrm>
        </p:grpSpPr>
        <p:sp>
          <p:nvSpPr>
            <p:cNvPr id="14373" name="AutoShape 47"/>
            <p:cNvSpPr>
              <a:spLocks noChangeArrowheads="1"/>
            </p:cNvSpPr>
            <p:nvPr/>
          </p:nvSpPr>
          <p:spPr bwMode="auto">
            <a:xfrm flipH="1">
              <a:off x="1332" y="3396"/>
              <a:ext cx="1062" cy="498"/>
            </a:xfrm>
            <a:prstGeom prst="homePlate">
              <a:avLst>
                <a:gd name="adj" fmla="val 27516"/>
              </a:avLst>
            </a:prstGeom>
            <a:solidFill>
              <a:schemeClr val="accent2"/>
            </a:solidFill>
            <a:ln w="9525">
              <a:solidFill>
                <a:schemeClr val="accent2"/>
              </a:solidFill>
              <a:miter lim="800000"/>
              <a:headEnd/>
              <a:tailEnd/>
            </a:ln>
          </p:spPr>
          <p:txBody>
            <a:bodyPr anchor="ctr"/>
            <a:lstStyle/>
            <a:p>
              <a:pPr algn="ctr" defTabSz="914400"/>
              <a:r>
                <a:rPr lang="en-US" sz="1200" b="1">
                  <a:solidFill>
                    <a:schemeClr val="bg1"/>
                  </a:solidFill>
                  <a:latin typeface="Trebuchet MS" pitchFamily="34" charset="0"/>
                </a:rPr>
                <a:t>Server Discovery &amp; Remote Power Control</a:t>
              </a:r>
            </a:p>
          </p:txBody>
        </p:sp>
        <p:sp>
          <p:nvSpPr>
            <p:cNvPr id="14374" name="Text Box 56"/>
            <p:cNvSpPr txBox="1">
              <a:spLocks noChangeArrowheads="1"/>
            </p:cNvSpPr>
            <p:nvPr/>
          </p:nvSpPr>
          <p:spPr bwMode="auto">
            <a:xfrm>
              <a:off x="2394" y="3432"/>
              <a:ext cx="2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hangingPunct="1"/>
              <a:r>
                <a:rPr lang="en-US" sz="3600">
                  <a:solidFill>
                    <a:schemeClr val="accent2"/>
                  </a:solidFill>
                </a:rPr>
                <a:t>1</a:t>
              </a:r>
            </a:p>
          </p:txBody>
        </p:sp>
      </p:grpSp>
      <p:grpSp>
        <p:nvGrpSpPr>
          <p:cNvPr id="3" name="Group 61"/>
          <p:cNvGrpSpPr>
            <a:grpSpLocks/>
          </p:cNvGrpSpPr>
          <p:nvPr/>
        </p:nvGrpSpPr>
        <p:grpSpPr bwMode="auto">
          <a:xfrm>
            <a:off x="3762748" y="3806330"/>
            <a:ext cx="2149475" cy="790575"/>
            <a:chOff x="2193" y="2586"/>
            <a:chExt cx="1354" cy="498"/>
          </a:xfrm>
        </p:grpSpPr>
        <p:sp>
          <p:nvSpPr>
            <p:cNvPr id="14371" name="AutoShape 48"/>
            <p:cNvSpPr>
              <a:spLocks noChangeArrowheads="1"/>
            </p:cNvSpPr>
            <p:nvPr/>
          </p:nvSpPr>
          <p:spPr bwMode="auto">
            <a:xfrm flipH="1">
              <a:off x="2193" y="2586"/>
              <a:ext cx="1062" cy="498"/>
            </a:xfrm>
            <a:prstGeom prst="homePlate">
              <a:avLst>
                <a:gd name="adj" fmla="val 27516"/>
              </a:avLst>
            </a:prstGeom>
            <a:solidFill>
              <a:schemeClr val="accent2"/>
            </a:solidFill>
            <a:ln w="9525">
              <a:solidFill>
                <a:schemeClr val="accent2"/>
              </a:solidFill>
              <a:miter lim="800000"/>
              <a:headEnd/>
              <a:tailEnd/>
            </a:ln>
          </p:spPr>
          <p:txBody>
            <a:bodyPr anchor="ctr"/>
            <a:lstStyle/>
            <a:p>
              <a:pPr algn="ctr" defTabSz="914400"/>
              <a:r>
                <a:rPr lang="en-US" sz="1200" b="1">
                  <a:solidFill>
                    <a:schemeClr val="bg1"/>
                  </a:solidFill>
                  <a:latin typeface="Trebuchet MS" pitchFamily="34" charset="0"/>
                </a:rPr>
                <a:t>Server Identity Management &amp; Centralized Booting</a:t>
              </a:r>
            </a:p>
          </p:txBody>
        </p:sp>
        <p:sp>
          <p:nvSpPr>
            <p:cNvPr id="14372" name="Text Box 57"/>
            <p:cNvSpPr txBox="1">
              <a:spLocks noChangeArrowheads="1"/>
            </p:cNvSpPr>
            <p:nvPr/>
          </p:nvSpPr>
          <p:spPr bwMode="auto">
            <a:xfrm>
              <a:off x="3271" y="2628"/>
              <a:ext cx="2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3600">
                  <a:solidFill>
                    <a:schemeClr val="accent2"/>
                  </a:solidFill>
                </a:rPr>
                <a:t>2</a:t>
              </a:r>
            </a:p>
          </p:txBody>
        </p:sp>
      </p:grpSp>
      <p:grpSp>
        <p:nvGrpSpPr>
          <p:cNvPr id="4" name="Group 62"/>
          <p:cNvGrpSpPr>
            <a:grpSpLocks/>
          </p:cNvGrpSpPr>
          <p:nvPr/>
        </p:nvGrpSpPr>
        <p:grpSpPr bwMode="auto">
          <a:xfrm>
            <a:off x="5158160" y="2491880"/>
            <a:ext cx="2124075" cy="790575"/>
            <a:chOff x="3072" y="1758"/>
            <a:chExt cx="1338" cy="498"/>
          </a:xfrm>
        </p:grpSpPr>
        <p:sp>
          <p:nvSpPr>
            <p:cNvPr id="14369" name="AutoShape 49"/>
            <p:cNvSpPr>
              <a:spLocks noChangeArrowheads="1"/>
            </p:cNvSpPr>
            <p:nvPr/>
          </p:nvSpPr>
          <p:spPr bwMode="auto">
            <a:xfrm flipH="1">
              <a:off x="3072" y="1758"/>
              <a:ext cx="1062" cy="498"/>
            </a:xfrm>
            <a:prstGeom prst="homePlate">
              <a:avLst>
                <a:gd name="adj" fmla="val 27516"/>
              </a:avLst>
            </a:prstGeom>
            <a:solidFill>
              <a:schemeClr val="accent2"/>
            </a:solidFill>
            <a:ln w="9525">
              <a:solidFill>
                <a:schemeClr val="accent2"/>
              </a:solidFill>
              <a:miter lim="800000"/>
              <a:headEnd/>
              <a:tailEnd/>
            </a:ln>
          </p:spPr>
          <p:txBody>
            <a:bodyPr anchor="ctr"/>
            <a:lstStyle/>
            <a:p>
              <a:pPr algn="ctr" defTabSz="914400"/>
              <a:r>
                <a:rPr lang="en-US" sz="1200" b="1">
                  <a:solidFill>
                    <a:schemeClr val="bg1"/>
                  </a:solidFill>
                  <a:latin typeface="Trebuchet MS" pitchFamily="34" charset="0"/>
                </a:rPr>
                <a:t>Network Topology Management</a:t>
              </a:r>
            </a:p>
          </p:txBody>
        </p:sp>
        <p:sp>
          <p:nvSpPr>
            <p:cNvPr id="14370" name="Text Box 58"/>
            <p:cNvSpPr txBox="1">
              <a:spLocks noChangeArrowheads="1"/>
            </p:cNvSpPr>
            <p:nvPr/>
          </p:nvSpPr>
          <p:spPr bwMode="auto">
            <a:xfrm>
              <a:off x="4134" y="1799"/>
              <a:ext cx="2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3600">
                  <a:solidFill>
                    <a:schemeClr val="accent2"/>
                  </a:solidFill>
                </a:rPr>
                <a:t>3</a:t>
              </a:r>
            </a:p>
          </p:txBody>
        </p:sp>
      </p:grpSp>
      <p:grpSp>
        <p:nvGrpSpPr>
          <p:cNvPr id="5" name="Group 63"/>
          <p:cNvGrpSpPr>
            <a:grpSpLocks/>
          </p:cNvGrpSpPr>
          <p:nvPr/>
        </p:nvGrpSpPr>
        <p:grpSpPr bwMode="auto">
          <a:xfrm>
            <a:off x="6558335" y="1329830"/>
            <a:ext cx="2124075" cy="790575"/>
            <a:chOff x="3954" y="1026"/>
            <a:chExt cx="1338" cy="498"/>
          </a:xfrm>
        </p:grpSpPr>
        <p:sp>
          <p:nvSpPr>
            <p:cNvPr id="14367" name="AutoShape 50"/>
            <p:cNvSpPr>
              <a:spLocks noChangeArrowheads="1"/>
            </p:cNvSpPr>
            <p:nvPr/>
          </p:nvSpPr>
          <p:spPr bwMode="auto">
            <a:xfrm flipH="1">
              <a:off x="3954" y="1026"/>
              <a:ext cx="1062" cy="498"/>
            </a:xfrm>
            <a:prstGeom prst="homePlate">
              <a:avLst>
                <a:gd name="adj" fmla="val 27516"/>
              </a:avLst>
            </a:prstGeom>
            <a:solidFill>
              <a:schemeClr val="accent2"/>
            </a:solidFill>
            <a:ln w="9525">
              <a:solidFill>
                <a:schemeClr val="accent2"/>
              </a:solidFill>
              <a:miter lim="800000"/>
              <a:headEnd/>
              <a:tailEnd/>
            </a:ln>
          </p:spPr>
          <p:txBody>
            <a:bodyPr anchor="ctr"/>
            <a:lstStyle/>
            <a:p>
              <a:pPr algn="ctr" defTabSz="914400"/>
              <a:r>
                <a:rPr lang="en-US" sz="1200" b="1">
                  <a:solidFill>
                    <a:schemeClr val="bg1"/>
                  </a:solidFill>
                  <a:latin typeface="Trebuchet MS" pitchFamily="34" charset="0"/>
                </a:rPr>
                <a:t>Server Image Configuration Management</a:t>
              </a:r>
            </a:p>
          </p:txBody>
        </p:sp>
        <p:sp>
          <p:nvSpPr>
            <p:cNvPr id="14368" name="Text Box 59"/>
            <p:cNvSpPr txBox="1">
              <a:spLocks noChangeArrowheads="1"/>
            </p:cNvSpPr>
            <p:nvPr/>
          </p:nvSpPr>
          <p:spPr bwMode="auto">
            <a:xfrm>
              <a:off x="5016" y="1068"/>
              <a:ext cx="2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3600">
                  <a:solidFill>
                    <a:schemeClr val="accent2"/>
                  </a:solidFill>
                </a:rPr>
                <a:t>4</a:t>
              </a:r>
            </a:p>
          </p:txBody>
        </p:sp>
      </p:grpSp>
      <p:sp>
        <p:nvSpPr>
          <p:cNvPr id="6" name="Date Placeholder 5"/>
          <p:cNvSpPr>
            <a:spLocks noGrp="1"/>
          </p:cNvSpPr>
          <p:nvPr>
            <p:ph type="dt" sz="half" idx="2"/>
          </p:nvPr>
        </p:nvSpPr>
        <p:spPr/>
        <p:txBody>
          <a:bodyPr/>
          <a:lstStyle/>
          <a:p>
            <a:fld id="{805A1621-1741-4925-9C54-9BC796C11EE6}" type="datetime1">
              <a:rPr lang="en-US" smtClean="0"/>
              <a:t>11/12/2023</a:t>
            </a:fld>
            <a:endParaRPr lang="en-US" dirty="0"/>
          </a:p>
        </p:txBody>
      </p:sp>
      <p:sp>
        <p:nvSpPr>
          <p:cNvPr id="7" name="Footer Placeholder 6"/>
          <p:cNvSpPr>
            <a:spLocks noGrp="1"/>
          </p:cNvSpPr>
          <p:nvPr>
            <p:ph type="ftr" sz="quarter" idx="3"/>
          </p:nvPr>
        </p:nvSpPr>
        <p:spPr/>
        <p:txBody>
          <a:bodyPr/>
          <a:lstStyle/>
          <a:p>
            <a:r>
              <a:rPr lang="en-US" smtClean="0"/>
              <a:t>Confidential</a:t>
            </a:r>
            <a:endParaRPr lang="en-US" dirty="0"/>
          </a:p>
        </p:txBody>
      </p:sp>
      <p:sp>
        <p:nvSpPr>
          <p:cNvPr id="8" name="Slide Number Placeholder 7"/>
          <p:cNvSpPr>
            <a:spLocks noGrp="1"/>
          </p:cNvSpPr>
          <p:nvPr>
            <p:ph type="sldNum" sz="quarter" idx="4"/>
          </p:nvPr>
        </p:nvSpPr>
        <p:spPr/>
        <p:txBody>
          <a:bodyPr/>
          <a:lstStyle/>
          <a:p>
            <a:fld id="{DBD5246C-868F-410A-AE52-FE248EDADC46}" type="slidenum">
              <a:rPr lang="en-US" smtClean="0"/>
              <a:pPr/>
              <a:t>22</a:t>
            </a:fld>
            <a:endParaRPr lang="en-US" dirty="0"/>
          </a:p>
        </p:txBody>
      </p:sp>
    </p:spTree>
    <p:extLst>
      <p:ext uri="{BB962C8B-B14F-4D97-AF65-F5344CB8AC3E}">
        <p14:creationId xmlns:p14="http://schemas.microsoft.com/office/powerpoint/2010/main" val="426186609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z="3000" dirty="0"/>
              <a:t>Finding Possible Values with the Windows CLI</a:t>
            </a:r>
          </a:p>
        </p:txBody>
      </p:sp>
      <p:sp>
        <p:nvSpPr>
          <p:cNvPr id="182275" name="Rectangle 3"/>
          <p:cNvSpPr>
            <a:spLocks noGrp="1" noChangeArrowheads="1"/>
          </p:cNvSpPr>
          <p:nvPr>
            <p:ph type="body" idx="1"/>
          </p:nvPr>
        </p:nvSpPr>
        <p:spPr>
          <a:xfrm>
            <a:off x="463187" y="1282998"/>
            <a:ext cx="8401050" cy="582613"/>
          </a:xfrm>
        </p:spPr>
        <p:txBody>
          <a:bodyPr/>
          <a:lstStyle/>
          <a:p>
            <a:r>
              <a:rPr lang="en-US" sz="2000" dirty="0"/>
              <a:t>The Tab key also provides a list of values for certain commands:</a:t>
            </a:r>
          </a:p>
        </p:txBody>
      </p:sp>
      <p:pic>
        <p:nvPicPr>
          <p:cNvPr id="182280" name="Picture 8"/>
          <p:cNvPicPr>
            <a:picLocks noChangeAspect="1" noChangeArrowheads="1"/>
          </p:cNvPicPr>
          <p:nvPr/>
        </p:nvPicPr>
        <p:blipFill>
          <a:blip r:embed="rId2" cstate="print"/>
          <a:srcRect/>
          <a:stretch>
            <a:fillRect/>
          </a:stretch>
        </p:blipFill>
        <p:spPr bwMode="auto">
          <a:xfrm>
            <a:off x="2510948" y="3727506"/>
            <a:ext cx="5941938" cy="2401234"/>
          </a:xfrm>
          <a:prstGeom prst="rect">
            <a:avLst/>
          </a:prstGeom>
          <a:noFill/>
          <a:ln w="9525">
            <a:noFill/>
            <a:miter lim="800000"/>
            <a:headEnd/>
            <a:tailEnd/>
          </a:ln>
          <a:effectLst/>
        </p:spPr>
      </p:pic>
      <p:pic>
        <p:nvPicPr>
          <p:cNvPr id="182279" name="Picture 7"/>
          <p:cNvPicPr>
            <a:picLocks noChangeAspect="1" noChangeArrowheads="1"/>
          </p:cNvPicPr>
          <p:nvPr/>
        </p:nvPicPr>
        <p:blipFill>
          <a:blip r:embed="rId3" cstate="print"/>
          <a:srcRect/>
          <a:stretch>
            <a:fillRect/>
          </a:stretch>
        </p:blipFill>
        <p:spPr bwMode="auto">
          <a:xfrm>
            <a:off x="890588" y="1685925"/>
            <a:ext cx="5851298" cy="2363827"/>
          </a:xfrm>
          <a:prstGeom prst="rect">
            <a:avLst/>
          </a:prstGeom>
          <a:noFill/>
          <a:ln w="9525">
            <a:noFill/>
            <a:miter lim="800000"/>
            <a:headEnd/>
            <a:tailEnd/>
          </a:ln>
          <a:effectLst/>
        </p:spPr>
      </p:pic>
      <p:sp>
        <p:nvSpPr>
          <p:cNvPr id="2" name="Date Placeholder 1"/>
          <p:cNvSpPr>
            <a:spLocks noGrp="1"/>
          </p:cNvSpPr>
          <p:nvPr>
            <p:ph type="dt" sz="half" idx="2"/>
          </p:nvPr>
        </p:nvSpPr>
        <p:spPr/>
        <p:txBody>
          <a:bodyPr/>
          <a:lstStyle/>
          <a:p>
            <a:fld id="{75BA74AD-1B1D-4D69-AE44-89D36FCD3DC8}"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220</a:t>
            </a:fld>
            <a:endParaRPr lang="en-US" dirty="0"/>
          </a:p>
        </p:txBody>
      </p:sp>
    </p:spTree>
    <p:extLst>
      <p:ext uri="{BB962C8B-B14F-4D97-AF65-F5344CB8AC3E}">
        <p14:creationId xmlns:p14="http://schemas.microsoft.com/office/powerpoint/2010/main" val="1663253578"/>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a:t>Windows CLI Navigation</a:t>
            </a:r>
          </a:p>
        </p:txBody>
      </p:sp>
      <p:sp>
        <p:nvSpPr>
          <p:cNvPr id="183299" name="Rectangle 3"/>
          <p:cNvSpPr>
            <a:spLocks noGrp="1" noChangeArrowheads="1"/>
          </p:cNvSpPr>
          <p:nvPr>
            <p:ph type="body" idx="1"/>
          </p:nvPr>
        </p:nvSpPr>
        <p:spPr>
          <a:xfrm>
            <a:off x="462740" y="1291415"/>
            <a:ext cx="8296275" cy="5087938"/>
          </a:xfrm>
        </p:spPr>
        <p:txBody>
          <a:bodyPr/>
          <a:lstStyle/>
          <a:p>
            <a:pPr>
              <a:lnSpc>
                <a:spcPct val="100000"/>
              </a:lnSpc>
            </a:pPr>
            <a:r>
              <a:rPr lang="en-US" dirty="0"/>
              <a:t>Command history</a:t>
            </a:r>
          </a:p>
          <a:p>
            <a:pPr lvl="1">
              <a:lnSpc>
                <a:spcPct val="100000"/>
              </a:lnSpc>
            </a:pPr>
            <a:r>
              <a:rPr lang="en-US" dirty="0"/>
              <a:t>Up and down arrows</a:t>
            </a:r>
          </a:p>
          <a:p>
            <a:pPr lvl="1">
              <a:lnSpc>
                <a:spcPct val="100000"/>
              </a:lnSpc>
            </a:pPr>
            <a:endParaRPr lang="en-US" sz="1400" dirty="0"/>
          </a:p>
          <a:p>
            <a:pPr>
              <a:lnSpc>
                <a:spcPct val="100000"/>
              </a:lnSpc>
            </a:pPr>
            <a:r>
              <a:rPr lang="en-US" dirty="0"/>
              <a:t>Beginning and end of the line</a:t>
            </a:r>
          </a:p>
          <a:p>
            <a:pPr lvl="1">
              <a:lnSpc>
                <a:spcPct val="100000"/>
              </a:lnSpc>
            </a:pPr>
            <a:r>
              <a:rPr lang="en-US" dirty="0"/>
              <a:t>Home and end keys</a:t>
            </a:r>
          </a:p>
          <a:p>
            <a:pPr lvl="1">
              <a:lnSpc>
                <a:spcPct val="100000"/>
              </a:lnSpc>
            </a:pPr>
            <a:endParaRPr lang="en-US" sz="1400" dirty="0"/>
          </a:p>
          <a:p>
            <a:pPr>
              <a:lnSpc>
                <a:spcPct val="100000"/>
              </a:lnSpc>
            </a:pPr>
            <a:r>
              <a:rPr lang="en-US" dirty="0"/>
              <a:t>Output history</a:t>
            </a:r>
          </a:p>
          <a:p>
            <a:pPr lvl="1">
              <a:lnSpc>
                <a:spcPct val="100000"/>
              </a:lnSpc>
            </a:pPr>
            <a:r>
              <a:rPr lang="en-US" dirty="0"/>
              <a:t>Page up and page down keys</a:t>
            </a:r>
          </a:p>
          <a:p>
            <a:pPr>
              <a:lnSpc>
                <a:spcPct val="100000"/>
              </a:lnSpc>
            </a:pPr>
            <a:endParaRPr lang="en-US" sz="1400" dirty="0"/>
          </a:p>
          <a:p>
            <a:pPr>
              <a:lnSpc>
                <a:spcPct val="100000"/>
              </a:lnSpc>
            </a:pPr>
            <a:r>
              <a:rPr lang="en-US" dirty="0"/>
              <a:t>Capturing commands or output to the clipboard</a:t>
            </a:r>
          </a:p>
          <a:p>
            <a:pPr lvl="1">
              <a:lnSpc>
                <a:spcPct val="100000"/>
              </a:lnSpc>
            </a:pPr>
            <a:r>
              <a:rPr lang="en-US" dirty="0"/>
              <a:t>Highlight the text and use </a:t>
            </a:r>
            <a:r>
              <a:rPr lang="en-US" dirty="0">
                <a:solidFill>
                  <a:schemeClr val="accent1">
                    <a:lumMod val="75000"/>
                  </a:schemeClr>
                </a:solidFill>
              </a:rPr>
              <a:t>Ctrl-C</a:t>
            </a:r>
          </a:p>
        </p:txBody>
      </p:sp>
      <p:sp>
        <p:nvSpPr>
          <p:cNvPr id="2" name="Date Placeholder 1"/>
          <p:cNvSpPr>
            <a:spLocks noGrp="1"/>
          </p:cNvSpPr>
          <p:nvPr>
            <p:ph type="dt" sz="half" idx="2"/>
          </p:nvPr>
        </p:nvSpPr>
        <p:spPr/>
        <p:txBody>
          <a:bodyPr/>
          <a:lstStyle/>
          <a:p>
            <a:fld id="{8E754B4A-FB25-4AC5-B185-7C383F7C5B95}"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221</a:t>
            </a:fld>
            <a:endParaRPr lang="en-US" dirty="0"/>
          </a:p>
        </p:txBody>
      </p:sp>
    </p:spTree>
    <p:extLst>
      <p:ext uri="{BB962C8B-B14F-4D97-AF65-F5344CB8AC3E}">
        <p14:creationId xmlns:p14="http://schemas.microsoft.com/office/powerpoint/2010/main" val="94399024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r>
              <a:rPr lang="en-US"/>
              <a:t>Saving Changes and Exiting</a:t>
            </a:r>
          </a:p>
        </p:txBody>
      </p:sp>
      <p:sp>
        <p:nvSpPr>
          <p:cNvPr id="184323" name="Rectangle 3"/>
          <p:cNvSpPr>
            <a:spLocks noGrp="1" noChangeArrowheads="1"/>
          </p:cNvSpPr>
          <p:nvPr>
            <p:ph type="body" idx="1"/>
          </p:nvPr>
        </p:nvSpPr>
        <p:spPr>
          <a:xfrm>
            <a:off x="464295" y="1283445"/>
            <a:ext cx="8315325" cy="2430463"/>
          </a:xfrm>
        </p:spPr>
        <p:txBody>
          <a:bodyPr/>
          <a:lstStyle/>
          <a:p>
            <a:pPr>
              <a:lnSpc>
                <a:spcPct val="100000"/>
              </a:lnSpc>
            </a:pPr>
            <a:r>
              <a:rPr lang="en-US" dirty="0"/>
              <a:t>Changes are committed using the “</a:t>
            </a:r>
            <a:r>
              <a:rPr lang="en-US" dirty="0">
                <a:solidFill>
                  <a:schemeClr val="accent1">
                    <a:lumMod val="75000"/>
                  </a:schemeClr>
                </a:solidFill>
              </a:rPr>
              <a:t>save</a:t>
            </a:r>
            <a:r>
              <a:rPr lang="en-US" dirty="0"/>
              <a:t>” command</a:t>
            </a:r>
          </a:p>
          <a:p>
            <a:pPr lvl="1">
              <a:lnSpc>
                <a:spcPct val="100000"/>
              </a:lnSpc>
            </a:pPr>
            <a:r>
              <a:rPr lang="en-US" dirty="0">
                <a:solidFill>
                  <a:schemeClr val="accent1">
                    <a:lumMod val="75000"/>
                  </a:schemeClr>
                </a:solidFill>
              </a:rPr>
              <a:t>save</a:t>
            </a:r>
            <a:r>
              <a:rPr lang="en-US" dirty="0"/>
              <a:t> – Save changes to the configuration and layout databases</a:t>
            </a:r>
          </a:p>
          <a:p>
            <a:pPr lvl="1">
              <a:lnSpc>
                <a:spcPct val="100000"/>
              </a:lnSpc>
            </a:pPr>
            <a:r>
              <a:rPr lang="en-US" dirty="0">
                <a:solidFill>
                  <a:schemeClr val="accent1">
                    <a:lumMod val="75000"/>
                  </a:schemeClr>
                </a:solidFill>
              </a:rPr>
              <a:t>save </a:t>
            </a:r>
            <a:r>
              <a:rPr lang="en-US" dirty="0" err="1">
                <a:solidFill>
                  <a:schemeClr val="accent1">
                    <a:lumMod val="75000"/>
                  </a:schemeClr>
                </a:solidFill>
              </a:rPr>
              <a:t>config</a:t>
            </a:r>
            <a:r>
              <a:rPr lang="en-US" dirty="0">
                <a:solidFill>
                  <a:schemeClr val="accent1">
                    <a:lumMod val="75000"/>
                  </a:schemeClr>
                </a:solidFill>
              </a:rPr>
              <a:t> </a:t>
            </a:r>
            <a:r>
              <a:rPr lang="en-US" dirty="0"/>
              <a:t>– Save changes to the configuration database only</a:t>
            </a:r>
          </a:p>
          <a:p>
            <a:pPr lvl="1">
              <a:lnSpc>
                <a:spcPct val="100000"/>
              </a:lnSpc>
            </a:pPr>
            <a:r>
              <a:rPr lang="en-US" dirty="0">
                <a:solidFill>
                  <a:schemeClr val="accent1">
                    <a:lumMod val="75000"/>
                  </a:schemeClr>
                </a:solidFill>
              </a:rPr>
              <a:t>save layout </a:t>
            </a:r>
            <a:r>
              <a:rPr lang="en-US" dirty="0"/>
              <a:t>– Save changes to the layout database only</a:t>
            </a:r>
          </a:p>
          <a:p>
            <a:pPr lvl="1">
              <a:lnSpc>
                <a:spcPct val="100000"/>
              </a:lnSpc>
            </a:pPr>
            <a:r>
              <a:rPr lang="en-US" dirty="0">
                <a:solidFill>
                  <a:schemeClr val="accent1">
                    <a:lumMod val="75000"/>
                  </a:schemeClr>
                </a:solidFill>
              </a:rPr>
              <a:t>save icons </a:t>
            </a:r>
            <a:r>
              <a:rPr lang="en-US" dirty="0"/>
              <a:t>– Save changes to the icon database </a:t>
            </a:r>
            <a:r>
              <a:rPr lang="en-US" dirty="0" smtClean="0"/>
              <a:t>only</a:t>
            </a:r>
          </a:p>
          <a:p>
            <a:pPr lvl="1">
              <a:lnSpc>
                <a:spcPct val="100000"/>
              </a:lnSpc>
            </a:pPr>
            <a:endParaRPr lang="en-US" sz="2000" dirty="0"/>
          </a:p>
          <a:p>
            <a:pPr>
              <a:lnSpc>
                <a:spcPct val="100000"/>
              </a:lnSpc>
            </a:pPr>
            <a:r>
              <a:rPr lang="en-US" dirty="0"/>
              <a:t>Use the “</a:t>
            </a:r>
            <a:r>
              <a:rPr lang="en-US" dirty="0">
                <a:solidFill>
                  <a:schemeClr val="accent1">
                    <a:lumMod val="75000"/>
                  </a:schemeClr>
                </a:solidFill>
              </a:rPr>
              <a:t>quit</a:t>
            </a:r>
            <a:r>
              <a:rPr lang="en-US" dirty="0"/>
              <a:t>” or “</a:t>
            </a:r>
            <a:r>
              <a:rPr lang="en-US" dirty="0">
                <a:solidFill>
                  <a:schemeClr val="accent1">
                    <a:lumMod val="75000"/>
                  </a:schemeClr>
                </a:solidFill>
              </a:rPr>
              <a:t>exit</a:t>
            </a:r>
            <a:r>
              <a:rPr lang="en-US" dirty="0"/>
              <a:t>” commands to exit the CLI</a:t>
            </a:r>
          </a:p>
        </p:txBody>
      </p:sp>
      <p:pic>
        <p:nvPicPr>
          <p:cNvPr id="184326" name="Picture 6"/>
          <p:cNvPicPr>
            <a:picLocks noChangeAspect="1" noChangeArrowheads="1"/>
          </p:cNvPicPr>
          <p:nvPr/>
        </p:nvPicPr>
        <p:blipFill>
          <a:blip r:embed="rId2" cstate="print"/>
          <a:srcRect/>
          <a:stretch>
            <a:fillRect/>
          </a:stretch>
        </p:blipFill>
        <p:spPr bwMode="auto">
          <a:xfrm>
            <a:off x="1477924" y="3609680"/>
            <a:ext cx="6272102" cy="2533522"/>
          </a:xfrm>
          <a:prstGeom prst="rect">
            <a:avLst/>
          </a:prstGeom>
          <a:noFill/>
          <a:ln w="9525">
            <a:noFill/>
            <a:miter lim="800000"/>
            <a:headEnd/>
            <a:tailEnd/>
          </a:ln>
          <a:effectLst/>
        </p:spPr>
      </p:pic>
      <p:sp>
        <p:nvSpPr>
          <p:cNvPr id="2" name="Date Placeholder 1"/>
          <p:cNvSpPr>
            <a:spLocks noGrp="1"/>
          </p:cNvSpPr>
          <p:nvPr>
            <p:ph type="dt" sz="half" idx="2"/>
          </p:nvPr>
        </p:nvSpPr>
        <p:spPr/>
        <p:txBody>
          <a:bodyPr/>
          <a:lstStyle/>
          <a:p>
            <a:fld id="{2F242818-9356-4797-AFB8-143CA1043CF8}"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222</a:t>
            </a:fld>
            <a:endParaRPr lang="en-US" dirty="0"/>
          </a:p>
        </p:txBody>
      </p:sp>
    </p:spTree>
    <p:extLst>
      <p:ext uri="{BB962C8B-B14F-4D97-AF65-F5344CB8AC3E}">
        <p14:creationId xmlns:p14="http://schemas.microsoft.com/office/powerpoint/2010/main" val="368561903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US" dirty="0" smtClean="0"/>
              <a:t>Connecting </a:t>
            </a:r>
            <a:r>
              <a:rPr lang="en-US" dirty="0"/>
              <a:t>to the Controller Using a Batch File</a:t>
            </a:r>
          </a:p>
        </p:txBody>
      </p:sp>
      <p:sp>
        <p:nvSpPr>
          <p:cNvPr id="185347" name="Rectangle 3"/>
          <p:cNvSpPr>
            <a:spLocks noGrp="1" noChangeArrowheads="1"/>
          </p:cNvSpPr>
          <p:nvPr>
            <p:ph type="body" idx="1"/>
          </p:nvPr>
        </p:nvSpPr>
        <p:spPr>
          <a:xfrm>
            <a:off x="468280" y="1281890"/>
            <a:ext cx="8315325" cy="1363663"/>
          </a:xfrm>
        </p:spPr>
        <p:txBody>
          <a:bodyPr/>
          <a:lstStyle/>
          <a:p>
            <a:pPr>
              <a:lnSpc>
                <a:spcPct val="100000"/>
              </a:lnSpc>
            </a:pPr>
            <a:r>
              <a:rPr lang="en-US" dirty="0"/>
              <a:t>Use a Windows batch file to log in automatically</a:t>
            </a:r>
          </a:p>
          <a:p>
            <a:pPr>
              <a:lnSpc>
                <a:spcPct val="100000"/>
              </a:lnSpc>
            </a:pPr>
            <a:endParaRPr lang="en-US" sz="1600" dirty="0"/>
          </a:p>
          <a:p>
            <a:pPr>
              <a:lnSpc>
                <a:spcPct val="100000"/>
              </a:lnSpc>
            </a:pPr>
            <a:r>
              <a:rPr lang="en-US" dirty="0"/>
              <a:t>Host, account name, and password are placed in the batch file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681" y="2527268"/>
            <a:ext cx="5882154" cy="1133762"/>
          </a:xfrm>
          <a:prstGeom prst="rect">
            <a:avLst/>
          </a:prstGeom>
        </p:spPr>
      </p:pic>
      <p:sp>
        <p:nvSpPr>
          <p:cNvPr id="2" name="Date Placeholder 1"/>
          <p:cNvSpPr>
            <a:spLocks noGrp="1"/>
          </p:cNvSpPr>
          <p:nvPr>
            <p:ph type="dt" sz="half" idx="2"/>
          </p:nvPr>
        </p:nvSpPr>
        <p:spPr/>
        <p:txBody>
          <a:bodyPr/>
          <a:lstStyle/>
          <a:p>
            <a:fld id="{4053CF54-41E4-479D-BE0F-0A91938EB425}"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5" name="Slide Number Placeholder 4"/>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223</a:t>
            </a:fld>
            <a:endParaRPr lang="en-US" dirty="0"/>
          </a:p>
        </p:txBody>
      </p:sp>
    </p:spTree>
    <p:extLst>
      <p:ext uri="{BB962C8B-B14F-4D97-AF65-F5344CB8AC3E}">
        <p14:creationId xmlns:p14="http://schemas.microsoft.com/office/powerpoint/2010/main" val="3986069702"/>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sz="3000" dirty="0"/>
              <a:t>Windows CLI - Creating and Using Batch Files</a:t>
            </a:r>
          </a:p>
        </p:txBody>
      </p:sp>
      <p:sp>
        <p:nvSpPr>
          <p:cNvPr id="186371" name="Rectangle 3"/>
          <p:cNvSpPr>
            <a:spLocks noGrp="1" noChangeArrowheads="1"/>
          </p:cNvSpPr>
          <p:nvPr>
            <p:ph type="body" idx="1"/>
          </p:nvPr>
        </p:nvSpPr>
        <p:spPr>
          <a:xfrm>
            <a:off x="469388" y="1287430"/>
            <a:ext cx="8382000" cy="1573213"/>
          </a:xfrm>
        </p:spPr>
        <p:txBody>
          <a:bodyPr/>
          <a:lstStyle/>
          <a:p>
            <a:pPr>
              <a:lnSpc>
                <a:spcPct val="100000"/>
              </a:lnSpc>
            </a:pPr>
            <a:r>
              <a:rPr lang="en-US" sz="2000" dirty="0"/>
              <a:t>Windows batch files can be used to run CLI commands</a:t>
            </a:r>
          </a:p>
          <a:p>
            <a:pPr>
              <a:lnSpc>
                <a:spcPct val="100000"/>
              </a:lnSpc>
            </a:pPr>
            <a:endParaRPr lang="en-US" sz="800" dirty="0"/>
          </a:p>
          <a:p>
            <a:pPr>
              <a:lnSpc>
                <a:spcPct val="100000"/>
              </a:lnSpc>
            </a:pPr>
            <a:r>
              <a:rPr lang="en-US" sz="2000" dirty="0"/>
              <a:t>Commands are listed in a text file and are run with the “</a:t>
            </a:r>
            <a:r>
              <a:rPr lang="en-US" sz="2000" dirty="0" err="1">
                <a:solidFill>
                  <a:schemeClr val="accent1">
                    <a:lumMod val="75000"/>
                  </a:schemeClr>
                </a:solidFill>
              </a:rPr>
              <a:t>ifile</a:t>
            </a:r>
            <a:r>
              <a:rPr lang="en-US" sz="2000" dirty="0"/>
              <a:t>” parameter</a:t>
            </a:r>
          </a:p>
          <a:p>
            <a:pPr>
              <a:lnSpc>
                <a:spcPct val="100000"/>
              </a:lnSpc>
            </a:pPr>
            <a:endParaRPr lang="en-US" sz="800" dirty="0"/>
          </a:p>
          <a:p>
            <a:pPr>
              <a:lnSpc>
                <a:spcPct val="100000"/>
              </a:lnSpc>
            </a:pPr>
            <a:r>
              <a:rPr lang="en-US" sz="2000" dirty="0"/>
              <a:t>The </a:t>
            </a:r>
            <a:r>
              <a:rPr lang="en-US" sz="2000" dirty="0" err="1"/>
              <a:t>petstore</a:t>
            </a:r>
            <a:r>
              <a:rPr lang="en-US" sz="2000" dirty="0"/>
              <a:t> scripts are examples of batched CLI commands:</a:t>
            </a:r>
          </a:p>
        </p:txBody>
      </p:sp>
      <p:pic>
        <p:nvPicPr>
          <p:cNvPr id="2050" name="Picture 2"/>
          <p:cNvPicPr>
            <a:picLocks noChangeAspect="1" noChangeArrowheads="1"/>
          </p:cNvPicPr>
          <p:nvPr/>
        </p:nvPicPr>
        <p:blipFill>
          <a:blip r:embed="rId2" cstate="print"/>
          <a:srcRect/>
          <a:stretch>
            <a:fillRect/>
          </a:stretch>
        </p:blipFill>
        <p:spPr bwMode="auto">
          <a:xfrm>
            <a:off x="943719" y="2987751"/>
            <a:ext cx="6711241" cy="1441674"/>
          </a:xfrm>
          <a:prstGeom prst="rect">
            <a:avLst/>
          </a:prstGeom>
          <a:noFill/>
          <a:ln w="9525">
            <a:solidFill>
              <a:schemeClr val="accent1"/>
            </a:solid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2181393" y="4540166"/>
            <a:ext cx="6377817" cy="1603092"/>
          </a:xfrm>
          <a:prstGeom prst="rect">
            <a:avLst/>
          </a:prstGeom>
          <a:noFill/>
          <a:ln w="9525">
            <a:solidFill>
              <a:schemeClr val="accent1"/>
            </a:solidFill>
            <a:miter lim="800000"/>
            <a:headEnd/>
            <a:tailEnd/>
          </a:ln>
        </p:spPr>
      </p:pic>
      <p:sp>
        <p:nvSpPr>
          <p:cNvPr id="2" name="Date Placeholder 1"/>
          <p:cNvSpPr>
            <a:spLocks noGrp="1"/>
          </p:cNvSpPr>
          <p:nvPr>
            <p:ph type="dt" sz="half" idx="2"/>
          </p:nvPr>
        </p:nvSpPr>
        <p:spPr/>
        <p:txBody>
          <a:bodyPr/>
          <a:lstStyle/>
          <a:p>
            <a:fld id="{1C38B4D8-471A-43E1-873E-134A8E1A5DDB}"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224</a:t>
            </a:fld>
            <a:endParaRPr lang="en-US" dirty="0"/>
          </a:p>
        </p:txBody>
      </p:sp>
    </p:spTree>
    <p:extLst>
      <p:ext uri="{BB962C8B-B14F-4D97-AF65-F5344CB8AC3E}">
        <p14:creationId xmlns:p14="http://schemas.microsoft.com/office/powerpoint/2010/main" val="3286033264"/>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sz="3000" dirty="0"/>
              <a:t>Running Command Lists from Inside the CLI</a:t>
            </a:r>
          </a:p>
        </p:txBody>
      </p:sp>
      <p:sp>
        <p:nvSpPr>
          <p:cNvPr id="187395" name="Rectangle 3"/>
          <p:cNvSpPr>
            <a:spLocks noGrp="1" noChangeArrowheads="1"/>
          </p:cNvSpPr>
          <p:nvPr>
            <p:ph type="body" idx="1"/>
          </p:nvPr>
        </p:nvSpPr>
        <p:spPr>
          <a:xfrm>
            <a:off x="470496" y="1289199"/>
            <a:ext cx="8410575" cy="5097463"/>
          </a:xfrm>
        </p:spPr>
        <p:txBody>
          <a:bodyPr>
            <a:normAutofit/>
          </a:bodyPr>
          <a:lstStyle/>
          <a:p>
            <a:pPr>
              <a:lnSpc>
                <a:spcPct val="100000"/>
              </a:lnSpc>
            </a:pPr>
            <a:r>
              <a:rPr lang="en-US" dirty="0"/>
              <a:t>Use "</a:t>
            </a:r>
            <a:r>
              <a:rPr lang="en-US" dirty="0">
                <a:solidFill>
                  <a:schemeClr val="accent1">
                    <a:lumMod val="75000"/>
                  </a:schemeClr>
                </a:solidFill>
              </a:rPr>
              <a:t>execute commands</a:t>
            </a:r>
            <a:r>
              <a:rPr lang="en-US" dirty="0"/>
              <a:t>" to run a list of commands</a:t>
            </a:r>
          </a:p>
          <a:p>
            <a:pPr>
              <a:lnSpc>
                <a:spcPct val="100000"/>
              </a:lnSpc>
            </a:pPr>
            <a:endParaRPr lang="en-US" sz="1400" dirty="0"/>
          </a:p>
          <a:p>
            <a:pPr>
              <a:lnSpc>
                <a:spcPct val="100000"/>
              </a:lnSpc>
            </a:pPr>
            <a:r>
              <a:rPr lang="en-US" dirty="0"/>
              <a:t>The "</a:t>
            </a:r>
            <a:r>
              <a:rPr lang="en-US" dirty="0">
                <a:solidFill>
                  <a:schemeClr val="accent1">
                    <a:lumMod val="75000"/>
                  </a:schemeClr>
                </a:solidFill>
              </a:rPr>
              <a:t>file</a:t>
            </a:r>
            <a:r>
              <a:rPr lang="en-US" dirty="0"/>
              <a:t>" parameter specifies the list of commands to run</a:t>
            </a:r>
          </a:p>
        </p:txBody>
      </p:sp>
      <p:pic>
        <p:nvPicPr>
          <p:cNvPr id="187397" name="Picture 5"/>
          <p:cNvPicPr>
            <a:picLocks noChangeAspect="1" noChangeArrowheads="1"/>
          </p:cNvPicPr>
          <p:nvPr/>
        </p:nvPicPr>
        <p:blipFill>
          <a:blip r:embed="rId2" cstate="print"/>
          <a:srcRect/>
          <a:stretch>
            <a:fillRect/>
          </a:stretch>
        </p:blipFill>
        <p:spPr bwMode="auto">
          <a:xfrm>
            <a:off x="1039923" y="2503005"/>
            <a:ext cx="7331075" cy="3049588"/>
          </a:xfrm>
          <a:prstGeom prst="rect">
            <a:avLst/>
          </a:prstGeom>
          <a:noFill/>
          <a:ln w="9525">
            <a:noFill/>
            <a:miter lim="800000"/>
            <a:headEnd/>
            <a:tailEnd/>
          </a:ln>
          <a:effectLst/>
        </p:spPr>
      </p:pic>
      <p:sp>
        <p:nvSpPr>
          <p:cNvPr id="2" name="Date Placeholder 1"/>
          <p:cNvSpPr>
            <a:spLocks noGrp="1"/>
          </p:cNvSpPr>
          <p:nvPr>
            <p:ph type="dt" sz="half" idx="2"/>
          </p:nvPr>
        </p:nvSpPr>
        <p:spPr/>
        <p:txBody>
          <a:bodyPr/>
          <a:lstStyle/>
          <a:p>
            <a:fld id="{CD5134B3-DB10-41DA-A285-51351AC68C93}"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225</a:t>
            </a:fld>
            <a:endParaRPr lang="en-US" dirty="0"/>
          </a:p>
        </p:txBody>
      </p:sp>
    </p:spTree>
    <p:extLst>
      <p:ext uri="{BB962C8B-B14F-4D97-AF65-F5344CB8AC3E}">
        <p14:creationId xmlns:p14="http://schemas.microsoft.com/office/powerpoint/2010/main" val="1298220117"/>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r>
              <a:rPr lang="en-US"/>
              <a:t>Installing the Stand-alone Linux CLI</a:t>
            </a:r>
          </a:p>
        </p:txBody>
      </p:sp>
      <p:sp>
        <p:nvSpPr>
          <p:cNvPr id="189443" name="Rectangle 3"/>
          <p:cNvSpPr>
            <a:spLocks noGrp="1" noChangeArrowheads="1"/>
          </p:cNvSpPr>
          <p:nvPr>
            <p:ph type="body" idx="1"/>
          </p:nvPr>
        </p:nvSpPr>
        <p:spPr>
          <a:xfrm>
            <a:off x="465403" y="1290307"/>
            <a:ext cx="8496300" cy="4709680"/>
          </a:xfrm>
        </p:spPr>
        <p:txBody>
          <a:bodyPr/>
          <a:lstStyle/>
          <a:p>
            <a:r>
              <a:rPr lang="en-US" dirty="0"/>
              <a:t>On the </a:t>
            </a:r>
            <a:r>
              <a:rPr lang="en-US" dirty="0" smtClean="0"/>
              <a:t>AIM </a:t>
            </a:r>
            <a:r>
              <a:rPr lang="en-US" dirty="0"/>
              <a:t>Linux ISO in RPM format</a:t>
            </a:r>
          </a:p>
          <a:p>
            <a:endParaRPr lang="en-US" sz="1400" dirty="0"/>
          </a:p>
          <a:p>
            <a:r>
              <a:rPr lang="en-US" dirty="0"/>
              <a:t>Packages to install</a:t>
            </a:r>
            <a:r>
              <a:rPr lang="en-US" dirty="0" smtClean="0"/>
              <a:t>:</a:t>
            </a:r>
          </a:p>
          <a:p>
            <a:endParaRPr lang="en-US" dirty="0"/>
          </a:p>
          <a:p>
            <a:pPr lvl="1"/>
            <a:r>
              <a:rPr lang="en-US" dirty="0" smtClean="0">
                <a:solidFill>
                  <a:schemeClr val="accent1">
                    <a:lumMod val="75000"/>
                  </a:schemeClr>
                </a:solidFill>
                <a:latin typeface="Miriam Fixed" pitchFamily="49" charset="-79"/>
                <a:cs typeface="Miriam Fixed" pitchFamily="49" charset="-79"/>
              </a:rPr>
              <a:t>dell_im_common-3.4.2-100073.i386 </a:t>
            </a:r>
          </a:p>
          <a:p>
            <a:pPr lvl="1"/>
            <a:endParaRPr lang="en-US" sz="800" dirty="0" smtClean="0">
              <a:solidFill>
                <a:schemeClr val="accent1">
                  <a:lumMod val="75000"/>
                </a:schemeClr>
              </a:solidFill>
              <a:latin typeface="Miriam Fixed" pitchFamily="49" charset="-79"/>
              <a:cs typeface="Miriam Fixed" pitchFamily="49" charset="-79"/>
            </a:endParaRPr>
          </a:p>
          <a:p>
            <a:pPr lvl="1"/>
            <a:r>
              <a:rPr lang="en-US" dirty="0" smtClean="0">
                <a:solidFill>
                  <a:schemeClr val="accent1">
                    <a:lumMod val="75000"/>
                  </a:schemeClr>
                </a:solidFill>
                <a:latin typeface="Miriam Fixed" pitchFamily="49" charset="-79"/>
                <a:cs typeface="Miriam Fixed" pitchFamily="49" charset="-79"/>
              </a:rPr>
              <a:t>dell_im_sdk-3.4.2-100073.i386</a:t>
            </a:r>
            <a:endParaRPr lang="en-US" dirty="0">
              <a:solidFill>
                <a:schemeClr val="accent1">
                  <a:lumMod val="75000"/>
                </a:schemeClr>
              </a:solidFill>
              <a:latin typeface="Miriam Fixed" pitchFamily="49" charset="-79"/>
              <a:cs typeface="Miriam Fixed" pitchFamily="49" charset="-79"/>
            </a:endParaRPr>
          </a:p>
        </p:txBody>
      </p:sp>
      <p:sp>
        <p:nvSpPr>
          <p:cNvPr id="2" name="Date Placeholder 1"/>
          <p:cNvSpPr>
            <a:spLocks noGrp="1"/>
          </p:cNvSpPr>
          <p:nvPr>
            <p:ph type="dt" sz="half" idx="2"/>
          </p:nvPr>
        </p:nvSpPr>
        <p:spPr/>
        <p:txBody>
          <a:bodyPr/>
          <a:lstStyle/>
          <a:p>
            <a:fld id="{437982F6-D092-4CAB-82B9-216DA6DCCB48}"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226</a:t>
            </a:fld>
            <a:endParaRPr lang="en-US" dirty="0"/>
          </a:p>
        </p:txBody>
      </p:sp>
    </p:spTree>
    <p:extLst>
      <p:ext uri="{BB962C8B-B14F-4D97-AF65-F5344CB8AC3E}">
        <p14:creationId xmlns:p14="http://schemas.microsoft.com/office/powerpoint/2010/main" val="325269125"/>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a:t>Starting the Linux CLI</a:t>
            </a:r>
          </a:p>
        </p:txBody>
      </p:sp>
      <p:sp>
        <p:nvSpPr>
          <p:cNvPr id="188419" name="Rectangle 3"/>
          <p:cNvSpPr>
            <a:spLocks noGrp="1" noChangeArrowheads="1"/>
          </p:cNvSpPr>
          <p:nvPr>
            <p:ph type="body" idx="1"/>
          </p:nvPr>
        </p:nvSpPr>
        <p:spPr>
          <a:xfrm>
            <a:off x="464295" y="1285214"/>
            <a:ext cx="8496300" cy="3306763"/>
          </a:xfrm>
        </p:spPr>
        <p:txBody>
          <a:bodyPr>
            <a:normAutofit/>
          </a:bodyPr>
          <a:lstStyle/>
          <a:p>
            <a:r>
              <a:rPr lang="en-US" dirty="0"/>
              <a:t>Started with the “</a:t>
            </a:r>
            <a:r>
              <a:rPr lang="en-US" dirty="0" err="1"/>
              <a:t>sdk</a:t>
            </a:r>
            <a:r>
              <a:rPr lang="en-US" dirty="0"/>
              <a:t>” shell script</a:t>
            </a:r>
          </a:p>
          <a:p>
            <a:pPr lvl="1"/>
            <a:r>
              <a:rPr lang="en-US" dirty="0">
                <a:solidFill>
                  <a:schemeClr val="accent1">
                    <a:lumMod val="75000"/>
                  </a:schemeClr>
                </a:solidFill>
                <a:latin typeface="Miriam Fixed" pitchFamily="49" charset="-79"/>
                <a:cs typeface="Miriam Fixed" pitchFamily="49" charset="-79"/>
              </a:rPr>
              <a:t>/</a:t>
            </a:r>
            <a:r>
              <a:rPr lang="en-US" dirty="0" smtClean="0">
                <a:solidFill>
                  <a:schemeClr val="accent1">
                    <a:lumMod val="75000"/>
                  </a:schemeClr>
                </a:solidFill>
                <a:latin typeface="Miriam Fixed" pitchFamily="49" charset="-79"/>
                <a:cs typeface="Miriam Fixed" pitchFamily="49" charset="-79"/>
              </a:rPr>
              <a:t>opt/dell/aim/bin/</a:t>
            </a:r>
            <a:r>
              <a:rPr lang="en-US" dirty="0" err="1" smtClean="0">
                <a:solidFill>
                  <a:schemeClr val="accent1">
                    <a:lumMod val="75000"/>
                  </a:schemeClr>
                </a:solidFill>
                <a:latin typeface="Miriam Fixed" pitchFamily="49" charset="-79"/>
                <a:cs typeface="Miriam Fixed" pitchFamily="49" charset="-79"/>
              </a:rPr>
              <a:t>sdk</a:t>
            </a:r>
            <a:endParaRPr lang="en-US" dirty="0">
              <a:solidFill>
                <a:schemeClr val="accent1">
                  <a:lumMod val="75000"/>
                </a:schemeClr>
              </a:solidFill>
              <a:latin typeface="Miriam Fixed" pitchFamily="49" charset="-79"/>
              <a:cs typeface="Miriam Fixed" pitchFamily="49" charset="-79"/>
            </a:endParaRPr>
          </a:p>
          <a:p>
            <a:pPr lvl="1"/>
            <a:endParaRPr lang="en-US" sz="2000" dirty="0"/>
          </a:p>
          <a:p>
            <a:r>
              <a:rPr lang="en-US" dirty="0"/>
              <a:t>Uses the same login parameters as the Windows CLI</a:t>
            </a:r>
          </a:p>
          <a:p>
            <a:endParaRPr lang="en-US" dirty="0"/>
          </a:p>
          <a:p>
            <a:r>
              <a:rPr lang="en-US" dirty="0"/>
              <a:t>To get the same features as the Windows CLI, such as tab-completion of commands and a command history, start with “</a:t>
            </a:r>
            <a:r>
              <a:rPr lang="en-US" dirty="0" err="1">
                <a:solidFill>
                  <a:schemeClr val="accent1">
                    <a:lumMod val="75000"/>
                  </a:schemeClr>
                </a:solidFill>
                <a:latin typeface="Miriam Fixed" pitchFamily="49" charset="-79"/>
                <a:cs typeface="Miriam Fixed" pitchFamily="49" charset="-79"/>
              </a:rPr>
              <a:t>tty</a:t>
            </a:r>
            <a:r>
              <a:rPr lang="en-US" dirty="0">
                <a:solidFill>
                  <a:schemeClr val="accent1">
                    <a:lumMod val="75000"/>
                  </a:schemeClr>
                </a:solidFill>
                <a:latin typeface="Miriam Fixed" pitchFamily="49" charset="-79"/>
                <a:cs typeface="Miriam Fixed" pitchFamily="49" charset="-79"/>
              </a:rPr>
              <a:t>=true</a:t>
            </a:r>
            <a:r>
              <a:rPr lang="en-US" dirty="0"/>
              <a:t>”:</a:t>
            </a:r>
          </a:p>
        </p:txBody>
      </p:sp>
      <p:sp>
        <p:nvSpPr>
          <p:cNvPr id="2" name="Date Placeholder 1"/>
          <p:cNvSpPr>
            <a:spLocks noGrp="1"/>
          </p:cNvSpPr>
          <p:nvPr>
            <p:ph type="dt" sz="half" idx="2"/>
          </p:nvPr>
        </p:nvSpPr>
        <p:spPr/>
        <p:txBody>
          <a:bodyPr/>
          <a:lstStyle/>
          <a:p>
            <a:fld id="{BD5D8173-5758-43A8-8875-D92D6E2132FB}"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227</a:t>
            </a:fld>
            <a:endParaRPr lang="en-US" dirty="0"/>
          </a:p>
        </p:txBody>
      </p:sp>
    </p:spTree>
    <p:extLst>
      <p:ext uri="{BB962C8B-B14F-4D97-AF65-F5344CB8AC3E}">
        <p14:creationId xmlns:p14="http://schemas.microsoft.com/office/powerpoint/2010/main" val="232232682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dirty="0" smtClean="0"/>
              <a:t>Using the </a:t>
            </a:r>
            <a:r>
              <a:rPr lang="en-US" b="1" dirty="0" err="1" smtClean="0">
                <a:latin typeface="Miriam Fixed" pitchFamily="49" charset="-79"/>
                <a:cs typeface="Miriam Fixed" pitchFamily="49" charset="-79"/>
              </a:rPr>
              <a:t>ofile</a:t>
            </a:r>
            <a:r>
              <a:rPr lang="en-US" dirty="0" smtClean="0"/>
              <a:t> command option to save the output of CLI Commands</a:t>
            </a:r>
            <a:endParaRPr lang="en-US" dirty="0"/>
          </a:p>
        </p:txBody>
      </p:sp>
      <p:sp>
        <p:nvSpPr>
          <p:cNvPr id="200707" name="Rectangle 3"/>
          <p:cNvSpPr>
            <a:spLocks noGrp="1" noChangeArrowheads="1"/>
          </p:cNvSpPr>
          <p:nvPr>
            <p:ph type="body" idx="1"/>
          </p:nvPr>
        </p:nvSpPr>
        <p:spPr>
          <a:xfrm>
            <a:off x="464296" y="1285214"/>
            <a:ext cx="8169342" cy="1096479"/>
          </a:xfrm>
        </p:spPr>
        <p:txBody>
          <a:bodyPr>
            <a:normAutofit/>
          </a:bodyPr>
          <a:lstStyle/>
          <a:p>
            <a:pPr marL="0" indent="0">
              <a:buNone/>
            </a:pPr>
            <a:r>
              <a:rPr lang="en-US" sz="1800" dirty="0"/>
              <a:t>The </a:t>
            </a:r>
            <a:r>
              <a:rPr lang="en-US" sz="1800" dirty="0" err="1">
                <a:solidFill>
                  <a:srgbClr val="0000CC"/>
                </a:solidFill>
              </a:rPr>
              <a:t>ofile</a:t>
            </a:r>
            <a:r>
              <a:rPr lang="en-US" sz="1800" dirty="0"/>
              <a:t> command-line option allows you to save the output of CLI commands in a file, which is particularly useful for troubleshooting and when you need to examine a long list of objects. The following examples show the use of </a:t>
            </a:r>
            <a:r>
              <a:rPr lang="en-US" sz="1800" dirty="0" err="1">
                <a:solidFill>
                  <a:srgbClr val="0000CC"/>
                </a:solidFill>
              </a:rPr>
              <a:t>ofile</a:t>
            </a:r>
            <a:r>
              <a:rPr lang="en-US" sz="1800" dirty="0"/>
              <a:t> in the context of batch files.</a:t>
            </a:r>
          </a:p>
        </p:txBody>
      </p:sp>
      <p:sp>
        <p:nvSpPr>
          <p:cNvPr id="6" name="Rectangle 3"/>
          <p:cNvSpPr txBox="1">
            <a:spLocks noChangeArrowheads="1"/>
          </p:cNvSpPr>
          <p:nvPr/>
        </p:nvSpPr>
        <p:spPr bwMode="auto">
          <a:xfrm>
            <a:off x="464296" y="2596611"/>
            <a:ext cx="8169342" cy="1096479"/>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228600" indent="-228600" algn="l" rtl="0" eaLnBrk="1" fontAlgn="base" hangingPunct="1">
              <a:lnSpc>
                <a:spcPct val="90000"/>
              </a:lnSpc>
              <a:spcBef>
                <a:spcPts val="100"/>
              </a:spcBef>
              <a:spcAft>
                <a:spcPts val="100"/>
              </a:spcAft>
              <a:buClr>
                <a:schemeClr val="accent1"/>
              </a:buClr>
              <a:buFont typeface="Arial" pitchFamily="34" charset="0"/>
              <a:buChar char="•"/>
              <a:defRPr sz="2000">
                <a:solidFill>
                  <a:schemeClr val="bg2"/>
                </a:solidFill>
                <a:latin typeface="Museo Sans For Dell" pitchFamily="2" charset="0"/>
                <a:ea typeface="Museo Sans For Dell" pitchFamily="2" charset="0"/>
                <a:cs typeface="+mn-cs"/>
              </a:defRPr>
            </a:lvl1pPr>
            <a:lvl2pPr marL="574675" indent="-223838" algn="l" rtl="0" eaLnBrk="1" fontAlgn="base" hangingPunct="1">
              <a:lnSpc>
                <a:spcPct val="90000"/>
              </a:lnSpc>
              <a:spcBef>
                <a:spcPts val="100"/>
              </a:spcBef>
              <a:spcAft>
                <a:spcPts val="100"/>
              </a:spcAft>
              <a:buClr>
                <a:schemeClr val="accent1"/>
              </a:buClr>
              <a:buFont typeface="Museo Sans For Dell" pitchFamily="2" charset="0"/>
              <a:buChar char="–"/>
              <a:defRPr sz="1800" baseline="0">
                <a:solidFill>
                  <a:schemeClr val="bg2"/>
                </a:solidFill>
                <a:latin typeface="Museo Sans For Dell" pitchFamily="2" charset="0"/>
                <a:ea typeface="Museo Sans For Dell" pitchFamily="2" charset="0"/>
              </a:defRPr>
            </a:lvl2pPr>
            <a:lvl3pPr marL="909638" indent="-220663" algn="l" rtl="0" eaLnBrk="1" fontAlgn="base" hangingPunct="1">
              <a:lnSpc>
                <a:spcPct val="90000"/>
              </a:lnSpc>
              <a:spcBef>
                <a:spcPts val="100"/>
              </a:spcBef>
              <a:spcAft>
                <a:spcPts val="100"/>
              </a:spcAft>
              <a:buClr>
                <a:schemeClr val="accent1"/>
              </a:buClr>
              <a:buFont typeface="Museo Sans For Dell" pitchFamily="2" charset="0"/>
              <a:buChar char="›"/>
              <a:defRPr sz="1600" baseline="0">
                <a:solidFill>
                  <a:schemeClr val="bg2"/>
                </a:solidFill>
                <a:latin typeface="Museo Sans For Dell" pitchFamily="2" charset="0"/>
                <a:ea typeface="Museo Sans For Dell" pitchFamily="2" charset="0"/>
              </a:defRPr>
            </a:lvl3pPr>
            <a:lvl4pPr marL="1246188" indent="-222250" algn="l" rtl="0" eaLnBrk="1" fontAlgn="base" hangingPunct="1">
              <a:lnSpc>
                <a:spcPct val="90000"/>
              </a:lnSpc>
              <a:spcBef>
                <a:spcPts val="100"/>
              </a:spcBef>
              <a:spcAft>
                <a:spcPts val="100"/>
              </a:spcAft>
              <a:buClr>
                <a:schemeClr val="accent1"/>
              </a:buClr>
              <a:buFont typeface="Museo For Dell 300" pitchFamily="50" charset="0"/>
              <a:buChar char="–"/>
              <a:defRPr sz="1400">
                <a:solidFill>
                  <a:schemeClr val="bg2"/>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r>
              <a:rPr lang="en-US" sz="1800" dirty="0"/>
              <a:t>On a Windows system:</a:t>
            </a:r>
          </a:p>
          <a:p>
            <a:pPr lvl="1"/>
            <a:r>
              <a:rPr lang="en-US" sz="1600" dirty="0" smtClean="0">
                <a:solidFill>
                  <a:srgbClr val="0000CC"/>
                </a:solidFill>
                <a:latin typeface="Miriam Fixed" pitchFamily="49" charset="-79"/>
                <a:cs typeface="Miriam Fixed" pitchFamily="49" charset="-79"/>
              </a:rPr>
              <a:t>cd </a:t>
            </a:r>
            <a:r>
              <a:rPr lang="en-US" sz="1600" dirty="0">
                <a:solidFill>
                  <a:srgbClr val="0000CC"/>
                </a:solidFill>
                <a:latin typeface="Miriam Fixed" pitchFamily="49" charset="-79"/>
                <a:cs typeface="Miriam Fixed" pitchFamily="49" charset="-79"/>
              </a:rPr>
              <a:t>C:\Program Files\Dell\AIM\SDK\bin&gt; editor.bat </a:t>
            </a:r>
            <a:r>
              <a:rPr lang="en-US" sz="1600" dirty="0" err="1">
                <a:solidFill>
                  <a:srgbClr val="0000CC"/>
                </a:solidFill>
                <a:latin typeface="Miriam Fixed" pitchFamily="49" charset="-79"/>
                <a:cs typeface="Miriam Fixed" pitchFamily="49" charset="-79"/>
              </a:rPr>
              <a:t>ifile</a:t>
            </a:r>
            <a:r>
              <a:rPr lang="en-US" sz="1600" dirty="0">
                <a:solidFill>
                  <a:srgbClr val="0000CC"/>
                </a:solidFill>
                <a:latin typeface="Miriam Fixed" pitchFamily="49" charset="-79"/>
                <a:cs typeface="Miriam Fixed" pitchFamily="49" charset="-79"/>
              </a:rPr>
              <a:t>=C:\TEMP\cmds.txt </a:t>
            </a:r>
            <a:r>
              <a:rPr lang="en-US" sz="1600" dirty="0" err="1">
                <a:solidFill>
                  <a:srgbClr val="0000CC"/>
                </a:solidFill>
                <a:latin typeface="Miriam Fixed" pitchFamily="49" charset="-79"/>
                <a:cs typeface="Miriam Fixed" pitchFamily="49" charset="-79"/>
              </a:rPr>
              <a:t>ofile</a:t>
            </a:r>
            <a:r>
              <a:rPr lang="en-US" sz="1600" dirty="0">
                <a:solidFill>
                  <a:srgbClr val="0000CC"/>
                </a:solidFill>
                <a:latin typeface="Miriam Fixed" pitchFamily="49" charset="-79"/>
                <a:cs typeface="Miriam Fixed" pitchFamily="49" charset="-79"/>
              </a:rPr>
              <a:t>=C:\TEMP\out.txt</a:t>
            </a:r>
          </a:p>
        </p:txBody>
      </p:sp>
      <p:sp>
        <p:nvSpPr>
          <p:cNvPr id="7" name="Rectangle 3"/>
          <p:cNvSpPr txBox="1">
            <a:spLocks noChangeArrowheads="1"/>
          </p:cNvSpPr>
          <p:nvPr/>
        </p:nvSpPr>
        <p:spPr bwMode="auto">
          <a:xfrm>
            <a:off x="464296" y="3908008"/>
            <a:ext cx="8169342" cy="1096479"/>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228600" indent="-228600" algn="l" rtl="0" eaLnBrk="1" fontAlgn="base" hangingPunct="1">
              <a:lnSpc>
                <a:spcPct val="90000"/>
              </a:lnSpc>
              <a:spcBef>
                <a:spcPts val="100"/>
              </a:spcBef>
              <a:spcAft>
                <a:spcPts val="100"/>
              </a:spcAft>
              <a:buClr>
                <a:schemeClr val="accent1"/>
              </a:buClr>
              <a:buFont typeface="Arial" pitchFamily="34" charset="0"/>
              <a:buChar char="•"/>
              <a:defRPr sz="2000">
                <a:solidFill>
                  <a:schemeClr val="bg2"/>
                </a:solidFill>
                <a:latin typeface="Museo Sans For Dell" pitchFamily="2" charset="0"/>
                <a:ea typeface="Museo Sans For Dell" pitchFamily="2" charset="0"/>
                <a:cs typeface="+mn-cs"/>
              </a:defRPr>
            </a:lvl1pPr>
            <a:lvl2pPr marL="574675" indent="-223838" algn="l" rtl="0" eaLnBrk="1" fontAlgn="base" hangingPunct="1">
              <a:lnSpc>
                <a:spcPct val="90000"/>
              </a:lnSpc>
              <a:spcBef>
                <a:spcPts val="100"/>
              </a:spcBef>
              <a:spcAft>
                <a:spcPts val="100"/>
              </a:spcAft>
              <a:buClr>
                <a:schemeClr val="accent1"/>
              </a:buClr>
              <a:buFont typeface="Museo Sans For Dell" pitchFamily="2" charset="0"/>
              <a:buChar char="–"/>
              <a:defRPr sz="1800" baseline="0">
                <a:solidFill>
                  <a:schemeClr val="bg2"/>
                </a:solidFill>
                <a:latin typeface="Museo Sans For Dell" pitchFamily="2" charset="0"/>
                <a:ea typeface="Museo Sans For Dell" pitchFamily="2" charset="0"/>
              </a:defRPr>
            </a:lvl2pPr>
            <a:lvl3pPr marL="909638" indent="-220663" algn="l" rtl="0" eaLnBrk="1" fontAlgn="base" hangingPunct="1">
              <a:lnSpc>
                <a:spcPct val="90000"/>
              </a:lnSpc>
              <a:spcBef>
                <a:spcPts val="100"/>
              </a:spcBef>
              <a:spcAft>
                <a:spcPts val="100"/>
              </a:spcAft>
              <a:buClr>
                <a:schemeClr val="accent1"/>
              </a:buClr>
              <a:buFont typeface="Museo Sans For Dell" pitchFamily="2" charset="0"/>
              <a:buChar char="›"/>
              <a:defRPr sz="1600" baseline="0">
                <a:solidFill>
                  <a:schemeClr val="bg2"/>
                </a:solidFill>
                <a:latin typeface="Museo Sans For Dell" pitchFamily="2" charset="0"/>
                <a:ea typeface="Museo Sans For Dell" pitchFamily="2" charset="0"/>
              </a:defRPr>
            </a:lvl3pPr>
            <a:lvl4pPr marL="1246188" indent="-222250" algn="l" rtl="0" eaLnBrk="1" fontAlgn="base" hangingPunct="1">
              <a:lnSpc>
                <a:spcPct val="90000"/>
              </a:lnSpc>
              <a:spcBef>
                <a:spcPts val="100"/>
              </a:spcBef>
              <a:spcAft>
                <a:spcPts val="100"/>
              </a:spcAft>
              <a:buClr>
                <a:schemeClr val="accent1"/>
              </a:buClr>
              <a:buFont typeface="Museo For Dell 300" pitchFamily="50" charset="0"/>
              <a:buChar char="–"/>
              <a:defRPr sz="1400">
                <a:solidFill>
                  <a:schemeClr val="bg2"/>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r>
              <a:rPr lang="en-US" sz="1800" dirty="0"/>
              <a:t>On a Linux system or the Controller:</a:t>
            </a:r>
          </a:p>
          <a:p>
            <a:pPr lvl="1"/>
            <a:r>
              <a:rPr lang="en-US" sz="1600" dirty="0">
                <a:solidFill>
                  <a:srgbClr val="0000CC"/>
                </a:solidFill>
                <a:latin typeface="Miriam Fixed" pitchFamily="49" charset="-79"/>
                <a:cs typeface="Miriam Fixed" pitchFamily="49" charset="-79"/>
              </a:rPr>
              <a:t># cd /opt/dell/aim/bin# ./</a:t>
            </a:r>
            <a:r>
              <a:rPr lang="en-US" sz="1600" dirty="0" err="1">
                <a:solidFill>
                  <a:srgbClr val="0000CC"/>
                </a:solidFill>
                <a:latin typeface="Miriam Fixed" pitchFamily="49" charset="-79"/>
                <a:cs typeface="Miriam Fixed" pitchFamily="49" charset="-79"/>
              </a:rPr>
              <a:t>sdk</a:t>
            </a:r>
            <a:r>
              <a:rPr lang="en-US" sz="1600" dirty="0">
                <a:solidFill>
                  <a:srgbClr val="0000CC"/>
                </a:solidFill>
                <a:latin typeface="Miriam Fixed" pitchFamily="49" charset="-79"/>
                <a:cs typeface="Miriam Fixed" pitchFamily="49" charset="-79"/>
              </a:rPr>
              <a:t> </a:t>
            </a:r>
            <a:r>
              <a:rPr lang="en-US" sz="1600" dirty="0" err="1">
                <a:solidFill>
                  <a:srgbClr val="0000CC"/>
                </a:solidFill>
                <a:latin typeface="Miriam Fixed" pitchFamily="49" charset="-79"/>
                <a:cs typeface="Miriam Fixed" pitchFamily="49" charset="-79"/>
              </a:rPr>
              <a:t>tty</a:t>
            </a:r>
            <a:r>
              <a:rPr lang="en-US" sz="1600" dirty="0">
                <a:solidFill>
                  <a:srgbClr val="0000CC"/>
                </a:solidFill>
                <a:latin typeface="Miriam Fixed" pitchFamily="49" charset="-79"/>
                <a:cs typeface="Miriam Fixed" pitchFamily="49" charset="-79"/>
              </a:rPr>
              <a:t>=true </a:t>
            </a:r>
            <a:r>
              <a:rPr lang="en-US" sz="1600" dirty="0" err="1">
                <a:solidFill>
                  <a:srgbClr val="0000CC"/>
                </a:solidFill>
                <a:latin typeface="Miriam Fixed" pitchFamily="49" charset="-79"/>
                <a:cs typeface="Miriam Fixed" pitchFamily="49" charset="-79"/>
              </a:rPr>
              <a:t>ifile</a:t>
            </a:r>
            <a:r>
              <a:rPr lang="en-US" sz="1600" dirty="0">
                <a:solidFill>
                  <a:srgbClr val="0000CC"/>
                </a:solidFill>
                <a:latin typeface="Miriam Fixed" pitchFamily="49" charset="-79"/>
                <a:cs typeface="Miriam Fixed" pitchFamily="49" charset="-79"/>
              </a:rPr>
              <a:t>=/</a:t>
            </a:r>
            <a:r>
              <a:rPr lang="en-US" sz="1600" dirty="0" err="1">
                <a:solidFill>
                  <a:srgbClr val="0000CC"/>
                </a:solidFill>
                <a:latin typeface="Miriam Fixed" pitchFamily="49" charset="-79"/>
                <a:cs typeface="Miriam Fixed" pitchFamily="49" charset="-79"/>
              </a:rPr>
              <a:t>tmp</a:t>
            </a:r>
            <a:r>
              <a:rPr lang="en-US" sz="1600" dirty="0">
                <a:solidFill>
                  <a:srgbClr val="0000CC"/>
                </a:solidFill>
                <a:latin typeface="Miriam Fixed" pitchFamily="49" charset="-79"/>
                <a:cs typeface="Miriam Fixed" pitchFamily="49" charset="-79"/>
              </a:rPr>
              <a:t>/cmds.txt </a:t>
            </a:r>
            <a:r>
              <a:rPr lang="en-US" sz="1600" dirty="0" err="1">
                <a:solidFill>
                  <a:srgbClr val="0000CC"/>
                </a:solidFill>
                <a:latin typeface="Miriam Fixed" pitchFamily="49" charset="-79"/>
                <a:cs typeface="Miriam Fixed" pitchFamily="49" charset="-79"/>
              </a:rPr>
              <a:t>ofile</a:t>
            </a:r>
            <a:r>
              <a:rPr lang="en-US" sz="1600" dirty="0">
                <a:solidFill>
                  <a:srgbClr val="0000CC"/>
                </a:solidFill>
                <a:latin typeface="Miriam Fixed" pitchFamily="49" charset="-79"/>
                <a:cs typeface="Miriam Fixed" pitchFamily="49" charset="-79"/>
              </a:rPr>
              <a:t>=/</a:t>
            </a:r>
            <a:r>
              <a:rPr lang="en-US" sz="1600" dirty="0" err="1">
                <a:solidFill>
                  <a:srgbClr val="0000CC"/>
                </a:solidFill>
                <a:latin typeface="Miriam Fixed" pitchFamily="49" charset="-79"/>
                <a:cs typeface="Miriam Fixed" pitchFamily="49" charset="-79"/>
              </a:rPr>
              <a:t>tmp</a:t>
            </a:r>
            <a:r>
              <a:rPr lang="en-US" sz="1600" dirty="0">
                <a:solidFill>
                  <a:srgbClr val="0000CC"/>
                </a:solidFill>
                <a:latin typeface="Miriam Fixed" pitchFamily="49" charset="-79"/>
                <a:cs typeface="Miriam Fixed" pitchFamily="49" charset="-79"/>
              </a:rPr>
              <a:t>/out.txt</a:t>
            </a:r>
          </a:p>
        </p:txBody>
      </p:sp>
      <p:sp>
        <p:nvSpPr>
          <p:cNvPr id="8" name="TextBox 7"/>
          <p:cNvSpPr txBox="1"/>
          <p:nvPr/>
        </p:nvSpPr>
        <p:spPr>
          <a:xfrm>
            <a:off x="563526" y="5932520"/>
            <a:ext cx="7963786" cy="276999"/>
          </a:xfrm>
          <a:prstGeom prst="rect">
            <a:avLst/>
          </a:prstGeom>
          <a:noFill/>
        </p:spPr>
        <p:txBody>
          <a:bodyPr wrap="square" rtlCol="0">
            <a:spAutoFit/>
          </a:bodyPr>
          <a:lstStyle/>
          <a:p>
            <a:r>
              <a:rPr lang="en-US" sz="1200" dirty="0" smtClean="0">
                <a:solidFill>
                  <a:srgbClr val="0000CC"/>
                </a:solidFill>
              </a:rPr>
              <a:t>CLI Reference Guide: </a:t>
            </a:r>
            <a:r>
              <a:rPr lang="en-US" sz="1200" dirty="0" err="1">
                <a:solidFill>
                  <a:srgbClr val="0000CC"/>
                </a:solidFill>
              </a:rPr>
              <a:t>Ch</a:t>
            </a:r>
            <a:r>
              <a:rPr lang="en-US" sz="1200" dirty="0">
                <a:solidFill>
                  <a:srgbClr val="0000CC"/>
                </a:solidFill>
              </a:rPr>
              <a:t> 1: Getting Started with the Dell AIM CLI &gt; Saving the Output of CLI Commands</a:t>
            </a:r>
            <a:endParaRPr lang="en-US" sz="1200" dirty="0">
              <a:solidFill>
                <a:srgbClr val="0000CC"/>
              </a:solidFill>
              <a:effectLst/>
            </a:endParaRPr>
          </a:p>
        </p:txBody>
      </p:sp>
      <p:sp>
        <p:nvSpPr>
          <p:cNvPr id="2" name="Date Placeholder 1"/>
          <p:cNvSpPr>
            <a:spLocks noGrp="1"/>
          </p:cNvSpPr>
          <p:nvPr>
            <p:ph type="dt" sz="half" idx="2"/>
          </p:nvPr>
        </p:nvSpPr>
        <p:spPr/>
        <p:txBody>
          <a:bodyPr/>
          <a:lstStyle/>
          <a:p>
            <a:fld id="{3778A999-B810-4703-A278-1947CBE319D5}"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228</a:t>
            </a:fld>
            <a:endParaRPr lang="en-US" dirty="0"/>
          </a:p>
        </p:txBody>
      </p:sp>
    </p:spTree>
    <p:extLst>
      <p:ext uri="{BB962C8B-B14F-4D97-AF65-F5344CB8AC3E}">
        <p14:creationId xmlns:p14="http://schemas.microsoft.com/office/powerpoint/2010/main" val="5105782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Formatting the output of CLI Commands in CSV</a:t>
            </a:r>
            <a:endParaRPr lang="en-US" dirty="0"/>
          </a:p>
        </p:txBody>
      </p:sp>
      <p:sp>
        <p:nvSpPr>
          <p:cNvPr id="3" name="Content Placeholder 2"/>
          <p:cNvSpPr>
            <a:spLocks noGrp="1"/>
          </p:cNvSpPr>
          <p:nvPr>
            <p:ph idx="1"/>
          </p:nvPr>
        </p:nvSpPr>
        <p:spPr>
          <a:xfrm>
            <a:off x="457200" y="1280160"/>
            <a:ext cx="8229600" cy="3004761"/>
          </a:xfrm>
        </p:spPr>
        <p:txBody>
          <a:bodyPr>
            <a:noAutofit/>
          </a:bodyPr>
          <a:lstStyle/>
          <a:p>
            <a:pPr marL="0" indent="0">
              <a:buNone/>
            </a:pPr>
            <a:r>
              <a:rPr lang="en-US" sz="1800" dirty="0"/>
              <a:t>You may want to format the output of your CLI commands as comma-separated values (CSV) so that it can be loaded directly into a spreadsheet. Do this by specifying the option </a:t>
            </a:r>
            <a:r>
              <a:rPr lang="en-US" sz="1800" dirty="0" err="1"/>
              <a:t>c</a:t>
            </a:r>
            <a:r>
              <a:rPr lang="en-US" sz="1800" dirty="0" err="1">
                <a:solidFill>
                  <a:srgbClr val="0000CC"/>
                </a:solidFill>
              </a:rPr>
              <a:t>svFormatting</a:t>
            </a:r>
            <a:r>
              <a:rPr lang="en-US" sz="1800" dirty="0">
                <a:solidFill>
                  <a:srgbClr val="0000CC"/>
                </a:solidFill>
              </a:rPr>
              <a:t>=true</a:t>
            </a:r>
            <a:r>
              <a:rPr lang="en-US" sz="1800" dirty="0"/>
              <a:t> on the command line, or by enabling CSV formatting from within a batch file. </a:t>
            </a:r>
            <a:br>
              <a:rPr lang="en-US" sz="1800" dirty="0"/>
            </a:br>
            <a:r>
              <a:rPr lang="en-US" sz="1800" dirty="0"/>
              <a:t/>
            </a:r>
            <a:br>
              <a:rPr lang="en-US" sz="1800" dirty="0"/>
            </a:br>
            <a:r>
              <a:rPr lang="en-US" sz="1800" dirty="0"/>
              <a:t>Here’s an example in a batch file</a:t>
            </a:r>
            <a:r>
              <a:rPr lang="en-US" sz="1800" dirty="0" smtClean="0"/>
              <a:t>:</a:t>
            </a:r>
          </a:p>
          <a:p>
            <a:pPr marL="0" indent="0">
              <a:buNone/>
            </a:pPr>
            <a:endParaRPr lang="en-US" sz="1800" dirty="0"/>
          </a:p>
          <a:p>
            <a:pPr marL="346075" lvl="1" indent="0">
              <a:buNone/>
            </a:pPr>
            <a:r>
              <a:rPr lang="en-US" dirty="0">
                <a:solidFill>
                  <a:srgbClr val="0000CC"/>
                </a:solidFill>
              </a:rPr>
              <a:t>// List all personas in CSV </a:t>
            </a:r>
            <a:r>
              <a:rPr lang="en-US" dirty="0" smtClean="0">
                <a:solidFill>
                  <a:srgbClr val="0000CC"/>
                </a:solidFill>
              </a:rPr>
              <a:t>format</a:t>
            </a:r>
          </a:p>
          <a:p>
            <a:pPr marL="346075" lvl="1" indent="0">
              <a:buNone/>
            </a:pPr>
            <a:r>
              <a:rPr lang="en-US" dirty="0" smtClean="0">
                <a:solidFill>
                  <a:srgbClr val="0000CC"/>
                </a:solidFill>
              </a:rPr>
              <a:t>login </a:t>
            </a:r>
            <a:r>
              <a:rPr lang="en-US" dirty="0">
                <a:solidFill>
                  <a:srgbClr val="0000CC"/>
                </a:solidFill>
              </a:rPr>
              <a:t>account=admin </a:t>
            </a:r>
            <a:r>
              <a:rPr lang="en-US" dirty="0" smtClean="0">
                <a:solidFill>
                  <a:srgbClr val="0000CC"/>
                </a:solidFill>
              </a:rPr>
              <a:t>password=admin</a:t>
            </a:r>
          </a:p>
          <a:p>
            <a:pPr marL="346075" lvl="1" indent="0">
              <a:buNone/>
            </a:pPr>
            <a:r>
              <a:rPr lang="en-US" dirty="0" err="1" smtClean="0">
                <a:solidFill>
                  <a:srgbClr val="0000CC"/>
                </a:solidFill>
              </a:rPr>
              <a:t>openset</a:t>
            </a:r>
            <a:r>
              <a:rPr lang="en-US" dirty="0" smtClean="0">
                <a:solidFill>
                  <a:srgbClr val="0000CC"/>
                </a:solidFill>
              </a:rPr>
              <a:t> </a:t>
            </a:r>
            <a:r>
              <a:rPr lang="en-US" dirty="0" err="1" smtClean="0">
                <a:solidFill>
                  <a:srgbClr val="0000CC"/>
                </a:solidFill>
              </a:rPr>
              <a:t>csvFormatting</a:t>
            </a:r>
            <a:r>
              <a:rPr lang="en-US" dirty="0" smtClean="0">
                <a:solidFill>
                  <a:srgbClr val="0000CC"/>
                </a:solidFill>
              </a:rPr>
              <a:t>=true</a:t>
            </a:r>
          </a:p>
          <a:p>
            <a:pPr marL="346075" lvl="1" indent="0">
              <a:buNone/>
            </a:pPr>
            <a:r>
              <a:rPr lang="en-US" dirty="0" smtClean="0">
                <a:solidFill>
                  <a:srgbClr val="0000CC"/>
                </a:solidFill>
              </a:rPr>
              <a:t>list </a:t>
            </a:r>
            <a:r>
              <a:rPr lang="en-US" dirty="0">
                <a:solidFill>
                  <a:srgbClr val="0000CC"/>
                </a:solidFill>
              </a:rPr>
              <a:t>personas</a:t>
            </a:r>
          </a:p>
        </p:txBody>
      </p:sp>
      <p:sp>
        <p:nvSpPr>
          <p:cNvPr id="4" name="TextBox 3"/>
          <p:cNvSpPr txBox="1"/>
          <p:nvPr/>
        </p:nvSpPr>
        <p:spPr>
          <a:xfrm>
            <a:off x="563526" y="5958278"/>
            <a:ext cx="7963786" cy="2585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200" dirty="0" smtClean="0">
                <a:solidFill>
                  <a:srgbClr val="0000CC"/>
                </a:solidFill>
              </a:rPr>
              <a:t>CLI Reference Guide: </a:t>
            </a:r>
            <a:r>
              <a:rPr lang="en-US" sz="1200" dirty="0" err="1" smtClean="0">
                <a:solidFill>
                  <a:srgbClr val="0000CC"/>
                </a:solidFill>
              </a:rPr>
              <a:t>Ch</a:t>
            </a:r>
            <a:r>
              <a:rPr lang="en-US" sz="1200" dirty="0">
                <a:solidFill>
                  <a:srgbClr val="0000CC"/>
                </a:solidFill>
              </a:rPr>
              <a:t> 1: Getting Started with the Dell AIM CLI &gt; Command-Line Options for Starting the CLI</a:t>
            </a:r>
            <a:endParaRPr lang="en-US" sz="1200" dirty="0" smtClean="0">
              <a:solidFill>
                <a:srgbClr val="0000CC"/>
              </a:solidFill>
              <a:latin typeface="+mn-lt"/>
            </a:endParaRPr>
          </a:p>
        </p:txBody>
      </p:sp>
      <p:sp>
        <p:nvSpPr>
          <p:cNvPr id="5" name="Date Placeholder 4"/>
          <p:cNvSpPr>
            <a:spLocks noGrp="1"/>
          </p:cNvSpPr>
          <p:nvPr>
            <p:ph type="dt" sz="half" idx="2"/>
          </p:nvPr>
        </p:nvSpPr>
        <p:spPr/>
        <p:txBody>
          <a:bodyPr/>
          <a:lstStyle/>
          <a:p>
            <a:fld id="{58209E66-BA05-4CF9-A600-C4CCF7522F63}" type="datetime1">
              <a:rPr lang="en-US" smtClean="0"/>
              <a:t>11/12/2023</a:t>
            </a:fld>
            <a:endParaRPr lang="en-US" dirty="0"/>
          </a:p>
        </p:txBody>
      </p:sp>
      <p:sp>
        <p:nvSpPr>
          <p:cNvPr id="6" name="Footer Placeholder 5"/>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7" name="Slide Number Placeholder 6"/>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229</a:t>
            </a:fld>
            <a:endParaRPr lang="en-US" dirty="0"/>
          </a:p>
        </p:txBody>
      </p:sp>
    </p:spTree>
    <p:extLst>
      <p:ext uri="{BB962C8B-B14F-4D97-AF65-F5344CB8AC3E}">
        <p14:creationId xmlns:p14="http://schemas.microsoft.com/office/powerpoint/2010/main" val="2924896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1"/>
          <p:cNvSpPr>
            <a:spLocks noGrp="1"/>
          </p:cNvSpPr>
          <p:nvPr>
            <p:ph idx="4294967295"/>
          </p:nvPr>
        </p:nvSpPr>
        <p:spPr>
          <a:xfrm>
            <a:off x="393700" y="1376363"/>
            <a:ext cx="7715250" cy="3213100"/>
          </a:xfrm>
        </p:spPr>
        <p:txBody>
          <a:bodyPr>
            <a:spAutoFit/>
          </a:bodyPr>
          <a:lstStyle/>
          <a:p>
            <a:pPr eaLnBrk="1" hangingPunct="1">
              <a:spcAft>
                <a:spcPct val="50000"/>
              </a:spcAft>
            </a:pPr>
            <a:r>
              <a:rPr lang="en-US" dirty="0" smtClean="0"/>
              <a:t>Centralizes end-to-end provisioning</a:t>
            </a:r>
          </a:p>
          <a:p>
            <a:pPr eaLnBrk="1" hangingPunct="1">
              <a:spcAft>
                <a:spcPct val="50000"/>
              </a:spcAft>
            </a:pPr>
            <a:r>
              <a:rPr lang="en-US" dirty="0" smtClean="0"/>
              <a:t>Integrates virtualization management</a:t>
            </a:r>
          </a:p>
          <a:p>
            <a:pPr eaLnBrk="1" hangingPunct="1">
              <a:spcAft>
                <a:spcPct val="50000"/>
              </a:spcAft>
            </a:pPr>
            <a:r>
              <a:rPr lang="en-US" dirty="0" smtClean="0"/>
              <a:t>Unifies management of infrastructure resources</a:t>
            </a:r>
          </a:p>
          <a:p>
            <a:pPr eaLnBrk="1" hangingPunct="1">
              <a:spcAft>
                <a:spcPct val="50000"/>
              </a:spcAft>
            </a:pPr>
            <a:r>
              <a:rPr lang="en-US" dirty="0" smtClean="0"/>
              <a:t>Automates high availability</a:t>
            </a:r>
          </a:p>
          <a:p>
            <a:pPr eaLnBrk="1" hangingPunct="1">
              <a:spcAft>
                <a:spcPct val="50000"/>
              </a:spcAft>
            </a:pPr>
            <a:r>
              <a:rPr lang="en-US" dirty="0" smtClean="0"/>
              <a:t>Enables gradual transformation to a dynamic infrastructure</a:t>
            </a:r>
          </a:p>
        </p:txBody>
      </p:sp>
      <p:sp>
        <p:nvSpPr>
          <p:cNvPr id="15363" name="Title 2"/>
          <p:cNvSpPr>
            <a:spLocks/>
          </p:cNvSpPr>
          <p:nvPr/>
        </p:nvSpPr>
        <p:spPr bwMode="auto">
          <a:xfrm>
            <a:off x="171450" y="153988"/>
            <a:ext cx="8229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80000"/>
              </a:lnSpc>
            </a:pPr>
            <a:r>
              <a:rPr lang="en-US" sz="3200" dirty="0">
                <a:solidFill>
                  <a:schemeClr val="accent1"/>
                </a:solidFill>
                <a:latin typeface="+mn-lt"/>
              </a:rPr>
              <a:t>Features &amp; Functions</a:t>
            </a:r>
          </a:p>
        </p:txBody>
      </p:sp>
      <p:sp>
        <p:nvSpPr>
          <p:cNvPr id="2" name="Date Placeholder 1"/>
          <p:cNvSpPr>
            <a:spLocks noGrp="1"/>
          </p:cNvSpPr>
          <p:nvPr>
            <p:ph type="dt" sz="half" idx="2"/>
          </p:nvPr>
        </p:nvSpPr>
        <p:spPr/>
        <p:txBody>
          <a:bodyPr/>
          <a:lstStyle/>
          <a:p>
            <a:fld id="{412414FA-33FC-4FDE-A401-108C144B121F}" type="datetime1">
              <a:rPr lang="en-US" smtClean="0"/>
              <a:t>11/12/2023</a:t>
            </a:fld>
            <a:endParaRPr lang="en-US" dirty="0"/>
          </a:p>
        </p:txBody>
      </p:sp>
      <p:sp>
        <p:nvSpPr>
          <p:cNvPr id="3" name="Footer Placeholder 2"/>
          <p:cNvSpPr>
            <a:spLocks noGrp="1"/>
          </p:cNvSpPr>
          <p:nvPr>
            <p:ph type="ftr" sz="quarter" idx="3"/>
          </p:nvPr>
        </p:nvSpPr>
        <p:spPr/>
        <p:txBody>
          <a:bodyPr/>
          <a:lstStyle/>
          <a:p>
            <a:r>
              <a:rPr lang="en-US" smtClean="0"/>
              <a:t>Confidential</a:t>
            </a:r>
            <a:endParaRPr lang="en-US" dirty="0"/>
          </a:p>
        </p:txBody>
      </p:sp>
      <p:sp>
        <p:nvSpPr>
          <p:cNvPr id="4" name="Slide Number Placeholder 3"/>
          <p:cNvSpPr>
            <a:spLocks noGrp="1"/>
          </p:cNvSpPr>
          <p:nvPr>
            <p:ph type="sldNum" sz="quarter" idx="4"/>
          </p:nvPr>
        </p:nvSpPr>
        <p:spPr/>
        <p:txBody>
          <a:bodyPr/>
          <a:lstStyle/>
          <a:p>
            <a:fld id="{DBD5246C-868F-410A-AE52-FE248EDADC46}" type="slidenum">
              <a:rPr lang="en-US" smtClean="0"/>
              <a:pPr/>
              <a:t>23</a:t>
            </a:fld>
            <a:endParaRPr lang="en-US" dirty="0"/>
          </a:p>
        </p:txBody>
      </p:sp>
    </p:spTree>
    <p:extLst>
      <p:ext uri="{BB962C8B-B14F-4D97-AF65-F5344CB8AC3E}">
        <p14:creationId xmlns:p14="http://schemas.microsoft.com/office/powerpoint/2010/main" val="4022012134"/>
      </p:ext>
    </p:extLst>
  </p:cSld>
  <p:clrMapOvr>
    <a:masterClrMapping/>
  </p:clrMapOvr>
  <p:transition spd="med">
    <p:wipe dir="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Command-Line Options for Starting the CLI</a:t>
            </a:r>
          </a:p>
        </p:txBody>
      </p:sp>
      <p:sp>
        <p:nvSpPr>
          <p:cNvPr id="3" name="Content Placeholder 2"/>
          <p:cNvSpPr>
            <a:spLocks noGrp="1"/>
          </p:cNvSpPr>
          <p:nvPr>
            <p:ph idx="1"/>
          </p:nvPr>
        </p:nvSpPr>
        <p:spPr>
          <a:xfrm>
            <a:off x="457200" y="1280160"/>
            <a:ext cx="8686800" cy="4754880"/>
          </a:xfrm>
        </p:spPr>
        <p:txBody>
          <a:bodyPr>
            <a:normAutofit/>
          </a:bodyPr>
          <a:lstStyle/>
          <a:p>
            <a:pPr marL="0" indent="0">
              <a:buNone/>
            </a:pPr>
            <a:r>
              <a:rPr lang="en-US" sz="1800" dirty="0"/>
              <a:t>You can specify various options on the command-line when starting the CLI. Except when otherwise indicated, the options apply to both Linux (and Controller) and Windows versions of the SDK. </a:t>
            </a:r>
            <a:r>
              <a:rPr lang="en-US" sz="1800" dirty="0" smtClean="0"/>
              <a:t>The </a:t>
            </a:r>
            <a:r>
              <a:rPr lang="en-US" sz="1800" dirty="0"/>
              <a:t>syntax is identical in all </a:t>
            </a:r>
            <a:r>
              <a:rPr lang="en-US" sz="1800" dirty="0" smtClean="0"/>
              <a:t>versions, for example: </a:t>
            </a:r>
          </a:p>
          <a:p>
            <a:pPr marL="0" indent="0">
              <a:buNone/>
            </a:pPr>
            <a:endParaRPr lang="en-US" sz="1800" dirty="0"/>
          </a:p>
          <a:p>
            <a:pPr marL="0" indent="0">
              <a:buNone/>
            </a:pPr>
            <a:r>
              <a:rPr lang="en-US" sz="1800" dirty="0"/>
              <a:t>O</a:t>
            </a:r>
            <a:r>
              <a:rPr lang="en-US" sz="1800" dirty="0" smtClean="0"/>
              <a:t>n </a:t>
            </a:r>
            <a:r>
              <a:rPr lang="en-US" sz="1800" dirty="0"/>
              <a:t>the Controller and on a Linux system</a:t>
            </a:r>
            <a:r>
              <a:rPr lang="en-US" sz="1800" dirty="0" smtClean="0"/>
              <a:t>:</a:t>
            </a:r>
          </a:p>
          <a:p>
            <a:pPr marL="0" indent="0">
              <a:buNone/>
            </a:pPr>
            <a:r>
              <a:rPr lang="en-US" sz="1800" dirty="0" smtClean="0">
                <a:solidFill>
                  <a:srgbClr val="0000CC"/>
                </a:solidFill>
                <a:latin typeface="Miriam Fixed" pitchFamily="49" charset="-79"/>
                <a:cs typeface="Miriam Fixed" pitchFamily="49" charset="-79"/>
              </a:rPr>
              <a:t># </a:t>
            </a:r>
            <a:r>
              <a:rPr lang="en-US" sz="1800" dirty="0">
                <a:solidFill>
                  <a:srgbClr val="0000CC"/>
                </a:solidFill>
                <a:latin typeface="Miriam Fixed" pitchFamily="49" charset="-79"/>
                <a:cs typeface="Miriam Fixed" pitchFamily="49" charset="-79"/>
              </a:rPr>
              <a:t>cd /opt/dell/aim/bin# ./</a:t>
            </a:r>
            <a:r>
              <a:rPr lang="en-US" sz="1800" dirty="0" err="1">
                <a:solidFill>
                  <a:srgbClr val="0000CC"/>
                </a:solidFill>
                <a:latin typeface="Miriam Fixed" pitchFamily="49" charset="-79"/>
                <a:cs typeface="Miriam Fixed" pitchFamily="49" charset="-79"/>
              </a:rPr>
              <a:t>sdk</a:t>
            </a:r>
            <a:r>
              <a:rPr lang="en-US" sz="1800" dirty="0">
                <a:solidFill>
                  <a:srgbClr val="0000CC"/>
                </a:solidFill>
                <a:latin typeface="Miriam Fixed" pitchFamily="49" charset="-79"/>
                <a:cs typeface="Miriam Fixed" pitchFamily="49" charset="-79"/>
              </a:rPr>
              <a:t> </a:t>
            </a:r>
            <a:r>
              <a:rPr lang="en-US" sz="1800" dirty="0" smtClean="0">
                <a:solidFill>
                  <a:srgbClr val="0000CC"/>
                </a:solidFill>
                <a:latin typeface="Miriam Fixed" pitchFamily="49" charset="-79"/>
                <a:cs typeface="Miriam Fixed" pitchFamily="49" charset="-79"/>
              </a:rPr>
              <a:t>shell=true </a:t>
            </a:r>
            <a:r>
              <a:rPr lang="en-US" sz="1800" dirty="0" err="1" smtClean="0">
                <a:solidFill>
                  <a:srgbClr val="0000CC"/>
                </a:solidFill>
                <a:latin typeface="Miriam Fixed" pitchFamily="49" charset="-79"/>
                <a:cs typeface="Miriam Fixed" pitchFamily="49" charset="-79"/>
              </a:rPr>
              <a:t>csvFormatting</a:t>
            </a:r>
            <a:r>
              <a:rPr lang="en-US" sz="1800" dirty="0" smtClean="0">
                <a:solidFill>
                  <a:srgbClr val="0000CC"/>
                </a:solidFill>
                <a:latin typeface="Miriam Fixed" pitchFamily="49" charset="-79"/>
                <a:cs typeface="Miriam Fixed" pitchFamily="49" charset="-79"/>
              </a:rPr>
              <a:t>=true </a:t>
            </a:r>
          </a:p>
          <a:p>
            <a:endParaRPr lang="en-US" sz="1800" dirty="0"/>
          </a:p>
          <a:p>
            <a:pPr marL="0" indent="0">
              <a:buNone/>
            </a:pPr>
            <a:r>
              <a:rPr lang="en-US" sz="1800" dirty="0"/>
              <a:t>If you’re not running </a:t>
            </a:r>
            <a:r>
              <a:rPr lang="en-US" sz="1800" dirty="0" smtClean="0"/>
              <a:t>X-Window:</a:t>
            </a:r>
            <a:endParaRPr lang="en-US" sz="1800" dirty="0"/>
          </a:p>
          <a:p>
            <a:pPr marL="0" indent="0">
              <a:buNone/>
            </a:pPr>
            <a:r>
              <a:rPr lang="en-US" sz="1800" dirty="0">
                <a:solidFill>
                  <a:srgbClr val="0000CC"/>
                </a:solidFill>
                <a:latin typeface="Miriam Fixed" pitchFamily="49" charset="-79"/>
                <a:cs typeface="Miriam Fixed" pitchFamily="49" charset="-79"/>
              </a:rPr>
              <a:t># ./</a:t>
            </a:r>
            <a:r>
              <a:rPr lang="en-US" sz="1800" dirty="0" err="1">
                <a:solidFill>
                  <a:srgbClr val="0000CC"/>
                </a:solidFill>
                <a:latin typeface="Miriam Fixed" pitchFamily="49" charset="-79"/>
                <a:cs typeface="Miriam Fixed" pitchFamily="49" charset="-79"/>
              </a:rPr>
              <a:t>sdk</a:t>
            </a:r>
            <a:r>
              <a:rPr lang="en-US" sz="1800" dirty="0">
                <a:solidFill>
                  <a:srgbClr val="0000CC"/>
                </a:solidFill>
                <a:latin typeface="Miriam Fixed" pitchFamily="49" charset="-79"/>
                <a:cs typeface="Miriam Fixed" pitchFamily="49" charset="-79"/>
              </a:rPr>
              <a:t> </a:t>
            </a:r>
            <a:r>
              <a:rPr lang="en-US" sz="1800" dirty="0" err="1">
                <a:solidFill>
                  <a:srgbClr val="0000CC"/>
                </a:solidFill>
                <a:latin typeface="Miriam Fixed" pitchFamily="49" charset="-79"/>
                <a:cs typeface="Miriam Fixed" pitchFamily="49" charset="-79"/>
              </a:rPr>
              <a:t>tty</a:t>
            </a:r>
            <a:r>
              <a:rPr lang="en-US" sz="1800" dirty="0">
                <a:solidFill>
                  <a:srgbClr val="0000CC"/>
                </a:solidFill>
                <a:latin typeface="Miriam Fixed" pitchFamily="49" charset="-79"/>
                <a:cs typeface="Miriam Fixed" pitchFamily="49" charset="-79"/>
              </a:rPr>
              <a:t>=true</a:t>
            </a:r>
          </a:p>
          <a:p>
            <a:pPr marL="0" indent="0">
              <a:buNone/>
            </a:pPr>
            <a:endParaRPr lang="en-US" sz="1800" dirty="0"/>
          </a:p>
          <a:p>
            <a:pPr marL="0" indent="0">
              <a:buNone/>
            </a:pPr>
            <a:r>
              <a:rPr lang="en-US" sz="1800" dirty="0" smtClean="0"/>
              <a:t>On </a:t>
            </a:r>
            <a:r>
              <a:rPr lang="en-US" sz="1800" dirty="0"/>
              <a:t>a Windows system:</a:t>
            </a:r>
          </a:p>
          <a:p>
            <a:pPr marL="0" indent="0">
              <a:buNone/>
            </a:pPr>
            <a:r>
              <a:rPr lang="en-US" sz="1800" dirty="0">
                <a:solidFill>
                  <a:srgbClr val="0000CC"/>
                </a:solidFill>
                <a:latin typeface="Miriam Fixed" pitchFamily="49" charset="-79"/>
                <a:cs typeface="Miriam Fixed" pitchFamily="49" charset="-79"/>
              </a:rPr>
              <a:t>&gt; cd C:\Program </a:t>
            </a:r>
            <a:r>
              <a:rPr lang="en-US" sz="1800" dirty="0" smtClean="0">
                <a:solidFill>
                  <a:srgbClr val="0000CC"/>
                </a:solidFill>
                <a:latin typeface="Miriam Fixed" pitchFamily="49" charset="-79"/>
                <a:cs typeface="Miriam Fixed" pitchFamily="49" charset="-79"/>
              </a:rPr>
              <a:t>Files\Dell\AIM\SDK\bin</a:t>
            </a:r>
          </a:p>
          <a:p>
            <a:pPr marL="0" indent="0">
              <a:buNone/>
            </a:pPr>
            <a:r>
              <a:rPr lang="en-US" sz="1800" dirty="0" smtClean="0">
                <a:solidFill>
                  <a:srgbClr val="0000CC"/>
                </a:solidFill>
                <a:latin typeface="Miriam Fixed" pitchFamily="49" charset="-79"/>
                <a:cs typeface="Miriam Fixed" pitchFamily="49" charset="-79"/>
              </a:rPr>
              <a:t>&gt; </a:t>
            </a:r>
            <a:r>
              <a:rPr lang="en-US" sz="1800" dirty="0">
                <a:solidFill>
                  <a:srgbClr val="0000CC"/>
                </a:solidFill>
                <a:latin typeface="Miriam Fixed" pitchFamily="49" charset="-79"/>
                <a:cs typeface="Miriam Fixed" pitchFamily="49" charset="-79"/>
              </a:rPr>
              <a:t>editor.bat timeout=300 </a:t>
            </a:r>
            <a:r>
              <a:rPr lang="en-US" sz="1800" dirty="0" err="1">
                <a:solidFill>
                  <a:srgbClr val="0000CC"/>
                </a:solidFill>
                <a:latin typeface="Miriam Fixed" pitchFamily="49" charset="-79"/>
                <a:cs typeface="Miriam Fixed" pitchFamily="49" charset="-79"/>
              </a:rPr>
              <a:t>csvFormatting</a:t>
            </a:r>
            <a:r>
              <a:rPr lang="en-US" sz="1800" dirty="0">
                <a:solidFill>
                  <a:srgbClr val="0000CC"/>
                </a:solidFill>
                <a:latin typeface="Miriam Fixed" pitchFamily="49" charset="-79"/>
                <a:cs typeface="Miriam Fixed" pitchFamily="49" charset="-79"/>
              </a:rPr>
              <a:t>=true</a:t>
            </a:r>
          </a:p>
          <a:p>
            <a:pPr marL="0" indent="0">
              <a:buNone/>
            </a:pPr>
            <a:endParaRPr lang="en-US" sz="1800" dirty="0" smtClean="0"/>
          </a:p>
        </p:txBody>
      </p:sp>
      <p:sp>
        <p:nvSpPr>
          <p:cNvPr id="4" name="TextBox 3"/>
          <p:cNvSpPr txBox="1"/>
          <p:nvPr/>
        </p:nvSpPr>
        <p:spPr>
          <a:xfrm>
            <a:off x="563526" y="5958278"/>
            <a:ext cx="7963786" cy="2585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200" dirty="0" smtClean="0">
                <a:solidFill>
                  <a:srgbClr val="0000CC"/>
                </a:solidFill>
              </a:rPr>
              <a:t>CLI Reference Guide: </a:t>
            </a:r>
            <a:r>
              <a:rPr lang="en-US" sz="1200" dirty="0" err="1" smtClean="0">
                <a:solidFill>
                  <a:srgbClr val="0000CC"/>
                </a:solidFill>
              </a:rPr>
              <a:t>Ch</a:t>
            </a:r>
            <a:r>
              <a:rPr lang="en-US" sz="1200" dirty="0">
                <a:solidFill>
                  <a:srgbClr val="0000CC"/>
                </a:solidFill>
              </a:rPr>
              <a:t> 1: Getting Started with the Dell AIM CLI &gt; Command-Line Options for Starting the CLI</a:t>
            </a:r>
            <a:endParaRPr lang="en-US" sz="1200" dirty="0" smtClean="0">
              <a:solidFill>
                <a:srgbClr val="0000CC"/>
              </a:solidFill>
              <a:latin typeface="+mn-lt"/>
            </a:endParaRPr>
          </a:p>
        </p:txBody>
      </p:sp>
      <p:sp>
        <p:nvSpPr>
          <p:cNvPr id="5" name="Date Placeholder 4"/>
          <p:cNvSpPr>
            <a:spLocks noGrp="1"/>
          </p:cNvSpPr>
          <p:nvPr>
            <p:ph type="dt" sz="half" idx="2"/>
          </p:nvPr>
        </p:nvSpPr>
        <p:spPr/>
        <p:txBody>
          <a:bodyPr/>
          <a:lstStyle/>
          <a:p>
            <a:fld id="{9539D98D-ED34-48F9-97DE-A219E5A18E85}" type="datetime1">
              <a:rPr lang="en-US" smtClean="0"/>
              <a:t>11/12/2023</a:t>
            </a:fld>
            <a:endParaRPr lang="en-US" dirty="0"/>
          </a:p>
        </p:txBody>
      </p:sp>
      <p:sp>
        <p:nvSpPr>
          <p:cNvPr id="6" name="Footer Placeholder 5"/>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7" name="Slide Number Placeholder 6"/>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230</a:t>
            </a:fld>
            <a:endParaRPr lang="en-US" dirty="0"/>
          </a:p>
        </p:txBody>
      </p:sp>
    </p:spTree>
    <p:extLst>
      <p:ext uri="{BB962C8B-B14F-4D97-AF65-F5344CB8AC3E}">
        <p14:creationId xmlns:p14="http://schemas.microsoft.com/office/powerpoint/2010/main" val="323507159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Commands for Live System</a:t>
            </a:r>
          </a:p>
        </p:txBody>
      </p:sp>
      <p:sp>
        <p:nvSpPr>
          <p:cNvPr id="3" name="Content Placeholder 2"/>
          <p:cNvSpPr>
            <a:spLocks noGrp="1"/>
          </p:cNvSpPr>
          <p:nvPr>
            <p:ph idx="1"/>
          </p:nvPr>
        </p:nvSpPr>
        <p:spPr/>
        <p:txBody>
          <a:bodyPr>
            <a:normAutofit/>
          </a:bodyPr>
          <a:lstStyle/>
          <a:p>
            <a:pPr marL="0" indent="0">
              <a:buNone/>
            </a:pPr>
            <a:r>
              <a:rPr lang="en-US" sz="1600" dirty="0" smtClean="0">
                <a:solidFill>
                  <a:srgbClr val="0000CC"/>
                </a:solidFill>
                <a:latin typeface="Miriam Fixed" pitchFamily="49" charset="-79"/>
                <a:cs typeface="Miriam Fixed" pitchFamily="49" charset="-79"/>
              </a:rPr>
              <a:t>&gt;&gt; generate commands for live system </a:t>
            </a:r>
            <a:r>
              <a:rPr lang="en-US" sz="1600" dirty="0" err="1" smtClean="0">
                <a:solidFill>
                  <a:srgbClr val="0000CC"/>
                </a:solidFill>
                <a:latin typeface="Miriam Fixed" pitchFamily="49" charset="-79"/>
                <a:cs typeface="Miriam Fixed" pitchFamily="49" charset="-79"/>
              </a:rPr>
              <a:t>newfile</a:t>
            </a:r>
            <a:r>
              <a:rPr lang="en-US" sz="1600" dirty="0" smtClean="0">
                <a:solidFill>
                  <a:srgbClr val="0000CC"/>
                </a:solidFill>
                <a:latin typeface="Miriam Fixed" pitchFamily="49" charset="-79"/>
                <a:cs typeface="Miriam Fixed" pitchFamily="49" charset="-79"/>
              </a:rPr>
              <a:t>=/</a:t>
            </a:r>
            <a:r>
              <a:rPr lang="en-US" sz="1600" dirty="0" err="1" smtClean="0">
                <a:solidFill>
                  <a:srgbClr val="0000CC"/>
                </a:solidFill>
                <a:latin typeface="Miriam Fixed" pitchFamily="49" charset="-79"/>
                <a:cs typeface="Miriam Fixed" pitchFamily="49" charset="-79"/>
              </a:rPr>
              <a:t>var</a:t>
            </a:r>
            <a:r>
              <a:rPr lang="en-US" sz="1600" dirty="0" smtClean="0">
                <a:solidFill>
                  <a:srgbClr val="0000CC"/>
                </a:solidFill>
                <a:latin typeface="Miriam Fixed" pitchFamily="49" charset="-79"/>
                <a:cs typeface="Miriam Fixed" pitchFamily="49" charset="-79"/>
              </a:rPr>
              <a:t>/</a:t>
            </a:r>
            <a:r>
              <a:rPr lang="en-US" sz="1600" dirty="0" err="1" smtClean="0">
                <a:solidFill>
                  <a:srgbClr val="0000CC"/>
                </a:solidFill>
                <a:latin typeface="Miriam Fixed" pitchFamily="49" charset="-79"/>
                <a:cs typeface="Miriam Fixed" pitchFamily="49" charset="-79"/>
              </a:rPr>
              <a:t>tmp</a:t>
            </a:r>
            <a:r>
              <a:rPr lang="en-US" sz="1600" dirty="0" smtClean="0">
                <a:solidFill>
                  <a:srgbClr val="0000CC"/>
                </a:solidFill>
                <a:latin typeface="Miriam Fixed" pitchFamily="49" charset="-79"/>
                <a:cs typeface="Miriam Fixed" pitchFamily="49" charset="-79"/>
              </a:rPr>
              <a:t>/</a:t>
            </a:r>
            <a:r>
              <a:rPr lang="en-US" sz="1600" dirty="0" err="1" smtClean="0">
                <a:solidFill>
                  <a:srgbClr val="0000CC"/>
                </a:solidFill>
                <a:latin typeface="Miriam Fixed" pitchFamily="49" charset="-79"/>
                <a:cs typeface="Miriam Fixed" pitchFamily="49" charset="-79"/>
              </a:rPr>
              <a:t>comands</a:t>
            </a:r>
            <a:r>
              <a:rPr lang="en-US" sz="1600" dirty="0" smtClean="0">
                <a:solidFill>
                  <a:srgbClr val="0000CC"/>
                </a:solidFill>
                <a:latin typeface="Miriam Fixed" pitchFamily="49" charset="-79"/>
                <a:cs typeface="Miriam Fixed" pitchFamily="49" charset="-79"/>
              </a:rPr>
              <a:t>/txt</a:t>
            </a:r>
            <a:endParaRPr lang="en-US" sz="1800" dirty="0"/>
          </a:p>
          <a:p>
            <a:pPr marL="0" indent="0">
              <a:buNone/>
            </a:pPr>
            <a:endParaRPr lang="en-US" sz="1800" dirty="0"/>
          </a:p>
          <a:p>
            <a:pPr marL="0" indent="0">
              <a:buNone/>
            </a:pPr>
            <a:r>
              <a:rPr lang="en-US" sz="1800" dirty="0" smtClean="0"/>
              <a:t>This creates </a:t>
            </a:r>
            <a:r>
              <a:rPr lang="en-US" sz="1800" dirty="0"/>
              <a:t>a file or multiple files with a set of CLI commands you can use as a starting point for creating scripts of CLI commands to recreate all or part of the current environment. You can later execute such script files with the execute commands command</a:t>
            </a:r>
            <a:r>
              <a:rPr lang="en-US" sz="1800" dirty="0" smtClean="0"/>
              <a:t>.</a:t>
            </a:r>
          </a:p>
          <a:p>
            <a:pPr marL="0" indent="0">
              <a:buNone/>
            </a:pPr>
            <a:endParaRPr lang="en-US" sz="1800" dirty="0" smtClean="0"/>
          </a:p>
          <a:p>
            <a:pPr marL="0" indent="0">
              <a:buNone/>
            </a:pPr>
            <a:endParaRPr lang="en-US" sz="1800" b="1" dirty="0" smtClean="0"/>
          </a:p>
          <a:p>
            <a:r>
              <a:rPr lang="en-US" sz="1800" dirty="0"/>
              <a:t>Adjust the list as necessary and run with "</a:t>
            </a:r>
            <a:r>
              <a:rPr lang="en-US" sz="1800" dirty="0">
                <a:solidFill>
                  <a:schemeClr val="accent1">
                    <a:lumMod val="75000"/>
                  </a:schemeClr>
                </a:solidFill>
              </a:rPr>
              <a:t>execute commands</a:t>
            </a:r>
            <a:r>
              <a:rPr lang="en-US" sz="1800" dirty="0"/>
              <a:t>"</a:t>
            </a:r>
          </a:p>
          <a:p>
            <a:pPr marL="0" indent="0">
              <a:buNone/>
            </a:pPr>
            <a:endParaRPr lang="en-US" sz="1800" b="1" dirty="0"/>
          </a:p>
          <a:p>
            <a:pPr marL="0" indent="0">
              <a:buNone/>
            </a:pPr>
            <a:endParaRPr lang="en-US" sz="1800" dirty="0">
              <a:solidFill>
                <a:srgbClr val="0000CC"/>
              </a:solidFill>
              <a:latin typeface="Miriam Fixed" pitchFamily="49" charset="-79"/>
              <a:cs typeface="Miriam Fixed" pitchFamily="49" charset="-79"/>
            </a:endParaRPr>
          </a:p>
          <a:p>
            <a:pPr marL="0" indent="0">
              <a:buNone/>
            </a:pPr>
            <a:endParaRPr lang="en-US" sz="1800" b="1" dirty="0" smtClean="0"/>
          </a:p>
          <a:p>
            <a:pPr marL="0" indent="0">
              <a:buNone/>
            </a:pPr>
            <a:endParaRPr lang="en-US" sz="1800" b="1" dirty="0" smtClean="0"/>
          </a:p>
          <a:p>
            <a:pPr marL="0" indent="0">
              <a:buNone/>
            </a:pPr>
            <a:endParaRPr lang="en-US" sz="1800" b="1" dirty="0"/>
          </a:p>
          <a:p>
            <a:pPr marL="0" indent="0">
              <a:buNone/>
            </a:pPr>
            <a:r>
              <a:rPr lang="en-US" sz="1800" b="1" dirty="0" smtClean="0"/>
              <a:t>Note:</a:t>
            </a:r>
            <a:r>
              <a:rPr lang="en-US" sz="1800" b="1" dirty="0"/>
              <a:t>  </a:t>
            </a:r>
            <a:r>
              <a:rPr lang="en-US" sz="1800" dirty="0"/>
              <a:t>You must be logged in to the Dell AIM environment as a user with administrative privileges (admin role) to use this command</a:t>
            </a:r>
            <a:r>
              <a:rPr lang="en-US" sz="1800" dirty="0" smtClean="0"/>
              <a:t>.</a:t>
            </a:r>
          </a:p>
          <a:p>
            <a:pPr marL="0" indent="0">
              <a:buNone/>
            </a:pPr>
            <a:endParaRPr lang="en-US" sz="1800" dirty="0"/>
          </a:p>
        </p:txBody>
      </p:sp>
      <p:sp>
        <p:nvSpPr>
          <p:cNvPr id="6" name="TextBox 5"/>
          <p:cNvSpPr txBox="1"/>
          <p:nvPr/>
        </p:nvSpPr>
        <p:spPr>
          <a:xfrm>
            <a:off x="563526" y="5958278"/>
            <a:ext cx="7963786" cy="2585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200" dirty="0" smtClean="0">
                <a:solidFill>
                  <a:srgbClr val="0000CC"/>
                </a:solidFill>
              </a:rPr>
              <a:t>CLI Reference Guide: </a:t>
            </a:r>
            <a:r>
              <a:rPr lang="en-US" sz="1200" dirty="0" err="1" smtClean="0">
                <a:solidFill>
                  <a:srgbClr val="0000CC"/>
                </a:solidFill>
              </a:rPr>
              <a:t>Ch</a:t>
            </a:r>
            <a:r>
              <a:rPr lang="en-US" sz="1200" dirty="0">
                <a:solidFill>
                  <a:srgbClr val="0000CC"/>
                </a:solidFill>
              </a:rPr>
              <a:t> 1: Getting Started with the Dell AIM CLI &gt; generate commands for live system</a:t>
            </a:r>
            <a:endParaRPr lang="en-US" sz="1200" dirty="0" smtClean="0">
              <a:solidFill>
                <a:srgbClr val="0000CC"/>
              </a:solidFill>
              <a:latin typeface="+mn-lt"/>
            </a:endParaRPr>
          </a:p>
        </p:txBody>
      </p:sp>
      <p:sp>
        <p:nvSpPr>
          <p:cNvPr id="4" name="Date Placeholder 3"/>
          <p:cNvSpPr>
            <a:spLocks noGrp="1"/>
          </p:cNvSpPr>
          <p:nvPr>
            <p:ph type="dt" sz="half" idx="2"/>
          </p:nvPr>
        </p:nvSpPr>
        <p:spPr/>
        <p:txBody>
          <a:bodyPr/>
          <a:lstStyle/>
          <a:p>
            <a:fld id="{C9176876-A7D1-402D-85B8-2C1DC1A9B286}" type="datetime1">
              <a:rPr lang="en-US" smtClean="0"/>
              <a:t>11/12/2023</a:t>
            </a:fld>
            <a:endParaRPr lang="en-US" dirty="0"/>
          </a:p>
        </p:txBody>
      </p:sp>
      <p:sp>
        <p:nvSpPr>
          <p:cNvPr id="5" name="Footer Placeholder 4"/>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7" name="Slide Number Placeholder 6"/>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231</a:t>
            </a:fld>
            <a:endParaRPr lang="en-US" dirty="0"/>
          </a:p>
        </p:txBody>
      </p:sp>
    </p:spTree>
    <p:extLst>
      <p:ext uri="{BB962C8B-B14F-4D97-AF65-F5344CB8AC3E}">
        <p14:creationId xmlns:p14="http://schemas.microsoft.com/office/powerpoint/2010/main" val="370782738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r>
              <a:rPr lang="en-US"/>
              <a:t>Generating Commands for Simulator</a:t>
            </a:r>
          </a:p>
        </p:txBody>
      </p:sp>
      <p:sp>
        <p:nvSpPr>
          <p:cNvPr id="191491" name="Rectangle 3"/>
          <p:cNvSpPr>
            <a:spLocks noGrp="1" noChangeArrowheads="1"/>
          </p:cNvSpPr>
          <p:nvPr>
            <p:ph type="body" idx="1"/>
          </p:nvPr>
        </p:nvSpPr>
        <p:spPr>
          <a:xfrm>
            <a:off x="469388" y="1290307"/>
            <a:ext cx="8486775" cy="5183188"/>
          </a:xfrm>
        </p:spPr>
        <p:txBody>
          <a:bodyPr>
            <a:normAutofit/>
          </a:bodyPr>
          <a:lstStyle/>
          <a:p>
            <a:pPr marL="0" indent="0">
              <a:lnSpc>
                <a:spcPct val="100000"/>
              </a:lnSpc>
              <a:buNone/>
            </a:pPr>
            <a:r>
              <a:rPr lang="en-US" sz="1600" dirty="0">
                <a:solidFill>
                  <a:srgbClr val="0000CC"/>
                </a:solidFill>
                <a:latin typeface="Miriam Fixed" pitchFamily="49" charset="-79"/>
                <a:cs typeface="Miriam Fixed" pitchFamily="49" charset="-79"/>
              </a:rPr>
              <a:t>&gt;&gt; generate commands for </a:t>
            </a:r>
            <a:r>
              <a:rPr lang="en-US" sz="1600" dirty="0" smtClean="0">
                <a:solidFill>
                  <a:srgbClr val="0000CC"/>
                </a:solidFill>
                <a:latin typeface="Miriam Fixed" pitchFamily="49" charset="-79"/>
                <a:cs typeface="Miriam Fixed" pitchFamily="49" charset="-79"/>
              </a:rPr>
              <a:t>simulator </a:t>
            </a:r>
            <a:r>
              <a:rPr lang="en-US" sz="1600" dirty="0" err="1" smtClean="0">
                <a:solidFill>
                  <a:srgbClr val="0000CC"/>
                </a:solidFill>
                <a:latin typeface="Miriam Fixed" pitchFamily="49" charset="-79"/>
                <a:cs typeface="Miriam Fixed" pitchFamily="49" charset="-79"/>
              </a:rPr>
              <a:t>newfile</a:t>
            </a:r>
            <a:r>
              <a:rPr lang="en-US" sz="1600" dirty="0">
                <a:solidFill>
                  <a:srgbClr val="0000CC"/>
                </a:solidFill>
                <a:latin typeface="Miriam Fixed" pitchFamily="49" charset="-79"/>
                <a:cs typeface="Miriam Fixed" pitchFamily="49" charset="-79"/>
              </a:rPr>
              <a:t>=/</a:t>
            </a:r>
            <a:r>
              <a:rPr lang="en-US" sz="1600" dirty="0" err="1">
                <a:solidFill>
                  <a:srgbClr val="0000CC"/>
                </a:solidFill>
                <a:latin typeface="Miriam Fixed" pitchFamily="49" charset="-79"/>
                <a:cs typeface="Miriam Fixed" pitchFamily="49" charset="-79"/>
              </a:rPr>
              <a:t>var</a:t>
            </a:r>
            <a:r>
              <a:rPr lang="en-US" sz="1600" dirty="0">
                <a:solidFill>
                  <a:srgbClr val="0000CC"/>
                </a:solidFill>
                <a:latin typeface="Miriam Fixed" pitchFamily="49" charset="-79"/>
                <a:cs typeface="Miriam Fixed" pitchFamily="49" charset="-79"/>
              </a:rPr>
              <a:t>/</a:t>
            </a:r>
            <a:r>
              <a:rPr lang="en-US" sz="1600" dirty="0" err="1">
                <a:solidFill>
                  <a:srgbClr val="0000CC"/>
                </a:solidFill>
                <a:latin typeface="Miriam Fixed" pitchFamily="49" charset="-79"/>
                <a:cs typeface="Miriam Fixed" pitchFamily="49" charset="-79"/>
              </a:rPr>
              <a:t>tmp</a:t>
            </a:r>
            <a:r>
              <a:rPr lang="en-US" sz="1600" dirty="0">
                <a:solidFill>
                  <a:srgbClr val="0000CC"/>
                </a:solidFill>
                <a:latin typeface="Miriam Fixed" pitchFamily="49" charset="-79"/>
                <a:cs typeface="Miriam Fixed" pitchFamily="49" charset="-79"/>
              </a:rPr>
              <a:t>/</a:t>
            </a:r>
            <a:r>
              <a:rPr lang="en-US" sz="1600" dirty="0" err="1">
                <a:solidFill>
                  <a:srgbClr val="0000CC"/>
                </a:solidFill>
                <a:latin typeface="Miriam Fixed" pitchFamily="49" charset="-79"/>
                <a:cs typeface="Miriam Fixed" pitchFamily="49" charset="-79"/>
              </a:rPr>
              <a:t>comands</a:t>
            </a:r>
            <a:r>
              <a:rPr lang="en-US" sz="1600" dirty="0">
                <a:solidFill>
                  <a:srgbClr val="0000CC"/>
                </a:solidFill>
                <a:latin typeface="Miriam Fixed" pitchFamily="49" charset="-79"/>
                <a:cs typeface="Miriam Fixed" pitchFamily="49" charset="-79"/>
              </a:rPr>
              <a:t>/txt</a:t>
            </a:r>
            <a:endParaRPr lang="en-US" sz="1600" dirty="0"/>
          </a:p>
          <a:p>
            <a:pPr marL="0" indent="0">
              <a:lnSpc>
                <a:spcPct val="100000"/>
              </a:lnSpc>
              <a:buNone/>
            </a:pPr>
            <a:endParaRPr lang="en-US" dirty="0" smtClean="0"/>
          </a:p>
          <a:p>
            <a:pPr marL="0" indent="0">
              <a:lnSpc>
                <a:spcPct val="100000"/>
              </a:lnSpc>
              <a:buNone/>
            </a:pPr>
            <a:r>
              <a:rPr lang="en-US" dirty="0" smtClean="0"/>
              <a:t>Creates </a:t>
            </a:r>
            <a:r>
              <a:rPr lang="en-US" dirty="0"/>
              <a:t>a file or multiple files with a set of CLI commands you can use as a starting point for creating scripts of CLI commands to recreate all or part of the current environment. You can later execute such script files with the execute commands command</a:t>
            </a:r>
            <a:r>
              <a:rPr lang="en-US" dirty="0" smtClean="0"/>
              <a:t>.</a:t>
            </a:r>
          </a:p>
          <a:p>
            <a:pPr>
              <a:lnSpc>
                <a:spcPct val="100000"/>
              </a:lnSpc>
            </a:pPr>
            <a:endParaRPr lang="en-US" dirty="0"/>
          </a:p>
          <a:p>
            <a:pPr>
              <a:lnSpc>
                <a:spcPct val="100000"/>
              </a:lnSpc>
            </a:pPr>
            <a:r>
              <a:rPr lang="en-US" dirty="0" smtClean="0"/>
              <a:t>The </a:t>
            </a:r>
            <a:r>
              <a:rPr lang="en-US" dirty="0"/>
              <a:t>CLI can also create a list of commands that can be used to build a Simulator database</a:t>
            </a:r>
          </a:p>
          <a:p>
            <a:pPr>
              <a:lnSpc>
                <a:spcPct val="100000"/>
              </a:lnSpc>
            </a:pPr>
            <a:endParaRPr lang="en-US" sz="1400" dirty="0"/>
          </a:p>
          <a:p>
            <a:pPr>
              <a:lnSpc>
                <a:spcPct val="100000"/>
              </a:lnSpc>
            </a:pPr>
            <a:r>
              <a:rPr lang="en-US" dirty="0"/>
              <a:t>As with the “live system” command, the files are executed with the “</a:t>
            </a:r>
            <a:r>
              <a:rPr lang="en-US" dirty="0">
                <a:solidFill>
                  <a:schemeClr val="accent1">
                    <a:lumMod val="75000"/>
                  </a:schemeClr>
                </a:solidFill>
              </a:rPr>
              <a:t>execute commands</a:t>
            </a:r>
            <a:r>
              <a:rPr lang="en-US" dirty="0"/>
              <a:t>” command</a:t>
            </a:r>
          </a:p>
          <a:p>
            <a:pPr>
              <a:lnSpc>
                <a:spcPct val="100000"/>
              </a:lnSpc>
            </a:pPr>
            <a:endParaRPr lang="en-US" sz="1400" dirty="0"/>
          </a:p>
          <a:p>
            <a:pPr>
              <a:lnSpc>
                <a:spcPct val="100000"/>
              </a:lnSpc>
            </a:pPr>
            <a:r>
              <a:rPr lang="en-US" dirty="0"/>
              <a:t>This is a useful method to practice scripts on a production database without affecting service</a:t>
            </a:r>
          </a:p>
        </p:txBody>
      </p:sp>
      <p:sp>
        <p:nvSpPr>
          <p:cNvPr id="4" name="TextBox 3"/>
          <p:cNvSpPr txBox="1"/>
          <p:nvPr/>
        </p:nvSpPr>
        <p:spPr>
          <a:xfrm>
            <a:off x="563526" y="5958278"/>
            <a:ext cx="7963786" cy="2585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200" dirty="0" smtClean="0">
                <a:solidFill>
                  <a:srgbClr val="0000CC"/>
                </a:solidFill>
              </a:rPr>
              <a:t>CLI Reference Guide: </a:t>
            </a:r>
            <a:r>
              <a:rPr lang="en-US" sz="1200" dirty="0" err="1" smtClean="0">
                <a:solidFill>
                  <a:srgbClr val="0000CC"/>
                </a:solidFill>
              </a:rPr>
              <a:t>Ch</a:t>
            </a:r>
            <a:r>
              <a:rPr lang="en-US" sz="1200" dirty="0">
                <a:solidFill>
                  <a:srgbClr val="0000CC"/>
                </a:solidFill>
              </a:rPr>
              <a:t> 1: Getting Started with the Dell AIM CLI &gt; generate commands for simulator</a:t>
            </a:r>
            <a:endParaRPr lang="en-US" sz="1200" dirty="0" smtClean="0">
              <a:solidFill>
                <a:srgbClr val="0000CC"/>
              </a:solidFill>
              <a:latin typeface="+mn-lt"/>
            </a:endParaRPr>
          </a:p>
        </p:txBody>
      </p:sp>
      <p:sp>
        <p:nvSpPr>
          <p:cNvPr id="2" name="Date Placeholder 1"/>
          <p:cNvSpPr>
            <a:spLocks noGrp="1"/>
          </p:cNvSpPr>
          <p:nvPr>
            <p:ph type="dt" sz="half" idx="2"/>
          </p:nvPr>
        </p:nvSpPr>
        <p:spPr/>
        <p:txBody>
          <a:bodyPr/>
          <a:lstStyle/>
          <a:p>
            <a:fld id="{D68AC1F8-383E-424B-A9D8-2A48B24CCE91}"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5" name="Slide Number Placeholder 4"/>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232</a:t>
            </a:fld>
            <a:endParaRPr lang="en-US" dirty="0"/>
          </a:p>
        </p:txBody>
      </p:sp>
    </p:spTree>
    <p:extLst>
      <p:ext uri="{BB962C8B-B14F-4D97-AF65-F5344CB8AC3E}">
        <p14:creationId xmlns:p14="http://schemas.microsoft.com/office/powerpoint/2010/main" val="56558686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multipleFiles</a:t>
            </a:r>
            <a:r>
              <a:rPr lang="en-US" dirty="0" smtClean="0"/>
              <a:t>=true </a:t>
            </a:r>
            <a:r>
              <a:rPr lang="en-US" sz="2000" dirty="0" smtClean="0"/>
              <a:t>(Live system and Simulator)</a:t>
            </a:r>
            <a:endParaRPr lang="en-US" sz="2000" dirty="0"/>
          </a:p>
        </p:txBody>
      </p:sp>
      <p:sp>
        <p:nvSpPr>
          <p:cNvPr id="3" name="Content Placeholder 2"/>
          <p:cNvSpPr>
            <a:spLocks noGrp="1"/>
          </p:cNvSpPr>
          <p:nvPr>
            <p:ph idx="1"/>
          </p:nvPr>
        </p:nvSpPr>
        <p:spPr>
          <a:xfrm>
            <a:off x="457200" y="1280161"/>
            <a:ext cx="8229600" cy="1076674"/>
          </a:xfrm>
        </p:spPr>
        <p:txBody>
          <a:bodyPr>
            <a:normAutofit/>
          </a:bodyPr>
          <a:lstStyle/>
          <a:p>
            <a:pPr marL="0" indent="0">
              <a:buNone/>
            </a:pPr>
            <a:r>
              <a:rPr lang="en-US" sz="1800" dirty="0"/>
              <a:t>If the </a:t>
            </a:r>
            <a:r>
              <a:rPr lang="en-US" sz="1800" dirty="0" err="1">
                <a:solidFill>
                  <a:srgbClr val="0000CC"/>
                </a:solidFill>
                <a:latin typeface="Miriam Fixed" pitchFamily="49" charset="-79"/>
                <a:cs typeface="Miriam Fixed" pitchFamily="49" charset="-79"/>
              </a:rPr>
              <a:t>multipleFiles</a:t>
            </a:r>
            <a:r>
              <a:rPr lang="en-US" sz="1800" dirty="0">
                <a:solidFill>
                  <a:srgbClr val="0000CC"/>
                </a:solidFill>
                <a:latin typeface="Miriam Fixed" pitchFamily="49" charset="-79"/>
                <a:cs typeface="Miriam Fixed" pitchFamily="49" charset="-79"/>
              </a:rPr>
              <a:t>=true </a:t>
            </a:r>
            <a:r>
              <a:rPr lang="en-US" sz="1800" dirty="0"/>
              <a:t>parameter is passed, the generated commands will be split into four files each responsible for a major stage in the system setup allowing you to make necessary system modifications in between running each file. </a:t>
            </a:r>
          </a:p>
        </p:txBody>
      </p:sp>
      <p:sp>
        <p:nvSpPr>
          <p:cNvPr id="6" name="Rectangle 1"/>
          <p:cNvSpPr>
            <a:spLocks noChangeArrowheads="1"/>
          </p:cNvSpPr>
          <p:nvPr/>
        </p:nvSpPr>
        <p:spPr bwMode="auto">
          <a:xfrm>
            <a:off x="798513" y="12604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398664727"/>
              </p:ext>
            </p:extLst>
          </p:nvPr>
        </p:nvGraphicFramePr>
        <p:xfrm>
          <a:off x="437882" y="2353999"/>
          <a:ext cx="8435662" cy="3894477"/>
        </p:xfrm>
        <a:graphic>
          <a:graphicData uri="http://schemas.openxmlformats.org/drawingml/2006/table">
            <a:tbl>
              <a:tblPr/>
              <a:tblGrid>
                <a:gridCol w="2137893"/>
                <a:gridCol w="6297769"/>
              </a:tblGrid>
              <a:tr h="601661">
                <a:tc>
                  <a:txBody>
                    <a:bodyPr/>
                    <a:lstStyle/>
                    <a:p>
                      <a:pPr marL="0" marR="0" fontAlgn="t">
                        <a:lnSpc>
                          <a:spcPct val="115000"/>
                        </a:lnSpc>
                        <a:spcBef>
                          <a:spcPts val="0"/>
                        </a:spcBef>
                        <a:spcAft>
                          <a:spcPts val="0"/>
                        </a:spcAft>
                      </a:pPr>
                      <a:r>
                        <a:rPr lang="en-US" sz="1500" kern="1200" dirty="0" err="1">
                          <a:solidFill>
                            <a:srgbClr val="0000CC"/>
                          </a:solidFill>
                          <a:effectLst/>
                          <a:latin typeface="Miriam Fixed" pitchFamily="49" charset="-79"/>
                          <a:ea typeface="Times New Roman"/>
                          <a:cs typeface="Miriam Fixed" pitchFamily="49" charset="-79"/>
                        </a:rPr>
                        <a:t>newfile</a:t>
                      </a:r>
                      <a:r>
                        <a:rPr lang="en-US" sz="1500" kern="1200" dirty="0">
                          <a:solidFill>
                            <a:srgbClr val="0000CC"/>
                          </a:solidFill>
                          <a:effectLst/>
                          <a:latin typeface="Miriam Fixed" pitchFamily="49" charset="-79"/>
                          <a:ea typeface="Times New Roman"/>
                          <a:cs typeface="Miriam Fixed" pitchFamily="49" charset="-79"/>
                        </a:rPr>
                        <a:t>=</a:t>
                      </a:r>
                      <a:r>
                        <a:rPr lang="en-US" sz="1500" kern="1200" dirty="0" err="1">
                          <a:solidFill>
                            <a:srgbClr val="0000CC"/>
                          </a:solidFill>
                          <a:effectLst/>
                          <a:latin typeface="Miriam Fixed" pitchFamily="49" charset="-79"/>
                          <a:ea typeface="Times New Roman"/>
                          <a:cs typeface="Miriam Fixed" pitchFamily="49" charset="-79"/>
                        </a:rPr>
                        <a:t>fileName</a:t>
                      </a:r>
                      <a:endParaRPr lang="en-US" sz="1000" dirty="0">
                        <a:solidFill>
                          <a:srgbClr val="0000CC"/>
                        </a:solidFill>
                        <a:effectLst/>
                        <a:latin typeface="Miriam Fixed" pitchFamily="49" charset="-79"/>
                        <a:ea typeface="SimSun"/>
                        <a:cs typeface="Miriam Fixed" pitchFamily="49" charset="-79"/>
                      </a:endParaRPr>
                    </a:p>
                  </a:txBody>
                  <a:tcPr marL="1179" marR="1179" marT="1179" marB="1179">
                    <a:lnL>
                      <a:noFill/>
                    </a:lnL>
                    <a:lnR>
                      <a:noFill/>
                    </a:lnR>
                    <a:lnT>
                      <a:noFill/>
                    </a:lnT>
                    <a:lnB>
                      <a:noFill/>
                    </a:lnB>
                  </a:tcPr>
                </a:tc>
                <a:tc>
                  <a:txBody>
                    <a:bodyPr/>
                    <a:lstStyle/>
                    <a:p>
                      <a:pPr marL="0" marR="0" fontAlgn="t">
                        <a:lnSpc>
                          <a:spcPct val="115000"/>
                        </a:lnSpc>
                        <a:spcBef>
                          <a:spcPts val="0"/>
                        </a:spcBef>
                        <a:spcAft>
                          <a:spcPts val="0"/>
                        </a:spcAft>
                      </a:pPr>
                      <a:r>
                        <a:rPr lang="en-US" sz="1400" kern="1200" dirty="0">
                          <a:solidFill>
                            <a:srgbClr val="000000"/>
                          </a:solidFill>
                          <a:effectLst/>
                          <a:latin typeface="Museo Sans For Dell"/>
                          <a:ea typeface="Times New Roman"/>
                          <a:cs typeface="Arial"/>
                        </a:rPr>
                        <a:t>The path and name for the new file containing the generated commands. If absent, output is to the standard output. </a:t>
                      </a:r>
                      <a:endParaRPr lang="en-US" sz="1400" dirty="0">
                        <a:effectLst/>
                        <a:latin typeface="Calibri"/>
                        <a:ea typeface="SimSun"/>
                        <a:cs typeface="Times New Roman"/>
                      </a:endParaRPr>
                    </a:p>
                  </a:txBody>
                  <a:tcPr marL="1179" marR="1179" marT="1179" marB="1179">
                    <a:lnL>
                      <a:noFill/>
                    </a:lnL>
                    <a:lnR>
                      <a:noFill/>
                    </a:lnR>
                    <a:lnT>
                      <a:noFill/>
                    </a:lnT>
                    <a:lnB>
                      <a:noFill/>
                    </a:lnB>
                  </a:tcPr>
                </a:tc>
              </a:tr>
              <a:tr h="401705">
                <a:tc>
                  <a:txBody>
                    <a:bodyPr/>
                    <a:lstStyle/>
                    <a:p>
                      <a:pPr marL="0" marR="0" fontAlgn="t">
                        <a:lnSpc>
                          <a:spcPct val="115000"/>
                        </a:lnSpc>
                        <a:spcBef>
                          <a:spcPts val="0"/>
                        </a:spcBef>
                        <a:spcAft>
                          <a:spcPts val="0"/>
                        </a:spcAft>
                      </a:pPr>
                      <a:r>
                        <a:rPr lang="en-US" sz="1500" kern="1200" dirty="0" err="1">
                          <a:solidFill>
                            <a:srgbClr val="0000CC"/>
                          </a:solidFill>
                          <a:effectLst/>
                          <a:latin typeface="Miriam Fixed" pitchFamily="49" charset="-79"/>
                          <a:ea typeface="Times New Roman"/>
                          <a:cs typeface="Miriam Fixed" pitchFamily="49" charset="-79"/>
                        </a:rPr>
                        <a:t>multipleFiles</a:t>
                      </a:r>
                      <a:r>
                        <a:rPr lang="en-US" sz="1500" kern="1200" dirty="0">
                          <a:solidFill>
                            <a:srgbClr val="0000CC"/>
                          </a:solidFill>
                          <a:effectLst/>
                          <a:latin typeface="Miriam Fixed" pitchFamily="49" charset="-79"/>
                          <a:ea typeface="Times New Roman"/>
                          <a:cs typeface="Miriam Fixed" pitchFamily="49" charset="-79"/>
                        </a:rPr>
                        <a:t>=</a:t>
                      </a:r>
                      <a:r>
                        <a:rPr lang="en-US" sz="1500" kern="1200" dirty="0" err="1">
                          <a:solidFill>
                            <a:srgbClr val="0000CC"/>
                          </a:solidFill>
                          <a:effectLst/>
                          <a:latin typeface="Miriam Fixed" pitchFamily="49" charset="-79"/>
                          <a:ea typeface="Times New Roman"/>
                          <a:cs typeface="Miriam Fixed" pitchFamily="49" charset="-79"/>
                        </a:rPr>
                        <a:t>boolean</a:t>
                      </a:r>
                      <a:endParaRPr lang="en-US" sz="1000" dirty="0">
                        <a:solidFill>
                          <a:srgbClr val="0000CC"/>
                        </a:solidFill>
                        <a:effectLst/>
                        <a:latin typeface="Miriam Fixed" pitchFamily="49" charset="-79"/>
                        <a:ea typeface="SimSun"/>
                        <a:cs typeface="Miriam Fixed" pitchFamily="49" charset="-79"/>
                      </a:endParaRPr>
                    </a:p>
                  </a:txBody>
                  <a:tcPr marL="1179" marR="1179" marT="1179" marB="1179">
                    <a:lnL>
                      <a:noFill/>
                    </a:lnL>
                    <a:lnR>
                      <a:noFill/>
                    </a:lnR>
                    <a:lnT>
                      <a:noFill/>
                    </a:lnT>
                    <a:lnB>
                      <a:noFill/>
                    </a:lnB>
                  </a:tcPr>
                </a:tc>
                <a:tc>
                  <a:txBody>
                    <a:bodyPr/>
                    <a:lstStyle/>
                    <a:p>
                      <a:pPr marL="0" marR="0" fontAlgn="t">
                        <a:lnSpc>
                          <a:spcPct val="115000"/>
                        </a:lnSpc>
                        <a:spcBef>
                          <a:spcPts val="0"/>
                        </a:spcBef>
                        <a:spcAft>
                          <a:spcPts val="0"/>
                        </a:spcAft>
                      </a:pPr>
                      <a:r>
                        <a:rPr lang="en-US" sz="1400" kern="1200" dirty="0">
                          <a:solidFill>
                            <a:srgbClr val="000000"/>
                          </a:solidFill>
                          <a:effectLst/>
                          <a:latin typeface="Museo Sans For Dell"/>
                          <a:ea typeface="Times New Roman"/>
                          <a:cs typeface="Arial"/>
                        </a:rPr>
                        <a:t>If the parameter is set to true, the commands are split into the following files:</a:t>
                      </a:r>
                      <a:endParaRPr lang="en-US" sz="1400" dirty="0">
                        <a:effectLst/>
                        <a:latin typeface="Calibri"/>
                        <a:ea typeface="SimSun"/>
                        <a:cs typeface="Times New Roman"/>
                      </a:endParaRPr>
                    </a:p>
                  </a:txBody>
                  <a:tcPr marL="1179" marR="1179" marT="1179" marB="1179">
                    <a:lnL>
                      <a:noFill/>
                    </a:lnL>
                    <a:lnR>
                      <a:noFill/>
                    </a:lnR>
                    <a:lnT>
                      <a:noFill/>
                    </a:lnT>
                    <a:lnB>
                      <a:noFill/>
                    </a:lnB>
                  </a:tcPr>
                </a:tc>
              </a:tr>
              <a:tr h="806551">
                <a:tc>
                  <a:txBody>
                    <a:bodyPr/>
                    <a:lstStyle/>
                    <a:p>
                      <a:pPr>
                        <a:lnSpc>
                          <a:spcPct val="115000"/>
                        </a:lnSpc>
                      </a:pPr>
                      <a:endParaRPr lang="en-US" sz="1000" dirty="0">
                        <a:effectLst/>
                        <a:latin typeface="Calibri"/>
                        <a:cs typeface="Times New Roman"/>
                      </a:endParaRPr>
                    </a:p>
                  </a:txBody>
                  <a:tcPr marL="8845" marR="8845" marT="8845" marB="0" anchor="ctr">
                    <a:lnL>
                      <a:noFill/>
                    </a:lnL>
                    <a:lnR>
                      <a:noFill/>
                    </a:lnR>
                    <a:lnT>
                      <a:noFill/>
                    </a:lnT>
                    <a:lnB>
                      <a:noFill/>
                    </a:lnB>
                  </a:tcPr>
                </a:tc>
                <a:tc>
                  <a:txBody>
                    <a:bodyPr/>
                    <a:lstStyle/>
                    <a:p>
                      <a:pPr marL="0" marR="0">
                        <a:lnSpc>
                          <a:spcPct val="115000"/>
                        </a:lnSpc>
                        <a:spcBef>
                          <a:spcPts val="0"/>
                        </a:spcBef>
                        <a:spcAft>
                          <a:spcPts val="0"/>
                        </a:spcAft>
                      </a:pPr>
                      <a:r>
                        <a:rPr lang="en-US" sz="1400" kern="1200" dirty="0">
                          <a:solidFill>
                            <a:srgbClr val="0000CC"/>
                          </a:solidFill>
                          <a:effectLst/>
                          <a:latin typeface="Miriam Fixed"/>
                          <a:ea typeface="Times New Roman"/>
                          <a:cs typeface="Times New Roman"/>
                        </a:rPr>
                        <a:t>fileName_1</a:t>
                      </a:r>
                      <a:r>
                        <a:rPr lang="en-US" sz="1400" kern="1200" dirty="0">
                          <a:solidFill>
                            <a:srgbClr val="000000"/>
                          </a:solidFill>
                          <a:effectLst/>
                          <a:latin typeface="Museo Sans For Dell"/>
                          <a:ea typeface="Times New Roman"/>
                          <a:cs typeface="Arial"/>
                        </a:rPr>
                        <a:t>-physicalInfrastructureStart, contains the commands to set up the parts of the environment that cannot be </a:t>
                      </a:r>
                      <a:r>
                        <a:rPr lang="en-US" sz="1400" kern="1200" dirty="0" err="1">
                          <a:solidFill>
                            <a:srgbClr val="000000"/>
                          </a:solidFill>
                          <a:effectLst/>
                          <a:latin typeface="Museo Sans For Dell"/>
                          <a:ea typeface="Times New Roman"/>
                          <a:cs typeface="Arial"/>
                        </a:rPr>
                        <a:t>autodisovered</a:t>
                      </a:r>
                      <a:r>
                        <a:rPr lang="en-US" sz="1400" kern="1200" dirty="0">
                          <a:solidFill>
                            <a:srgbClr val="000000"/>
                          </a:solidFill>
                          <a:effectLst/>
                          <a:latin typeface="Museo Sans For Dell"/>
                          <a:ea typeface="Times New Roman"/>
                          <a:cs typeface="Arial"/>
                        </a:rPr>
                        <a:t>, such as switches, </a:t>
                      </a:r>
                      <a:r>
                        <a:rPr lang="en-US" sz="1400" kern="1200" dirty="0" err="1">
                          <a:solidFill>
                            <a:srgbClr val="000000"/>
                          </a:solidFill>
                          <a:effectLst/>
                          <a:latin typeface="Museo Sans For Dell"/>
                          <a:ea typeface="Times New Roman"/>
                          <a:cs typeface="Arial"/>
                        </a:rPr>
                        <a:t>vRacks</a:t>
                      </a:r>
                      <a:r>
                        <a:rPr lang="en-US" sz="1400" kern="1200" dirty="0">
                          <a:solidFill>
                            <a:srgbClr val="000000"/>
                          </a:solidFill>
                          <a:effectLst/>
                          <a:latin typeface="Museo Sans For Dell"/>
                          <a:ea typeface="Times New Roman"/>
                          <a:cs typeface="Arial"/>
                        </a:rPr>
                        <a:t>, Server Pools, </a:t>
                      </a:r>
                      <a:r>
                        <a:rPr lang="en-US" sz="1400" kern="1200" dirty="0" err="1">
                          <a:solidFill>
                            <a:srgbClr val="000000"/>
                          </a:solidFill>
                          <a:effectLst/>
                          <a:latin typeface="Museo Sans For Dell"/>
                          <a:ea typeface="Times New Roman"/>
                          <a:cs typeface="Arial"/>
                        </a:rPr>
                        <a:t>vWWPNs</a:t>
                      </a:r>
                      <a:r>
                        <a:rPr lang="en-US" sz="1400" kern="1200" dirty="0">
                          <a:solidFill>
                            <a:srgbClr val="000000"/>
                          </a:solidFill>
                          <a:effectLst/>
                          <a:latin typeface="Museo Sans For Dell"/>
                          <a:ea typeface="Times New Roman"/>
                          <a:cs typeface="Arial"/>
                        </a:rPr>
                        <a:t>, networks, and so on</a:t>
                      </a:r>
                      <a:endParaRPr lang="en-US" sz="1400" dirty="0">
                        <a:effectLst/>
                        <a:latin typeface="Calibri"/>
                        <a:ea typeface="SimSun"/>
                        <a:cs typeface="Times New Roman"/>
                      </a:endParaRPr>
                    </a:p>
                  </a:txBody>
                  <a:tcPr marL="8845" marR="8845" marT="8845" marB="0" anchor="ctr">
                    <a:lnL>
                      <a:noFill/>
                    </a:lnL>
                    <a:lnR>
                      <a:noFill/>
                    </a:lnR>
                    <a:lnT>
                      <a:noFill/>
                    </a:lnT>
                    <a:lnB>
                      <a:noFill/>
                    </a:lnB>
                  </a:tcPr>
                </a:tc>
              </a:tr>
              <a:tr h="622960">
                <a:tc>
                  <a:txBody>
                    <a:bodyPr/>
                    <a:lstStyle/>
                    <a:p>
                      <a:pPr>
                        <a:lnSpc>
                          <a:spcPct val="115000"/>
                        </a:lnSpc>
                      </a:pPr>
                      <a:endParaRPr lang="en-US" sz="1000" dirty="0">
                        <a:effectLst/>
                        <a:latin typeface="Calibri"/>
                        <a:cs typeface="Times New Roman"/>
                      </a:endParaRPr>
                    </a:p>
                  </a:txBody>
                  <a:tcPr marL="8845" marR="8845" marT="8845" marB="0">
                    <a:lnL>
                      <a:noFill/>
                    </a:lnL>
                    <a:lnR>
                      <a:noFill/>
                    </a:lnR>
                    <a:lnT>
                      <a:noFill/>
                    </a:lnT>
                    <a:lnB>
                      <a:noFill/>
                    </a:lnB>
                  </a:tcPr>
                </a:tc>
                <a:tc>
                  <a:txBody>
                    <a:bodyPr/>
                    <a:lstStyle/>
                    <a:p>
                      <a:pPr marL="0" marR="0" fontAlgn="t">
                        <a:lnSpc>
                          <a:spcPct val="115000"/>
                        </a:lnSpc>
                        <a:spcBef>
                          <a:spcPts val="0"/>
                        </a:spcBef>
                        <a:spcAft>
                          <a:spcPts val="0"/>
                        </a:spcAft>
                      </a:pPr>
                      <a:r>
                        <a:rPr lang="en-US" sz="1400" kern="1200" dirty="0">
                          <a:solidFill>
                            <a:srgbClr val="0000CC"/>
                          </a:solidFill>
                          <a:effectLst/>
                          <a:latin typeface="Miriam Fixed"/>
                          <a:ea typeface="Times New Roman"/>
                          <a:cs typeface="Times New Roman"/>
                        </a:rPr>
                        <a:t>fileName_2</a:t>
                      </a:r>
                      <a:r>
                        <a:rPr lang="en-US" sz="1400" kern="1200" dirty="0">
                          <a:solidFill>
                            <a:srgbClr val="000000"/>
                          </a:solidFill>
                          <a:effectLst/>
                          <a:latin typeface="Museo Sans For Dell"/>
                          <a:ea typeface="Times New Roman"/>
                          <a:cs typeface="Arial"/>
                        </a:rPr>
                        <a:t>-physicalInfrastructureEnd, contains the commands to add </a:t>
                      </a:r>
                      <a:r>
                        <a:rPr lang="en-US" sz="1400" kern="1200" dirty="0" err="1">
                          <a:solidFill>
                            <a:srgbClr val="000000"/>
                          </a:solidFill>
                          <a:effectLst/>
                          <a:latin typeface="Museo Sans For Dell"/>
                          <a:ea typeface="Times New Roman"/>
                          <a:cs typeface="Arial"/>
                        </a:rPr>
                        <a:t>VMRacks</a:t>
                      </a:r>
                      <a:r>
                        <a:rPr lang="en-US" sz="1400" kern="1200" dirty="0">
                          <a:solidFill>
                            <a:srgbClr val="000000"/>
                          </a:solidFill>
                          <a:effectLst/>
                          <a:latin typeface="Museo Sans For Dell"/>
                          <a:ea typeface="Times New Roman"/>
                          <a:cs typeface="Arial"/>
                        </a:rPr>
                        <a:t> and controller extensions, assign server pools to hosts, and update </a:t>
                      </a:r>
                      <a:r>
                        <a:rPr lang="en-US" sz="1400" kern="1200" dirty="0" err="1">
                          <a:solidFill>
                            <a:srgbClr val="000000"/>
                          </a:solidFill>
                          <a:effectLst/>
                          <a:latin typeface="Museo Sans For Dell"/>
                          <a:ea typeface="Times New Roman"/>
                          <a:cs typeface="Arial"/>
                        </a:rPr>
                        <a:t>vRack</a:t>
                      </a:r>
                      <a:r>
                        <a:rPr lang="en-US" sz="1400" kern="1200" dirty="0">
                          <a:solidFill>
                            <a:srgbClr val="000000"/>
                          </a:solidFill>
                          <a:effectLst/>
                          <a:latin typeface="Museo Sans For Dell"/>
                          <a:ea typeface="Times New Roman"/>
                          <a:cs typeface="Arial"/>
                        </a:rPr>
                        <a:t> servers</a:t>
                      </a:r>
                      <a:endParaRPr lang="en-US" sz="1400" dirty="0">
                        <a:effectLst/>
                        <a:latin typeface="Calibri"/>
                        <a:ea typeface="SimSun"/>
                        <a:cs typeface="Times New Roman"/>
                      </a:endParaRPr>
                    </a:p>
                  </a:txBody>
                  <a:tcPr marL="8845" marR="8845" marT="8845" marB="0">
                    <a:lnL>
                      <a:noFill/>
                    </a:lnL>
                    <a:lnR>
                      <a:noFill/>
                    </a:lnR>
                    <a:lnT>
                      <a:noFill/>
                    </a:lnT>
                    <a:lnB>
                      <a:noFill/>
                    </a:lnB>
                  </a:tcPr>
                </a:tc>
              </a:tr>
              <a:tr h="606595">
                <a:tc>
                  <a:txBody>
                    <a:bodyPr/>
                    <a:lstStyle/>
                    <a:p>
                      <a:pPr>
                        <a:lnSpc>
                          <a:spcPct val="115000"/>
                        </a:lnSpc>
                      </a:pPr>
                      <a:endParaRPr lang="en-US" sz="1000">
                        <a:effectLst/>
                        <a:latin typeface="Calibri"/>
                        <a:cs typeface="Times New Roman"/>
                      </a:endParaRPr>
                    </a:p>
                  </a:txBody>
                  <a:tcPr marL="8845" marR="8845" marT="8845" marB="0">
                    <a:lnL>
                      <a:noFill/>
                    </a:lnL>
                    <a:lnR>
                      <a:noFill/>
                    </a:lnR>
                    <a:lnT>
                      <a:noFill/>
                    </a:lnT>
                    <a:lnB>
                      <a:noFill/>
                    </a:lnB>
                  </a:tcPr>
                </a:tc>
                <a:tc>
                  <a:txBody>
                    <a:bodyPr/>
                    <a:lstStyle/>
                    <a:p>
                      <a:pPr marL="0" marR="0" fontAlgn="t">
                        <a:lnSpc>
                          <a:spcPct val="115000"/>
                        </a:lnSpc>
                        <a:spcBef>
                          <a:spcPts val="0"/>
                        </a:spcBef>
                        <a:spcAft>
                          <a:spcPts val="0"/>
                        </a:spcAft>
                      </a:pPr>
                      <a:r>
                        <a:rPr lang="en-US" sz="1400" kern="1200" dirty="0">
                          <a:solidFill>
                            <a:srgbClr val="0000CC"/>
                          </a:solidFill>
                          <a:effectLst/>
                          <a:latin typeface="Miriam Fixed"/>
                          <a:ea typeface="Times New Roman"/>
                          <a:cs typeface="Times New Roman"/>
                        </a:rPr>
                        <a:t>fileName_3</a:t>
                      </a:r>
                      <a:r>
                        <a:rPr lang="en-US" sz="1400" kern="1200" dirty="0">
                          <a:solidFill>
                            <a:srgbClr val="000000"/>
                          </a:solidFill>
                          <a:effectLst/>
                          <a:latin typeface="Museo Sans For Dell"/>
                          <a:ea typeface="Times New Roman"/>
                          <a:cs typeface="Arial"/>
                        </a:rPr>
                        <a:t>-virtualInfrastructure, contains the commands to start </a:t>
                      </a:r>
                      <a:r>
                        <a:rPr lang="en-US" sz="1400" kern="1200" dirty="0" err="1">
                          <a:solidFill>
                            <a:srgbClr val="000000"/>
                          </a:solidFill>
                          <a:effectLst/>
                          <a:latin typeface="Museo Sans For Dell"/>
                          <a:ea typeface="Times New Roman"/>
                          <a:cs typeface="Arial"/>
                        </a:rPr>
                        <a:t>VMRacks</a:t>
                      </a:r>
                      <a:r>
                        <a:rPr lang="en-US" sz="1400" kern="1200" dirty="0">
                          <a:solidFill>
                            <a:srgbClr val="000000"/>
                          </a:solidFill>
                          <a:effectLst/>
                          <a:latin typeface="Museo Sans For Dell"/>
                          <a:ea typeface="Times New Roman"/>
                          <a:cs typeface="Arial"/>
                        </a:rPr>
                        <a:t> and assign server pools to the VMs</a:t>
                      </a:r>
                      <a:endParaRPr lang="en-US" sz="1400" dirty="0">
                        <a:effectLst/>
                        <a:latin typeface="Calibri"/>
                        <a:ea typeface="SimSun"/>
                        <a:cs typeface="Times New Roman"/>
                      </a:endParaRPr>
                    </a:p>
                  </a:txBody>
                  <a:tcPr marL="8845" marR="8845" marT="8845" marB="0">
                    <a:lnL>
                      <a:noFill/>
                    </a:lnL>
                    <a:lnR>
                      <a:noFill/>
                    </a:lnR>
                    <a:lnT>
                      <a:noFill/>
                    </a:lnT>
                    <a:lnB>
                      <a:noFill/>
                    </a:lnB>
                  </a:tcPr>
                </a:tc>
              </a:tr>
              <a:tr h="606595">
                <a:tc>
                  <a:txBody>
                    <a:bodyPr/>
                    <a:lstStyle/>
                    <a:p>
                      <a:pPr>
                        <a:lnSpc>
                          <a:spcPct val="115000"/>
                        </a:lnSpc>
                      </a:pPr>
                      <a:endParaRPr lang="en-US" sz="1000">
                        <a:effectLst/>
                        <a:latin typeface="Calibri"/>
                        <a:cs typeface="Times New Roman"/>
                      </a:endParaRPr>
                    </a:p>
                  </a:txBody>
                  <a:tcPr marL="8845" marR="8845" marT="8845" marB="0">
                    <a:lnL>
                      <a:noFill/>
                    </a:lnL>
                    <a:lnR>
                      <a:noFill/>
                    </a:lnR>
                    <a:lnT>
                      <a:noFill/>
                    </a:lnT>
                    <a:lnB>
                      <a:noFill/>
                    </a:lnB>
                  </a:tcPr>
                </a:tc>
                <a:tc>
                  <a:txBody>
                    <a:bodyPr/>
                    <a:lstStyle/>
                    <a:p>
                      <a:pPr marL="0" marR="0" fontAlgn="t">
                        <a:lnSpc>
                          <a:spcPct val="115000"/>
                        </a:lnSpc>
                        <a:spcBef>
                          <a:spcPts val="0"/>
                        </a:spcBef>
                        <a:spcAft>
                          <a:spcPts val="0"/>
                        </a:spcAft>
                      </a:pPr>
                      <a:r>
                        <a:rPr lang="en-US" sz="1400" kern="1200" dirty="0">
                          <a:solidFill>
                            <a:srgbClr val="0000CC"/>
                          </a:solidFill>
                          <a:effectLst/>
                          <a:latin typeface="Miriam Fixed"/>
                          <a:ea typeface="Times New Roman"/>
                          <a:cs typeface="Times New Roman"/>
                        </a:rPr>
                        <a:t>fileName_4</a:t>
                      </a:r>
                      <a:r>
                        <a:rPr lang="en-US" sz="1400" kern="1200" dirty="0">
                          <a:solidFill>
                            <a:srgbClr val="000000"/>
                          </a:solidFill>
                          <a:effectLst/>
                          <a:latin typeface="Museo Sans For Dell"/>
                          <a:ea typeface="Times New Roman"/>
                          <a:cs typeface="Arial"/>
                        </a:rPr>
                        <a:t>-personas, contains the commands to add all personas, their assignments, </a:t>
                      </a:r>
                      <a:r>
                        <a:rPr lang="en-US" sz="1400" kern="1200" dirty="0" err="1">
                          <a:solidFill>
                            <a:srgbClr val="000000"/>
                          </a:solidFill>
                          <a:effectLst/>
                          <a:latin typeface="Museo Sans For Dell"/>
                          <a:ea typeface="Times New Roman"/>
                          <a:cs typeface="Arial"/>
                        </a:rPr>
                        <a:t>vWWPNs</a:t>
                      </a:r>
                      <a:r>
                        <a:rPr lang="en-US" sz="1400" kern="1200" dirty="0">
                          <a:solidFill>
                            <a:srgbClr val="000000"/>
                          </a:solidFill>
                          <a:effectLst/>
                          <a:latin typeface="Museo Sans For Dell"/>
                          <a:ea typeface="Times New Roman"/>
                          <a:cs typeface="Arial"/>
                        </a:rPr>
                        <a:t>, and other persona elements to the environment</a:t>
                      </a:r>
                      <a:endParaRPr lang="en-US" sz="1400" dirty="0">
                        <a:effectLst/>
                        <a:latin typeface="Calibri"/>
                        <a:ea typeface="SimSun"/>
                        <a:cs typeface="Times New Roman"/>
                      </a:endParaRPr>
                    </a:p>
                  </a:txBody>
                  <a:tcPr marL="8845" marR="8845" marT="8845" marB="0">
                    <a:lnL>
                      <a:noFill/>
                    </a:lnL>
                    <a:lnR>
                      <a:noFill/>
                    </a:lnR>
                    <a:lnT>
                      <a:noFill/>
                    </a:lnT>
                    <a:lnB>
                      <a:noFill/>
                    </a:lnB>
                  </a:tcPr>
                </a:tc>
              </a:tr>
            </a:tbl>
          </a:graphicData>
        </a:graphic>
      </p:graphicFrame>
      <p:sp>
        <p:nvSpPr>
          <p:cNvPr id="4" name="Date Placeholder 3"/>
          <p:cNvSpPr>
            <a:spLocks noGrp="1"/>
          </p:cNvSpPr>
          <p:nvPr>
            <p:ph type="dt" sz="half" idx="2"/>
          </p:nvPr>
        </p:nvSpPr>
        <p:spPr/>
        <p:txBody>
          <a:bodyPr/>
          <a:lstStyle/>
          <a:p>
            <a:fld id="{12B13DBB-F733-44CF-A4E1-856E59345726}" type="datetime1">
              <a:rPr lang="en-US" smtClean="0"/>
              <a:t>11/12/2023</a:t>
            </a:fld>
            <a:endParaRPr lang="en-US" dirty="0"/>
          </a:p>
        </p:txBody>
      </p:sp>
      <p:sp>
        <p:nvSpPr>
          <p:cNvPr id="5" name="Footer Placeholder 4"/>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8" name="Slide Number Placeholder 7"/>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233</a:t>
            </a:fld>
            <a:endParaRPr lang="en-US" dirty="0"/>
          </a:p>
        </p:txBody>
      </p:sp>
    </p:spTree>
    <p:extLst>
      <p:ext uri="{BB962C8B-B14F-4D97-AF65-F5344CB8AC3E}">
        <p14:creationId xmlns:p14="http://schemas.microsoft.com/office/powerpoint/2010/main" val="51047889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r>
              <a:rPr lang="en-US"/>
              <a:t>Generating Commands for Persona</a:t>
            </a:r>
          </a:p>
        </p:txBody>
      </p:sp>
      <p:sp>
        <p:nvSpPr>
          <p:cNvPr id="192515" name="Rectangle 3"/>
          <p:cNvSpPr>
            <a:spLocks noGrp="1" noChangeArrowheads="1"/>
          </p:cNvSpPr>
          <p:nvPr>
            <p:ph type="body" idx="1"/>
          </p:nvPr>
        </p:nvSpPr>
        <p:spPr>
          <a:xfrm>
            <a:off x="469388" y="1290307"/>
            <a:ext cx="8486775" cy="2521840"/>
          </a:xfrm>
        </p:spPr>
        <p:txBody>
          <a:bodyPr>
            <a:normAutofit lnSpcReduction="10000"/>
          </a:bodyPr>
          <a:lstStyle/>
          <a:p>
            <a:pPr marL="0" indent="0">
              <a:buNone/>
            </a:pPr>
            <a:r>
              <a:rPr lang="en-US" sz="1800" dirty="0">
                <a:solidFill>
                  <a:srgbClr val="0000CC"/>
                </a:solidFill>
                <a:latin typeface="Miriam Fixed" pitchFamily="49" charset="-79"/>
                <a:cs typeface="Miriam Fixed" pitchFamily="49" charset="-79"/>
              </a:rPr>
              <a:t>generate commands for persona id=&lt;</a:t>
            </a:r>
            <a:r>
              <a:rPr lang="en-US" sz="1800" dirty="0" err="1">
                <a:solidFill>
                  <a:srgbClr val="0000CC"/>
                </a:solidFill>
                <a:latin typeface="Miriam Fixed" pitchFamily="49" charset="-79"/>
                <a:cs typeface="Miriam Fixed" pitchFamily="49" charset="-79"/>
              </a:rPr>
              <a:t>persona_id</a:t>
            </a:r>
            <a:r>
              <a:rPr lang="en-US" sz="1800" dirty="0">
                <a:solidFill>
                  <a:srgbClr val="0000CC"/>
                </a:solidFill>
                <a:latin typeface="Miriam Fixed" pitchFamily="49" charset="-79"/>
                <a:cs typeface="Miriam Fixed" pitchFamily="49" charset="-79"/>
              </a:rPr>
              <a:t>&gt; on ( live system | simulator ) [</a:t>
            </a:r>
            <a:r>
              <a:rPr lang="en-US" sz="1800" dirty="0" err="1">
                <a:solidFill>
                  <a:srgbClr val="0000CC"/>
                </a:solidFill>
                <a:latin typeface="Miriam Fixed" pitchFamily="49" charset="-79"/>
                <a:cs typeface="Miriam Fixed" pitchFamily="49" charset="-79"/>
              </a:rPr>
              <a:t>newfile</a:t>
            </a:r>
            <a:r>
              <a:rPr lang="en-US" sz="1800" dirty="0">
                <a:solidFill>
                  <a:srgbClr val="0000CC"/>
                </a:solidFill>
                <a:latin typeface="Miriam Fixed" pitchFamily="49" charset="-79"/>
                <a:cs typeface="Miriam Fixed" pitchFamily="49" charset="-79"/>
              </a:rPr>
              <a:t>=&lt;</a:t>
            </a:r>
            <a:r>
              <a:rPr lang="en-US" sz="1800" dirty="0" err="1">
                <a:solidFill>
                  <a:srgbClr val="0000CC"/>
                </a:solidFill>
                <a:latin typeface="Miriam Fixed" pitchFamily="49" charset="-79"/>
                <a:cs typeface="Miriam Fixed" pitchFamily="49" charset="-79"/>
              </a:rPr>
              <a:t>fileName</a:t>
            </a:r>
            <a:r>
              <a:rPr lang="en-US" sz="1800" dirty="0">
                <a:solidFill>
                  <a:srgbClr val="0000CC"/>
                </a:solidFill>
                <a:latin typeface="Miriam Fixed" pitchFamily="49" charset="-79"/>
                <a:cs typeface="Miriam Fixed" pitchFamily="49" charset="-79"/>
              </a:rPr>
              <a:t>&gt;]</a:t>
            </a:r>
          </a:p>
          <a:p>
            <a:pPr marL="0" indent="0">
              <a:buNone/>
            </a:pPr>
            <a:endParaRPr lang="en-US" sz="1800" dirty="0" smtClean="0"/>
          </a:p>
          <a:p>
            <a:pPr marL="0" indent="0">
              <a:buNone/>
            </a:pPr>
            <a:r>
              <a:rPr lang="en-US" sz="1800" dirty="0" smtClean="0"/>
              <a:t>Creates </a:t>
            </a:r>
            <a:r>
              <a:rPr lang="en-US" sz="1800" dirty="0"/>
              <a:t>a file with a set of CLI commands you can use as a starting point for creating scripts of CLI commands to recreate a </a:t>
            </a:r>
            <a:r>
              <a:rPr lang="en-US" sz="1800" dirty="0" smtClean="0"/>
              <a:t>specific (single) </a:t>
            </a:r>
            <a:r>
              <a:rPr lang="en-US" sz="1800" dirty="0"/>
              <a:t>persona. You can later execute such script files with the execute commands command.</a:t>
            </a:r>
          </a:p>
          <a:p>
            <a:endParaRPr lang="en-US" sz="1800" dirty="0" smtClean="0"/>
          </a:p>
          <a:p>
            <a:pPr marL="0" indent="0">
              <a:buNone/>
            </a:pPr>
            <a:r>
              <a:rPr lang="en-US" sz="1800" dirty="0" smtClean="0"/>
              <a:t>The </a:t>
            </a:r>
            <a:r>
              <a:rPr lang="en-US" sz="1800" dirty="0"/>
              <a:t>scripts generated are different depending on whether you want to use them to control a live data center or the Simulator, but you can generate scripts for either environment from either environment.</a:t>
            </a:r>
          </a:p>
          <a:p>
            <a:pPr marL="0" indent="0">
              <a:buNone/>
            </a:pPr>
            <a:endParaRPr lang="en-US" sz="1800" dirty="0" smtClean="0"/>
          </a:p>
          <a:p>
            <a:pPr marL="0" indent="0">
              <a:buNone/>
            </a:pPr>
            <a:endParaRPr lang="en-US" sz="1800" dirty="0"/>
          </a:p>
        </p:txBody>
      </p:sp>
      <p:graphicFrame>
        <p:nvGraphicFramePr>
          <p:cNvPr id="2" name="Table 1"/>
          <p:cNvGraphicFramePr>
            <a:graphicFrameLocks noGrp="1"/>
          </p:cNvGraphicFramePr>
          <p:nvPr>
            <p:extLst>
              <p:ext uri="{D42A27DB-BD31-4B8C-83A1-F6EECF244321}">
                <p14:modId xmlns:p14="http://schemas.microsoft.com/office/powerpoint/2010/main" val="3305042099"/>
              </p:ext>
            </p:extLst>
          </p:nvPr>
        </p:nvGraphicFramePr>
        <p:xfrm>
          <a:off x="469388" y="4166637"/>
          <a:ext cx="8230994" cy="1600200"/>
        </p:xfrm>
        <a:graphic>
          <a:graphicData uri="http://schemas.openxmlformats.org/drawingml/2006/table">
            <a:tbl>
              <a:tblPr/>
              <a:tblGrid>
                <a:gridCol w="2416575"/>
                <a:gridCol w="5814419"/>
              </a:tblGrid>
              <a:tr h="0">
                <a:tc>
                  <a:txBody>
                    <a:bodyPr/>
                    <a:lstStyle/>
                    <a:p>
                      <a:pPr fontAlgn="base"/>
                      <a:r>
                        <a:rPr lang="en-US" sz="1600" dirty="0">
                          <a:solidFill>
                            <a:srgbClr val="0000CC"/>
                          </a:solidFill>
                          <a:effectLst/>
                          <a:latin typeface="Miriam Fixed" pitchFamily="49" charset="-79"/>
                          <a:cs typeface="Miriam Fixed" pitchFamily="49" charset="-79"/>
                        </a:rPr>
                        <a:t>id=</a:t>
                      </a:r>
                      <a:r>
                        <a:rPr lang="en-US" sz="1600" dirty="0" err="1">
                          <a:solidFill>
                            <a:srgbClr val="0000CC"/>
                          </a:solidFill>
                          <a:effectLst/>
                          <a:latin typeface="Miriam Fixed" pitchFamily="49" charset="-79"/>
                          <a:cs typeface="Miriam Fixed" pitchFamily="49" charset="-79"/>
                        </a:rPr>
                        <a:t>persona_id</a:t>
                      </a:r>
                      <a:endParaRPr lang="en-US" sz="1600" dirty="0">
                        <a:solidFill>
                          <a:srgbClr val="0000CC"/>
                        </a:solidFill>
                        <a:effectLst/>
                        <a:latin typeface="Miriam Fixed" pitchFamily="49" charset="-79"/>
                        <a:cs typeface="Miriam Fixed" pitchFamily="49" charset="-79"/>
                      </a:endParaRPr>
                    </a:p>
                  </a:txBody>
                  <a:tcPr marL="22860" marR="22860" marT="22860" marB="2286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fontAlgn="t"/>
                      <a:r>
                        <a:rPr lang="en-US" sz="1600">
                          <a:effectLst/>
                        </a:rPr>
                        <a:t>The ID of the persona for which the commands are to be generated. See id.</a:t>
                      </a:r>
                    </a:p>
                  </a:txBody>
                  <a:tcPr marL="22860" marR="22860" marT="22860" marB="2286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0">
                <a:tc>
                  <a:txBody>
                    <a:bodyPr/>
                    <a:lstStyle/>
                    <a:p>
                      <a:pPr fontAlgn="t"/>
                      <a:r>
                        <a:rPr lang="en-US" sz="1600" dirty="0">
                          <a:effectLst/>
                        </a:rPr>
                        <a:t>live system</a:t>
                      </a:r>
                      <a:br>
                        <a:rPr lang="en-US" sz="1600" dirty="0">
                          <a:effectLst/>
                        </a:rPr>
                      </a:br>
                      <a:r>
                        <a:rPr lang="en-US" sz="1600" dirty="0" smtClean="0">
                          <a:effectLst/>
                        </a:rPr>
                        <a:t>or simulator</a:t>
                      </a:r>
                      <a:endParaRPr lang="en-US" sz="1600" dirty="0">
                        <a:effectLst/>
                      </a:endParaRPr>
                    </a:p>
                  </a:txBody>
                  <a:tcPr marL="22860" marR="22860" marT="22860" marB="2286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fontAlgn="t"/>
                      <a:r>
                        <a:rPr lang="en-US" sz="1600">
                          <a:effectLst/>
                        </a:rPr>
                        <a:t>Generate commands for recreating the persona configuration on a real data center (“live system”) or for the Simulator.</a:t>
                      </a:r>
                    </a:p>
                  </a:txBody>
                  <a:tcPr marL="22860" marR="22860" marT="22860" marB="2286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0">
                <a:tc>
                  <a:txBody>
                    <a:bodyPr/>
                    <a:lstStyle/>
                    <a:p>
                      <a:pPr fontAlgn="t"/>
                      <a:r>
                        <a:rPr lang="en-US" sz="1600" dirty="0" err="1">
                          <a:solidFill>
                            <a:srgbClr val="0000CC"/>
                          </a:solidFill>
                          <a:effectLst/>
                          <a:latin typeface="Miriam Fixed" pitchFamily="49" charset="-79"/>
                          <a:cs typeface="Miriam Fixed" pitchFamily="49" charset="-79"/>
                        </a:rPr>
                        <a:t>newfile</a:t>
                      </a:r>
                      <a:r>
                        <a:rPr lang="en-US" sz="1600" dirty="0">
                          <a:solidFill>
                            <a:srgbClr val="0000CC"/>
                          </a:solidFill>
                          <a:effectLst/>
                          <a:latin typeface="Miriam Fixed" pitchFamily="49" charset="-79"/>
                          <a:cs typeface="Miriam Fixed" pitchFamily="49" charset="-79"/>
                        </a:rPr>
                        <a:t>=file</a:t>
                      </a:r>
                    </a:p>
                  </a:txBody>
                  <a:tcPr marL="22860" marR="22860" marT="22860" marB="2286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fontAlgn="t"/>
                      <a:r>
                        <a:rPr lang="en-US" sz="1600" dirty="0">
                          <a:effectLst/>
                        </a:rPr>
                        <a:t>The path and name for the new file containing the generated commands. If absent, output is to the standard output. </a:t>
                      </a:r>
                    </a:p>
                  </a:txBody>
                  <a:tcPr marL="22860" marR="22860" marT="22860" marB="2286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bl>
          </a:graphicData>
        </a:graphic>
      </p:graphicFrame>
      <p:sp>
        <p:nvSpPr>
          <p:cNvPr id="8" name="Rectangle 3"/>
          <p:cNvSpPr txBox="1">
            <a:spLocks noChangeArrowheads="1"/>
          </p:cNvSpPr>
          <p:nvPr/>
        </p:nvSpPr>
        <p:spPr bwMode="auto">
          <a:xfrm>
            <a:off x="467241" y="3760905"/>
            <a:ext cx="8200241" cy="386093"/>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228600" indent="-228600" algn="l" rtl="0" eaLnBrk="1" fontAlgn="base" hangingPunct="1">
              <a:lnSpc>
                <a:spcPct val="90000"/>
              </a:lnSpc>
              <a:spcBef>
                <a:spcPts val="100"/>
              </a:spcBef>
              <a:spcAft>
                <a:spcPts val="100"/>
              </a:spcAft>
              <a:buClr>
                <a:schemeClr val="accent1"/>
              </a:buClr>
              <a:buFont typeface="Arial" pitchFamily="34" charset="0"/>
              <a:buChar char="•"/>
              <a:defRPr sz="2000">
                <a:solidFill>
                  <a:schemeClr val="bg2"/>
                </a:solidFill>
                <a:latin typeface="Museo Sans For Dell" pitchFamily="2" charset="0"/>
                <a:ea typeface="Museo Sans For Dell" pitchFamily="2" charset="0"/>
                <a:cs typeface="+mn-cs"/>
              </a:defRPr>
            </a:lvl1pPr>
            <a:lvl2pPr marL="574675" indent="-223838" algn="l" rtl="0" eaLnBrk="1" fontAlgn="base" hangingPunct="1">
              <a:lnSpc>
                <a:spcPct val="90000"/>
              </a:lnSpc>
              <a:spcBef>
                <a:spcPts val="100"/>
              </a:spcBef>
              <a:spcAft>
                <a:spcPts val="100"/>
              </a:spcAft>
              <a:buClr>
                <a:schemeClr val="accent1"/>
              </a:buClr>
              <a:buFont typeface="Museo Sans For Dell" pitchFamily="2" charset="0"/>
              <a:buChar char="–"/>
              <a:defRPr sz="1800" baseline="0">
                <a:solidFill>
                  <a:schemeClr val="bg2"/>
                </a:solidFill>
                <a:latin typeface="Museo Sans For Dell" pitchFamily="2" charset="0"/>
                <a:ea typeface="Museo Sans For Dell" pitchFamily="2" charset="0"/>
              </a:defRPr>
            </a:lvl2pPr>
            <a:lvl3pPr marL="909638" indent="-220663" algn="l" rtl="0" eaLnBrk="1" fontAlgn="base" hangingPunct="1">
              <a:lnSpc>
                <a:spcPct val="90000"/>
              </a:lnSpc>
              <a:spcBef>
                <a:spcPts val="100"/>
              </a:spcBef>
              <a:spcAft>
                <a:spcPts val="100"/>
              </a:spcAft>
              <a:buClr>
                <a:schemeClr val="accent1"/>
              </a:buClr>
              <a:buFont typeface="Museo Sans For Dell" pitchFamily="2" charset="0"/>
              <a:buChar char="›"/>
              <a:defRPr sz="1600" baseline="0">
                <a:solidFill>
                  <a:schemeClr val="bg2"/>
                </a:solidFill>
                <a:latin typeface="Museo Sans For Dell" pitchFamily="2" charset="0"/>
                <a:ea typeface="Museo Sans For Dell" pitchFamily="2" charset="0"/>
              </a:defRPr>
            </a:lvl3pPr>
            <a:lvl4pPr marL="1246188" indent="-222250" algn="l" rtl="0" eaLnBrk="1" fontAlgn="base" hangingPunct="1">
              <a:lnSpc>
                <a:spcPct val="90000"/>
              </a:lnSpc>
              <a:spcBef>
                <a:spcPts val="100"/>
              </a:spcBef>
              <a:spcAft>
                <a:spcPts val="100"/>
              </a:spcAft>
              <a:buClr>
                <a:schemeClr val="accent1"/>
              </a:buClr>
              <a:buFont typeface="Museo For Dell 300" pitchFamily="50" charset="0"/>
              <a:buChar char="–"/>
              <a:defRPr sz="1400">
                <a:solidFill>
                  <a:schemeClr val="bg2"/>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indent="0">
              <a:buFont typeface="Arial" pitchFamily="34" charset="0"/>
              <a:buNone/>
            </a:pPr>
            <a:r>
              <a:rPr lang="en-US" sz="1800" dirty="0" smtClean="0">
                <a:solidFill>
                  <a:srgbClr val="0000CC"/>
                </a:solidFill>
                <a:latin typeface="+mj-lt"/>
                <a:cs typeface="Miriam Fixed" pitchFamily="49" charset="-79"/>
              </a:rPr>
              <a:t>Parameters</a:t>
            </a:r>
          </a:p>
          <a:p>
            <a:pPr marL="0" indent="0">
              <a:buFont typeface="Arial" pitchFamily="34" charset="0"/>
              <a:buNone/>
            </a:pPr>
            <a:endParaRPr lang="en-US" sz="1800" dirty="0" smtClean="0"/>
          </a:p>
          <a:p>
            <a:pPr marL="0" indent="0">
              <a:buFont typeface="Arial" pitchFamily="34" charset="0"/>
              <a:buNone/>
            </a:pPr>
            <a:endParaRPr lang="en-US" sz="1800" dirty="0" smtClean="0"/>
          </a:p>
          <a:p>
            <a:pPr marL="0" indent="0">
              <a:buFont typeface="Arial" pitchFamily="34" charset="0"/>
              <a:buNone/>
            </a:pPr>
            <a:endParaRPr lang="en-US" sz="1800" dirty="0"/>
          </a:p>
        </p:txBody>
      </p:sp>
      <p:sp>
        <p:nvSpPr>
          <p:cNvPr id="9" name="TextBox 8"/>
          <p:cNvSpPr txBox="1"/>
          <p:nvPr/>
        </p:nvSpPr>
        <p:spPr>
          <a:xfrm>
            <a:off x="563526" y="5958278"/>
            <a:ext cx="7963786" cy="276999"/>
          </a:xfrm>
          <a:prstGeom prst="rect">
            <a:avLst/>
          </a:prstGeom>
          <a:noFill/>
        </p:spPr>
        <p:txBody>
          <a:bodyPr wrap="square" rtlCol="0">
            <a:spAutoFit/>
          </a:bodyPr>
          <a:lstStyle/>
          <a:p>
            <a:r>
              <a:rPr lang="en-US" sz="1200" dirty="0" smtClean="0">
                <a:solidFill>
                  <a:srgbClr val="0000CC"/>
                </a:solidFill>
              </a:rPr>
              <a:t>CLI Reference Guide: </a:t>
            </a:r>
            <a:r>
              <a:rPr lang="en-US" sz="1200" dirty="0" err="1" smtClean="0">
                <a:solidFill>
                  <a:srgbClr val="0000CC"/>
                </a:solidFill>
              </a:rPr>
              <a:t>Ch</a:t>
            </a:r>
            <a:r>
              <a:rPr lang="en-US" sz="1200" dirty="0">
                <a:solidFill>
                  <a:srgbClr val="0000CC"/>
                </a:solidFill>
              </a:rPr>
              <a:t> 1: Getting Started with the Dell AIM CLI &gt; generate commands for persona</a:t>
            </a:r>
            <a:endParaRPr lang="en-US" sz="1200" dirty="0">
              <a:solidFill>
                <a:srgbClr val="0000CC"/>
              </a:solidFill>
              <a:effectLst/>
            </a:endParaRPr>
          </a:p>
        </p:txBody>
      </p:sp>
      <p:sp>
        <p:nvSpPr>
          <p:cNvPr id="3" name="Date Placeholder 2"/>
          <p:cNvSpPr>
            <a:spLocks noGrp="1"/>
          </p:cNvSpPr>
          <p:nvPr>
            <p:ph type="dt" sz="half" idx="2"/>
          </p:nvPr>
        </p:nvSpPr>
        <p:spPr/>
        <p:txBody>
          <a:bodyPr/>
          <a:lstStyle/>
          <a:p>
            <a:fld id="{172396CA-DA7F-4520-B79D-E78737C1C7A8}" type="datetime1">
              <a:rPr lang="en-US" smtClean="0"/>
              <a:t>11/12/2023</a:t>
            </a:fld>
            <a:endParaRPr lang="en-US" dirty="0"/>
          </a:p>
        </p:txBody>
      </p:sp>
      <p:sp>
        <p:nvSpPr>
          <p:cNvPr id="4" name="Footer Placeholder 3"/>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5" name="Slide Number Placeholder 4"/>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234</a:t>
            </a:fld>
            <a:endParaRPr lang="en-US" dirty="0"/>
          </a:p>
        </p:txBody>
      </p:sp>
    </p:spTree>
    <p:extLst>
      <p:ext uri="{BB962C8B-B14F-4D97-AF65-F5344CB8AC3E}">
        <p14:creationId xmlns:p14="http://schemas.microsoft.com/office/powerpoint/2010/main" val="127035171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dirty="0" smtClean="0"/>
              <a:t>Commonly used CLI commands</a:t>
            </a:r>
            <a:endParaRPr lang="en-US" dirty="0"/>
          </a:p>
        </p:txBody>
      </p:sp>
      <p:sp>
        <p:nvSpPr>
          <p:cNvPr id="136195" name="Rectangle 3"/>
          <p:cNvSpPr>
            <a:spLocks noGrp="1" noChangeArrowheads="1"/>
          </p:cNvSpPr>
          <p:nvPr>
            <p:ph type="body" idx="1"/>
          </p:nvPr>
        </p:nvSpPr>
        <p:spPr>
          <a:xfrm>
            <a:off x="470470" y="1282130"/>
            <a:ext cx="8401050" cy="4849813"/>
          </a:xfrm>
        </p:spPr>
        <p:txBody>
          <a:bodyPr>
            <a:normAutofit/>
          </a:bodyPr>
          <a:lstStyle/>
          <a:p>
            <a:pPr>
              <a:lnSpc>
                <a:spcPct val="100000"/>
              </a:lnSpc>
            </a:pPr>
            <a:r>
              <a:rPr lang="en-US" sz="1800" dirty="0"/>
              <a:t>Accessing the Controller via the Windows </a:t>
            </a:r>
            <a:r>
              <a:rPr lang="en-US" sz="1800" dirty="0" smtClean="0"/>
              <a:t>CLI</a:t>
            </a:r>
          </a:p>
          <a:p>
            <a:pPr>
              <a:lnSpc>
                <a:spcPct val="100000"/>
              </a:lnSpc>
            </a:pPr>
            <a:endParaRPr lang="en-US" sz="800" dirty="0"/>
          </a:p>
          <a:p>
            <a:pPr>
              <a:lnSpc>
                <a:spcPct val="100000"/>
              </a:lnSpc>
            </a:pPr>
            <a:r>
              <a:rPr lang="en-US" sz="1800" dirty="0"/>
              <a:t>Accessing the Controller via the Linux CLI</a:t>
            </a:r>
          </a:p>
          <a:p>
            <a:pPr>
              <a:lnSpc>
                <a:spcPct val="100000"/>
              </a:lnSpc>
            </a:pPr>
            <a:endParaRPr lang="en-US" sz="800" dirty="0"/>
          </a:p>
          <a:p>
            <a:pPr>
              <a:lnSpc>
                <a:spcPct val="100000"/>
              </a:lnSpc>
            </a:pPr>
            <a:r>
              <a:rPr lang="en-US" sz="1800" dirty="0"/>
              <a:t>Listing resources</a:t>
            </a:r>
          </a:p>
          <a:p>
            <a:pPr>
              <a:lnSpc>
                <a:spcPct val="100000"/>
              </a:lnSpc>
            </a:pPr>
            <a:endParaRPr lang="en-US" sz="800" dirty="0"/>
          </a:p>
          <a:p>
            <a:pPr>
              <a:lnSpc>
                <a:spcPct val="100000"/>
              </a:lnSpc>
            </a:pPr>
            <a:r>
              <a:rPr lang="en-US" sz="1800" dirty="0"/>
              <a:t>Assigning personas</a:t>
            </a:r>
          </a:p>
          <a:p>
            <a:pPr>
              <a:lnSpc>
                <a:spcPct val="100000"/>
              </a:lnSpc>
            </a:pPr>
            <a:endParaRPr lang="en-US" sz="800" dirty="0"/>
          </a:p>
          <a:p>
            <a:pPr>
              <a:lnSpc>
                <a:spcPct val="100000"/>
              </a:lnSpc>
            </a:pPr>
            <a:r>
              <a:rPr lang="en-US" sz="1800" dirty="0"/>
              <a:t>Starting and stopping personas</a:t>
            </a:r>
          </a:p>
          <a:p>
            <a:pPr>
              <a:lnSpc>
                <a:spcPct val="100000"/>
              </a:lnSpc>
            </a:pPr>
            <a:endParaRPr lang="en-US" sz="800" dirty="0"/>
          </a:p>
          <a:p>
            <a:pPr>
              <a:lnSpc>
                <a:spcPct val="100000"/>
              </a:lnSpc>
            </a:pPr>
            <a:r>
              <a:rPr lang="en-US" sz="1800" dirty="0"/>
              <a:t>Deleting and adding personas</a:t>
            </a:r>
          </a:p>
          <a:p>
            <a:pPr>
              <a:lnSpc>
                <a:spcPct val="100000"/>
              </a:lnSpc>
            </a:pPr>
            <a:endParaRPr lang="en-US" sz="800" dirty="0"/>
          </a:p>
          <a:p>
            <a:pPr>
              <a:lnSpc>
                <a:spcPct val="100000"/>
              </a:lnSpc>
            </a:pPr>
            <a:r>
              <a:rPr lang="en-US" sz="1800" dirty="0"/>
              <a:t>Other commands</a:t>
            </a:r>
          </a:p>
        </p:txBody>
      </p:sp>
    </p:spTree>
    <p:extLst>
      <p:ext uri="{BB962C8B-B14F-4D97-AF65-F5344CB8AC3E}">
        <p14:creationId xmlns:p14="http://schemas.microsoft.com/office/powerpoint/2010/main" val="426128277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dirty="0"/>
              <a:t>Accessing the Controller via the Windows CLI</a:t>
            </a:r>
          </a:p>
        </p:txBody>
      </p:sp>
      <p:sp>
        <p:nvSpPr>
          <p:cNvPr id="181251" name="Rectangle 3"/>
          <p:cNvSpPr>
            <a:spLocks noGrp="1" noChangeArrowheads="1"/>
          </p:cNvSpPr>
          <p:nvPr>
            <p:ph type="body" idx="1"/>
          </p:nvPr>
        </p:nvSpPr>
        <p:spPr>
          <a:xfrm>
            <a:off x="474964" y="1280844"/>
            <a:ext cx="8372475" cy="5068888"/>
          </a:xfrm>
        </p:spPr>
        <p:txBody>
          <a:bodyPr>
            <a:normAutofit/>
          </a:bodyPr>
          <a:lstStyle/>
          <a:p>
            <a:pPr>
              <a:lnSpc>
                <a:spcPct val="100000"/>
              </a:lnSpc>
            </a:pPr>
            <a:r>
              <a:rPr lang="en-US" sz="1800" dirty="0" smtClean="0"/>
              <a:t>Start </a:t>
            </a:r>
            <a:r>
              <a:rPr lang="en-US" sz="1800" dirty="0"/>
              <a:t>the Dell </a:t>
            </a:r>
            <a:r>
              <a:rPr lang="en-US" sz="1800" dirty="0" smtClean="0"/>
              <a:t>AIM </a:t>
            </a:r>
            <a:r>
              <a:rPr lang="en-US" sz="1800" dirty="0"/>
              <a:t>Editor and connect to the Controller public services IP address:</a:t>
            </a:r>
          </a:p>
          <a:p>
            <a:pPr lvl="1">
              <a:lnSpc>
                <a:spcPct val="100000"/>
              </a:lnSpc>
            </a:pPr>
            <a:r>
              <a:rPr lang="en-US" dirty="0">
                <a:solidFill>
                  <a:schemeClr val="accent1">
                    <a:lumMod val="75000"/>
                  </a:schemeClr>
                </a:solidFill>
                <a:latin typeface="Courier New" pitchFamily="49" charset="0"/>
                <a:cs typeface="Courier New" pitchFamily="49" charset="0"/>
              </a:rPr>
              <a:t>login host=&lt;Controller Public Services IP Address&gt;</a:t>
            </a:r>
          </a:p>
          <a:p>
            <a:pPr lvl="1">
              <a:lnSpc>
                <a:spcPct val="100000"/>
              </a:lnSpc>
            </a:pPr>
            <a:endParaRPr lang="en-US" dirty="0"/>
          </a:p>
          <a:p>
            <a:pPr>
              <a:lnSpc>
                <a:spcPct val="100000"/>
              </a:lnSpc>
            </a:pPr>
            <a:r>
              <a:rPr lang="en-US" sz="1800" dirty="0"/>
              <a:t>Open the database and check the Controller version:</a:t>
            </a:r>
          </a:p>
        </p:txBody>
      </p:sp>
      <p:pic>
        <p:nvPicPr>
          <p:cNvPr id="181258" name="Picture 10"/>
          <p:cNvPicPr>
            <a:picLocks noChangeAspect="1" noChangeArrowheads="1"/>
          </p:cNvPicPr>
          <p:nvPr/>
        </p:nvPicPr>
        <p:blipFill>
          <a:blip r:embed="rId3" cstate="print"/>
          <a:srcRect/>
          <a:stretch>
            <a:fillRect/>
          </a:stretch>
        </p:blipFill>
        <p:spPr bwMode="auto">
          <a:xfrm>
            <a:off x="1939857" y="3048544"/>
            <a:ext cx="5366886" cy="2845698"/>
          </a:xfrm>
          <a:prstGeom prst="rect">
            <a:avLst/>
          </a:prstGeom>
          <a:noFill/>
          <a:ln w="9525">
            <a:noFill/>
            <a:miter lim="800000"/>
            <a:headEnd/>
            <a:tailEnd/>
          </a:ln>
          <a:effectLst/>
        </p:spPr>
      </p:pic>
    </p:spTree>
    <p:extLst>
      <p:ext uri="{BB962C8B-B14F-4D97-AF65-F5344CB8AC3E}">
        <p14:creationId xmlns:p14="http://schemas.microsoft.com/office/powerpoint/2010/main" val="105066927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en-US"/>
              <a:t>Accessing the Controller via the Linux CLI</a:t>
            </a:r>
          </a:p>
        </p:txBody>
      </p:sp>
      <p:sp>
        <p:nvSpPr>
          <p:cNvPr id="199683" name="Rectangle 3"/>
          <p:cNvSpPr>
            <a:spLocks noGrp="1" noChangeArrowheads="1"/>
          </p:cNvSpPr>
          <p:nvPr>
            <p:ph type="body" idx="1"/>
          </p:nvPr>
        </p:nvSpPr>
        <p:spPr>
          <a:xfrm>
            <a:off x="572619" y="1271966"/>
            <a:ext cx="8372475" cy="1944688"/>
          </a:xfrm>
        </p:spPr>
        <p:txBody>
          <a:bodyPr>
            <a:normAutofit/>
          </a:bodyPr>
          <a:lstStyle/>
          <a:p>
            <a:pPr>
              <a:lnSpc>
                <a:spcPct val="100000"/>
              </a:lnSpc>
            </a:pPr>
            <a:r>
              <a:rPr lang="en-US" sz="1800" dirty="0"/>
              <a:t>Log in to the Controller and start the CLI</a:t>
            </a:r>
            <a:r>
              <a:rPr lang="en-US" sz="1800" dirty="0" smtClean="0"/>
              <a:t>:</a:t>
            </a:r>
            <a:br>
              <a:rPr lang="en-US" sz="1800" dirty="0" smtClean="0"/>
            </a:br>
            <a:endParaRPr lang="en-US" sz="1800" dirty="0"/>
          </a:p>
          <a:p>
            <a:pPr lvl="1">
              <a:lnSpc>
                <a:spcPct val="100000"/>
              </a:lnSpc>
            </a:pPr>
            <a:r>
              <a:rPr lang="en-US" dirty="0">
                <a:solidFill>
                  <a:schemeClr val="accent1">
                    <a:lumMod val="75000"/>
                  </a:schemeClr>
                </a:solidFill>
                <a:latin typeface="Courier New" pitchFamily="49" charset="0"/>
                <a:cs typeface="Courier New" pitchFamily="49" charset="0"/>
              </a:rPr>
              <a:t>/</a:t>
            </a:r>
            <a:r>
              <a:rPr lang="en-US" dirty="0" smtClean="0">
                <a:solidFill>
                  <a:schemeClr val="accent1">
                    <a:lumMod val="75000"/>
                  </a:schemeClr>
                </a:solidFill>
                <a:latin typeface="Courier New" pitchFamily="49" charset="0"/>
                <a:cs typeface="Courier New" pitchFamily="49" charset="0"/>
              </a:rPr>
              <a:t>opt/dell/aim/bin/</a:t>
            </a:r>
            <a:r>
              <a:rPr lang="en-US" dirty="0" err="1" smtClean="0">
                <a:solidFill>
                  <a:schemeClr val="accent1">
                    <a:lumMod val="75000"/>
                  </a:schemeClr>
                </a:solidFill>
                <a:latin typeface="Courier New" pitchFamily="49" charset="0"/>
                <a:cs typeface="Courier New" pitchFamily="49" charset="0"/>
              </a:rPr>
              <a:t>sdk</a:t>
            </a:r>
            <a:r>
              <a:rPr lang="en-US" dirty="0" smtClean="0">
                <a:solidFill>
                  <a:schemeClr val="accent1">
                    <a:lumMod val="75000"/>
                  </a:schemeClr>
                </a:solidFill>
                <a:latin typeface="Courier New" pitchFamily="49" charset="0"/>
                <a:cs typeface="Courier New" pitchFamily="49" charset="0"/>
              </a:rPr>
              <a:t> </a:t>
            </a:r>
            <a:r>
              <a:rPr lang="en-US" dirty="0" err="1">
                <a:solidFill>
                  <a:schemeClr val="accent1">
                    <a:lumMod val="75000"/>
                  </a:schemeClr>
                </a:solidFill>
                <a:latin typeface="Courier New" pitchFamily="49" charset="0"/>
                <a:cs typeface="Courier New" pitchFamily="49" charset="0"/>
              </a:rPr>
              <a:t>tty</a:t>
            </a:r>
            <a:r>
              <a:rPr lang="en-US" dirty="0">
                <a:solidFill>
                  <a:schemeClr val="accent1">
                    <a:lumMod val="75000"/>
                  </a:schemeClr>
                </a:solidFill>
                <a:latin typeface="Courier New" pitchFamily="49" charset="0"/>
                <a:cs typeface="Courier New" pitchFamily="49" charset="0"/>
              </a:rPr>
              <a:t>=true</a:t>
            </a:r>
          </a:p>
          <a:p>
            <a:pPr lvl="1">
              <a:lnSpc>
                <a:spcPct val="100000"/>
              </a:lnSpc>
            </a:pPr>
            <a:endParaRPr lang="en-US" sz="1200" dirty="0"/>
          </a:p>
          <a:p>
            <a:pPr>
              <a:lnSpc>
                <a:spcPct val="100000"/>
              </a:lnSpc>
            </a:pPr>
            <a:r>
              <a:rPr lang="en-US" sz="1800" dirty="0"/>
              <a:t>Open the database and check the Controller version:</a:t>
            </a:r>
          </a:p>
        </p:txBody>
      </p:sp>
      <p:pic>
        <p:nvPicPr>
          <p:cNvPr id="1026" name="Picture 2"/>
          <p:cNvPicPr>
            <a:picLocks noChangeAspect="1" noChangeArrowheads="1"/>
          </p:cNvPicPr>
          <p:nvPr/>
        </p:nvPicPr>
        <p:blipFill rotWithShape="1">
          <a:blip r:embed="rId2" cstate="print"/>
          <a:srcRect l="529"/>
          <a:stretch/>
        </p:blipFill>
        <p:spPr bwMode="auto">
          <a:xfrm>
            <a:off x="1879227" y="2903443"/>
            <a:ext cx="5660092" cy="2322981"/>
          </a:xfrm>
          <a:prstGeom prst="rect">
            <a:avLst/>
          </a:prstGeom>
          <a:noFill/>
          <a:ln w="9525">
            <a:solidFill>
              <a:schemeClr val="bg2">
                <a:lumMod val="50000"/>
                <a:lumOff val="50000"/>
              </a:schemeClr>
            </a:solidFill>
            <a:miter lim="800000"/>
            <a:headEnd/>
            <a:tailEnd/>
          </a:ln>
        </p:spPr>
      </p:pic>
    </p:spTree>
    <p:extLst>
      <p:ext uri="{BB962C8B-B14F-4D97-AF65-F5344CB8AC3E}">
        <p14:creationId xmlns:p14="http://schemas.microsoft.com/office/powerpoint/2010/main" val="24209355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Listing Personas, </a:t>
            </a:r>
            <a:r>
              <a:rPr lang="en-US" dirty="0" err="1"/>
              <a:t>VMRacks</a:t>
            </a:r>
            <a:r>
              <a:rPr lang="en-US" dirty="0"/>
              <a:t> and Hosts</a:t>
            </a:r>
          </a:p>
        </p:txBody>
      </p:sp>
      <p:sp>
        <p:nvSpPr>
          <p:cNvPr id="3" name="Content Placeholder 2"/>
          <p:cNvSpPr>
            <a:spLocks noGrp="1"/>
          </p:cNvSpPr>
          <p:nvPr>
            <p:ph idx="1"/>
          </p:nvPr>
        </p:nvSpPr>
        <p:spPr>
          <a:xfrm>
            <a:off x="457200" y="1292687"/>
            <a:ext cx="8229600" cy="548640"/>
          </a:xfrm>
        </p:spPr>
        <p:txBody>
          <a:bodyPr>
            <a:normAutofit/>
          </a:bodyPr>
          <a:lstStyle/>
          <a:p>
            <a:pPr marL="0" indent="0">
              <a:buNone/>
            </a:pPr>
            <a:r>
              <a:rPr lang="en-US" sz="1800" dirty="0" smtClean="0"/>
              <a:t>Using the CLI to list the Personas, </a:t>
            </a:r>
            <a:r>
              <a:rPr lang="en-US" sz="1800" dirty="0" err="1" smtClean="0"/>
              <a:t>VMRacks</a:t>
            </a:r>
            <a:r>
              <a:rPr lang="en-US" sz="1800" dirty="0" smtClean="0"/>
              <a:t> and Hosts on your Controller. </a:t>
            </a:r>
            <a:endParaRPr lang="en-US" sz="1800" dirty="0"/>
          </a:p>
        </p:txBody>
      </p:sp>
      <p:sp>
        <p:nvSpPr>
          <p:cNvPr id="4" name="Rectangle 3"/>
          <p:cNvSpPr txBox="1">
            <a:spLocks noChangeArrowheads="1"/>
          </p:cNvSpPr>
          <p:nvPr/>
        </p:nvSpPr>
        <p:spPr bwMode="auto">
          <a:xfrm>
            <a:off x="471968" y="1886136"/>
            <a:ext cx="8391525" cy="3956749"/>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228600" indent="-228600" algn="l" rtl="0" eaLnBrk="1" fontAlgn="base" hangingPunct="1">
              <a:lnSpc>
                <a:spcPct val="90000"/>
              </a:lnSpc>
              <a:spcBef>
                <a:spcPts val="100"/>
              </a:spcBef>
              <a:spcAft>
                <a:spcPts val="100"/>
              </a:spcAft>
              <a:buClr>
                <a:schemeClr val="accent1"/>
              </a:buClr>
              <a:buFont typeface="Arial" pitchFamily="34" charset="0"/>
              <a:buChar char="•"/>
              <a:defRPr sz="2000">
                <a:solidFill>
                  <a:schemeClr val="bg2"/>
                </a:solidFill>
                <a:latin typeface="Museo Sans For Dell" pitchFamily="2" charset="0"/>
                <a:ea typeface="Museo Sans For Dell" pitchFamily="2" charset="0"/>
                <a:cs typeface="+mn-cs"/>
              </a:defRPr>
            </a:lvl1pPr>
            <a:lvl2pPr marL="574675" indent="-223838" algn="l" rtl="0" eaLnBrk="1" fontAlgn="base" hangingPunct="1">
              <a:lnSpc>
                <a:spcPct val="90000"/>
              </a:lnSpc>
              <a:spcBef>
                <a:spcPts val="100"/>
              </a:spcBef>
              <a:spcAft>
                <a:spcPts val="100"/>
              </a:spcAft>
              <a:buClr>
                <a:schemeClr val="accent1"/>
              </a:buClr>
              <a:buFont typeface="Museo Sans For Dell" pitchFamily="2" charset="0"/>
              <a:buChar char="–"/>
              <a:defRPr sz="1800" baseline="0">
                <a:solidFill>
                  <a:schemeClr val="bg2"/>
                </a:solidFill>
                <a:latin typeface="Museo Sans For Dell" pitchFamily="2" charset="0"/>
                <a:ea typeface="Museo Sans For Dell" pitchFamily="2" charset="0"/>
              </a:defRPr>
            </a:lvl2pPr>
            <a:lvl3pPr marL="909638" indent="-220663" algn="l" rtl="0" eaLnBrk="1" fontAlgn="base" hangingPunct="1">
              <a:lnSpc>
                <a:spcPct val="90000"/>
              </a:lnSpc>
              <a:spcBef>
                <a:spcPts val="100"/>
              </a:spcBef>
              <a:spcAft>
                <a:spcPts val="100"/>
              </a:spcAft>
              <a:buClr>
                <a:schemeClr val="accent1"/>
              </a:buClr>
              <a:buFont typeface="Museo Sans For Dell" pitchFamily="2" charset="0"/>
              <a:buChar char="›"/>
              <a:defRPr sz="1600" baseline="0">
                <a:solidFill>
                  <a:schemeClr val="bg2"/>
                </a:solidFill>
                <a:latin typeface="Museo Sans For Dell" pitchFamily="2" charset="0"/>
                <a:ea typeface="Museo Sans For Dell" pitchFamily="2" charset="0"/>
              </a:defRPr>
            </a:lvl3pPr>
            <a:lvl4pPr marL="1246188" indent="-222250" algn="l" rtl="0" eaLnBrk="1" fontAlgn="base" hangingPunct="1">
              <a:lnSpc>
                <a:spcPct val="90000"/>
              </a:lnSpc>
              <a:spcBef>
                <a:spcPts val="100"/>
              </a:spcBef>
              <a:spcAft>
                <a:spcPts val="100"/>
              </a:spcAft>
              <a:buClr>
                <a:schemeClr val="accent1"/>
              </a:buClr>
              <a:buFont typeface="Museo For Dell 300" pitchFamily="50" charset="0"/>
              <a:buChar char="–"/>
              <a:defRPr sz="1400">
                <a:solidFill>
                  <a:schemeClr val="bg2"/>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a:lnSpc>
                <a:spcPct val="100000"/>
              </a:lnSpc>
            </a:pPr>
            <a:r>
              <a:rPr lang="en-US" sz="1800" dirty="0" smtClean="0"/>
              <a:t>Use the following CLI Persona and </a:t>
            </a:r>
            <a:r>
              <a:rPr lang="en-US" sz="1800" dirty="0" err="1" smtClean="0"/>
              <a:t>VMRack</a:t>
            </a:r>
            <a:r>
              <a:rPr lang="en-US" sz="1800" dirty="0" smtClean="0"/>
              <a:t> commands</a:t>
            </a:r>
          </a:p>
          <a:p>
            <a:pPr lvl="1">
              <a:lnSpc>
                <a:spcPct val="100000"/>
              </a:lnSpc>
            </a:pPr>
            <a:r>
              <a:rPr lang="en-US" dirty="0" smtClean="0">
                <a:solidFill>
                  <a:schemeClr val="accent1">
                    <a:lumMod val="75000"/>
                  </a:schemeClr>
                </a:solidFill>
                <a:latin typeface="Courier New" pitchFamily="49" charset="0"/>
                <a:cs typeface="Courier New" pitchFamily="49" charset="0"/>
              </a:rPr>
              <a:t>list personas</a:t>
            </a:r>
          </a:p>
          <a:p>
            <a:pPr lvl="1">
              <a:lnSpc>
                <a:spcPct val="100000"/>
              </a:lnSpc>
            </a:pPr>
            <a:r>
              <a:rPr lang="en-US" dirty="0" smtClean="0">
                <a:solidFill>
                  <a:schemeClr val="accent1">
                    <a:lumMod val="75000"/>
                  </a:schemeClr>
                </a:solidFill>
                <a:latin typeface="Courier New" pitchFamily="49" charset="0"/>
                <a:cs typeface="Courier New" pitchFamily="49" charset="0"/>
              </a:rPr>
              <a:t>list </a:t>
            </a:r>
            <a:r>
              <a:rPr lang="en-US" dirty="0" err="1" smtClean="0">
                <a:solidFill>
                  <a:schemeClr val="accent1">
                    <a:lumMod val="75000"/>
                  </a:schemeClr>
                </a:solidFill>
                <a:latin typeface="Courier New" pitchFamily="49" charset="0"/>
                <a:cs typeface="Courier New" pitchFamily="49" charset="0"/>
              </a:rPr>
              <a:t>vmracks</a:t>
            </a:r>
            <a:endParaRPr lang="en-US" dirty="0" smtClean="0">
              <a:solidFill>
                <a:schemeClr val="accent1">
                  <a:lumMod val="75000"/>
                </a:schemeClr>
              </a:solidFill>
              <a:latin typeface="Courier New" pitchFamily="49" charset="0"/>
              <a:cs typeface="Courier New" pitchFamily="49" charset="0"/>
            </a:endParaRPr>
          </a:p>
          <a:p>
            <a:pPr lvl="1">
              <a:lnSpc>
                <a:spcPct val="100000"/>
              </a:lnSpc>
            </a:pPr>
            <a:endParaRPr lang="en-US" dirty="0" smtClean="0"/>
          </a:p>
          <a:p>
            <a:pPr>
              <a:lnSpc>
                <a:spcPct val="100000"/>
              </a:lnSpc>
            </a:pPr>
            <a:r>
              <a:rPr lang="en-US" sz="1800" dirty="0" smtClean="0"/>
              <a:t> Host commands</a:t>
            </a:r>
          </a:p>
          <a:p>
            <a:pPr lvl="1">
              <a:lnSpc>
                <a:spcPct val="100000"/>
              </a:lnSpc>
            </a:pPr>
            <a:r>
              <a:rPr lang="en-US" dirty="0" smtClean="0"/>
              <a:t>All hosts</a:t>
            </a:r>
          </a:p>
          <a:p>
            <a:pPr lvl="2">
              <a:lnSpc>
                <a:spcPct val="100000"/>
              </a:lnSpc>
            </a:pPr>
            <a:r>
              <a:rPr lang="en-US" sz="1800" dirty="0" smtClean="0">
                <a:solidFill>
                  <a:schemeClr val="accent1">
                    <a:lumMod val="75000"/>
                  </a:schemeClr>
                </a:solidFill>
                <a:latin typeface="Courier New" pitchFamily="49" charset="0"/>
                <a:cs typeface="Courier New" pitchFamily="49" charset="0"/>
              </a:rPr>
              <a:t>list hosts</a:t>
            </a:r>
          </a:p>
          <a:p>
            <a:pPr lvl="1">
              <a:lnSpc>
                <a:spcPct val="100000"/>
              </a:lnSpc>
            </a:pPr>
            <a:r>
              <a:rPr lang="en-US" dirty="0" smtClean="0"/>
              <a:t>Individual host types</a:t>
            </a:r>
          </a:p>
          <a:p>
            <a:pPr lvl="2">
              <a:lnSpc>
                <a:spcPct val="100000"/>
              </a:lnSpc>
            </a:pPr>
            <a:r>
              <a:rPr lang="en-US" sz="1800" dirty="0" smtClean="0">
                <a:solidFill>
                  <a:schemeClr val="accent1">
                    <a:lumMod val="75000"/>
                  </a:schemeClr>
                </a:solidFill>
                <a:latin typeface="Courier New" pitchFamily="49" charset="0"/>
                <a:cs typeface="Courier New" pitchFamily="49" charset="0"/>
              </a:rPr>
              <a:t>list servers</a:t>
            </a:r>
          </a:p>
          <a:p>
            <a:pPr lvl="2">
              <a:lnSpc>
                <a:spcPct val="100000"/>
              </a:lnSpc>
            </a:pPr>
            <a:r>
              <a:rPr lang="en-US" sz="1800" dirty="0" smtClean="0">
                <a:solidFill>
                  <a:schemeClr val="accent1">
                    <a:lumMod val="75000"/>
                  </a:schemeClr>
                </a:solidFill>
                <a:latin typeface="Courier New" pitchFamily="49" charset="0"/>
                <a:cs typeface="Courier New" pitchFamily="49" charset="0"/>
              </a:rPr>
              <a:t>list blades</a:t>
            </a:r>
          </a:p>
          <a:p>
            <a:pPr lvl="2">
              <a:lnSpc>
                <a:spcPct val="100000"/>
              </a:lnSpc>
            </a:pPr>
            <a:r>
              <a:rPr lang="en-US" sz="1800" dirty="0" smtClean="0">
                <a:solidFill>
                  <a:schemeClr val="accent1">
                    <a:lumMod val="75000"/>
                  </a:schemeClr>
                </a:solidFill>
                <a:latin typeface="Courier New" pitchFamily="49" charset="0"/>
                <a:cs typeface="Courier New" pitchFamily="49" charset="0"/>
              </a:rPr>
              <a:t>list </a:t>
            </a:r>
            <a:r>
              <a:rPr lang="en-US" sz="1800" dirty="0" err="1" smtClean="0">
                <a:solidFill>
                  <a:schemeClr val="accent1">
                    <a:lumMod val="75000"/>
                  </a:schemeClr>
                </a:solidFill>
                <a:latin typeface="Courier New" pitchFamily="49" charset="0"/>
                <a:cs typeface="Courier New" pitchFamily="49" charset="0"/>
              </a:rPr>
              <a:t>vms</a:t>
            </a:r>
            <a:endParaRPr lang="en-US" sz="1800" dirty="0" smtClean="0">
              <a:solidFill>
                <a:schemeClr val="accent1">
                  <a:lumMod val="75000"/>
                </a:schemeClr>
              </a:solidFill>
              <a:latin typeface="Courier New" pitchFamily="49" charset="0"/>
              <a:cs typeface="Courier New" pitchFamily="49" charset="0"/>
            </a:endParaRPr>
          </a:p>
          <a:p>
            <a:pPr lvl="2">
              <a:lnSpc>
                <a:spcPct val="100000"/>
              </a:lnSpc>
            </a:pPr>
            <a:endParaRPr lang="en-US" sz="1800" dirty="0">
              <a:solidFill>
                <a:schemeClr val="accent1">
                  <a:lumMod val="75000"/>
                </a:schemeClr>
              </a:solidFill>
              <a:latin typeface="Courier New" pitchFamily="49" charset="0"/>
              <a:cs typeface="Courier New" pitchFamily="49" charset="0"/>
            </a:endParaRPr>
          </a:p>
          <a:p>
            <a:pPr marL="0" indent="0">
              <a:lnSpc>
                <a:spcPct val="100000"/>
              </a:lnSpc>
              <a:buNone/>
            </a:pPr>
            <a:r>
              <a:rPr lang="en-US" sz="1800" dirty="0" smtClean="0"/>
              <a:t>* </a:t>
            </a:r>
            <a:r>
              <a:rPr lang="en-US" sz="1800" dirty="0"/>
              <a:t>Using the list command provides a list of the objects within the database</a:t>
            </a:r>
          </a:p>
          <a:p>
            <a:pPr lvl="2">
              <a:lnSpc>
                <a:spcPct val="100000"/>
              </a:lnSpc>
            </a:pPr>
            <a:endParaRPr lang="en-US" sz="1800" dirty="0">
              <a:solidFill>
                <a:schemeClr val="accent1">
                  <a:lumMod val="75000"/>
                </a:schemeClr>
              </a:solidFill>
              <a:latin typeface="Courier New" pitchFamily="49" charset="0"/>
              <a:cs typeface="Courier New" pitchFamily="49" charset="0"/>
            </a:endParaRPr>
          </a:p>
        </p:txBody>
      </p:sp>
    </p:spTree>
    <p:extLst>
      <p:ext uri="{BB962C8B-B14F-4D97-AF65-F5344CB8AC3E}">
        <p14:creationId xmlns:p14="http://schemas.microsoft.com/office/powerpoint/2010/main" val="351173909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dirty="0" smtClean="0"/>
              <a:t>Persona Assignment</a:t>
            </a:r>
            <a:endParaRPr lang="en-US" dirty="0"/>
          </a:p>
        </p:txBody>
      </p:sp>
      <p:sp>
        <p:nvSpPr>
          <p:cNvPr id="200707" name="Rectangle 3"/>
          <p:cNvSpPr>
            <a:spLocks noGrp="1" noChangeArrowheads="1"/>
          </p:cNvSpPr>
          <p:nvPr>
            <p:ph type="body" idx="1"/>
          </p:nvPr>
        </p:nvSpPr>
        <p:spPr>
          <a:xfrm>
            <a:off x="471968" y="1271851"/>
            <a:ext cx="8391525" cy="5002213"/>
          </a:xfrm>
        </p:spPr>
        <p:txBody>
          <a:bodyPr>
            <a:normAutofit/>
          </a:bodyPr>
          <a:lstStyle/>
          <a:p>
            <a:pPr marL="0" indent="0">
              <a:lnSpc>
                <a:spcPct val="100000"/>
              </a:lnSpc>
              <a:buNone/>
            </a:pPr>
            <a:r>
              <a:rPr lang="en-US" sz="1800" dirty="0" smtClean="0"/>
              <a:t>These steps are used to assign a persona to a host and then lock the persona to that host.</a:t>
            </a:r>
          </a:p>
          <a:p>
            <a:pPr marL="0" indent="0">
              <a:lnSpc>
                <a:spcPct val="100000"/>
              </a:lnSpc>
              <a:buNone/>
            </a:pPr>
            <a:endParaRPr lang="en-US" sz="1800" dirty="0" smtClean="0"/>
          </a:p>
          <a:p>
            <a:pPr>
              <a:lnSpc>
                <a:spcPct val="100000"/>
              </a:lnSpc>
            </a:pPr>
            <a:r>
              <a:rPr lang="en-US" sz="1800" dirty="0" smtClean="0"/>
              <a:t>Select an unassigned Persona from your Controller and start it using the CLI.</a:t>
            </a:r>
            <a:endParaRPr lang="en-US" sz="1800" dirty="0"/>
          </a:p>
          <a:p>
            <a:pPr lvl="1">
              <a:lnSpc>
                <a:spcPct val="100000"/>
              </a:lnSpc>
            </a:pPr>
            <a:r>
              <a:rPr lang="en-US" dirty="0">
                <a:solidFill>
                  <a:schemeClr val="accent1">
                    <a:lumMod val="75000"/>
                  </a:schemeClr>
                </a:solidFill>
                <a:latin typeface="Courier New" pitchFamily="49" charset="0"/>
                <a:cs typeface="Courier New" pitchFamily="49" charset="0"/>
              </a:rPr>
              <a:t>start persona id=&lt;persona ID&gt;</a:t>
            </a:r>
          </a:p>
          <a:p>
            <a:pPr lvl="1">
              <a:lnSpc>
                <a:spcPct val="100000"/>
              </a:lnSpc>
            </a:pPr>
            <a:r>
              <a:rPr lang="en-US" dirty="0">
                <a:solidFill>
                  <a:schemeClr val="accent1">
                    <a:lumMod val="75000"/>
                  </a:schemeClr>
                </a:solidFill>
                <a:latin typeface="Courier New" pitchFamily="49" charset="0"/>
                <a:cs typeface="Courier New" pitchFamily="49" charset="0"/>
              </a:rPr>
              <a:t>save</a:t>
            </a:r>
          </a:p>
          <a:p>
            <a:pPr lvl="1">
              <a:lnSpc>
                <a:spcPct val="100000"/>
              </a:lnSpc>
            </a:pPr>
            <a:endParaRPr lang="en-US" sz="1200" dirty="0"/>
          </a:p>
          <a:p>
            <a:pPr>
              <a:lnSpc>
                <a:spcPct val="100000"/>
              </a:lnSpc>
            </a:pPr>
            <a:r>
              <a:rPr lang="en-US" sz="1800" dirty="0"/>
              <a:t>Assigning the persona to </a:t>
            </a:r>
            <a:r>
              <a:rPr lang="en-US" sz="1800" dirty="0" smtClean="0"/>
              <a:t>an unassigned </a:t>
            </a:r>
            <a:r>
              <a:rPr lang="en-US" sz="1800" dirty="0"/>
              <a:t>host and </a:t>
            </a:r>
            <a:r>
              <a:rPr lang="en-US" sz="1800" dirty="0" smtClean="0"/>
              <a:t>start </a:t>
            </a:r>
            <a:r>
              <a:rPr lang="en-US" sz="1800" dirty="0"/>
              <a:t>it</a:t>
            </a:r>
          </a:p>
          <a:p>
            <a:pPr lvl="1">
              <a:lnSpc>
                <a:spcPct val="100000"/>
              </a:lnSpc>
            </a:pPr>
            <a:r>
              <a:rPr lang="en-US" dirty="0">
                <a:solidFill>
                  <a:schemeClr val="accent1">
                    <a:lumMod val="75000"/>
                  </a:schemeClr>
                </a:solidFill>
                <a:latin typeface="Courier New" pitchFamily="49" charset="0"/>
                <a:cs typeface="Courier New" pitchFamily="49" charset="0"/>
              </a:rPr>
              <a:t>start persona id=&lt;persona ID&gt;</a:t>
            </a:r>
          </a:p>
          <a:p>
            <a:pPr lvl="1">
              <a:lnSpc>
                <a:spcPct val="100000"/>
              </a:lnSpc>
            </a:pPr>
            <a:r>
              <a:rPr lang="en-US" dirty="0">
                <a:solidFill>
                  <a:schemeClr val="accent1">
                    <a:lumMod val="75000"/>
                  </a:schemeClr>
                </a:solidFill>
                <a:latin typeface="Courier New" pitchFamily="49" charset="0"/>
                <a:cs typeface="Courier New" pitchFamily="49" charset="0"/>
              </a:rPr>
              <a:t>assign persona id=&lt;persona ID&gt; to host id=&lt;host ID&gt;</a:t>
            </a:r>
          </a:p>
          <a:p>
            <a:pPr lvl="1">
              <a:lnSpc>
                <a:spcPct val="100000"/>
              </a:lnSpc>
            </a:pPr>
            <a:r>
              <a:rPr lang="en-US" dirty="0">
                <a:solidFill>
                  <a:schemeClr val="accent1">
                    <a:lumMod val="75000"/>
                  </a:schemeClr>
                </a:solidFill>
                <a:latin typeface="Courier New" pitchFamily="49" charset="0"/>
                <a:cs typeface="Courier New" pitchFamily="49" charset="0"/>
              </a:rPr>
              <a:t>save</a:t>
            </a:r>
          </a:p>
          <a:p>
            <a:pPr lvl="1">
              <a:lnSpc>
                <a:spcPct val="100000"/>
              </a:lnSpc>
            </a:pPr>
            <a:endParaRPr lang="en-US" sz="1200" dirty="0"/>
          </a:p>
          <a:p>
            <a:pPr>
              <a:lnSpc>
                <a:spcPct val="100000"/>
              </a:lnSpc>
            </a:pPr>
            <a:r>
              <a:rPr lang="en-US" sz="1800" dirty="0"/>
              <a:t>Locking the persona to the host</a:t>
            </a:r>
          </a:p>
          <a:p>
            <a:pPr lvl="1">
              <a:lnSpc>
                <a:spcPct val="100000"/>
              </a:lnSpc>
            </a:pPr>
            <a:r>
              <a:rPr lang="en-US" dirty="0">
                <a:solidFill>
                  <a:schemeClr val="accent1">
                    <a:lumMod val="75000"/>
                  </a:schemeClr>
                </a:solidFill>
                <a:latin typeface="Courier New" pitchFamily="49" charset="0"/>
                <a:cs typeface="Courier New" pitchFamily="49" charset="0"/>
              </a:rPr>
              <a:t>lock persona id=&lt;persona ID&gt;</a:t>
            </a:r>
          </a:p>
          <a:p>
            <a:pPr lvl="1">
              <a:lnSpc>
                <a:spcPct val="100000"/>
              </a:lnSpc>
            </a:pPr>
            <a:r>
              <a:rPr lang="en-US" dirty="0">
                <a:solidFill>
                  <a:schemeClr val="accent1">
                    <a:lumMod val="75000"/>
                  </a:schemeClr>
                </a:solidFill>
                <a:latin typeface="Courier New" pitchFamily="49" charset="0"/>
                <a:cs typeface="Courier New" pitchFamily="49" charset="0"/>
              </a:rPr>
              <a:t>save</a:t>
            </a:r>
          </a:p>
          <a:p>
            <a:endParaRPr lang="en-US" dirty="0"/>
          </a:p>
        </p:txBody>
      </p:sp>
    </p:spTree>
    <p:extLst>
      <p:ext uri="{BB962C8B-B14F-4D97-AF65-F5344CB8AC3E}">
        <p14:creationId xmlns:p14="http://schemas.microsoft.com/office/powerpoint/2010/main" val="4271099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4294967295"/>
          </p:nvPr>
        </p:nvSpPr>
        <p:spPr>
          <a:xfrm>
            <a:off x="393700" y="1376363"/>
            <a:ext cx="7715250" cy="4589462"/>
          </a:xfrm>
        </p:spPr>
        <p:txBody>
          <a:bodyPr>
            <a:spAutoFit/>
          </a:bodyPr>
          <a:lstStyle/>
          <a:p>
            <a:pPr eaLnBrk="1" hangingPunct="1"/>
            <a:r>
              <a:rPr lang="en-US" dirty="0" smtClean="0"/>
              <a:t>Automate server discovery and inventory</a:t>
            </a:r>
          </a:p>
          <a:p>
            <a:pPr eaLnBrk="1" hangingPunct="1"/>
            <a:r>
              <a:rPr lang="en-US" dirty="0" smtClean="0"/>
              <a:t>Migrate server image from local disks to central storage</a:t>
            </a:r>
          </a:p>
          <a:p>
            <a:pPr eaLnBrk="1" hangingPunct="1"/>
            <a:r>
              <a:rPr lang="en-US" dirty="0" smtClean="0"/>
              <a:t>Boot server from central storage</a:t>
            </a:r>
          </a:p>
          <a:p>
            <a:pPr eaLnBrk="1" hangingPunct="1"/>
            <a:r>
              <a:rPr lang="en-US" dirty="0" smtClean="0"/>
              <a:t>Dynamically change a server’s identity </a:t>
            </a:r>
          </a:p>
          <a:p>
            <a:pPr lvl="1" eaLnBrk="1" hangingPunct="1"/>
            <a:r>
              <a:rPr lang="en-US" sz="1800" dirty="0" smtClean="0"/>
              <a:t>MAC address</a:t>
            </a:r>
          </a:p>
          <a:p>
            <a:pPr lvl="1" eaLnBrk="1" hangingPunct="1"/>
            <a:r>
              <a:rPr lang="en-US" sz="1800" dirty="0" smtClean="0"/>
              <a:t>IP address</a:t>
            </a:r>
          </a:p>
          <a:p>
            <a:pPr lvl="1" eaLnBrk="1" hangingPunct="1"/>
            <a:r>
              <a:rPr lang="en-US" sz="1800" dirty="0" smtClean="0"/>
              <a:t>WWN</a:t>
            </a:r>
          </a:p>
          <a:p>
            <a:pPr eaLnBrk="1" hangingPunct="1"/>
            <a:r>
              <a:rPr lang="en-US" dirty="0" smtClean="0"/>
              <a:t>Automate the provisioning of network connectivity</a:t>
            </a:r>
          </a:p>
          <a:p>
            <a:pPr eaLnBrk="1" hangingPunct="1"/>
            <a:r>
              <a:rPr lang="en-US" dirty="0" smtClean="0"/>
              <a:t>Automate server image configuration </a:t>
            </a:r>
          </a:p>
          <a:p>
            <a:pPr lvl="1" eaLnBrk="1" hangingPunct="1"/>
            <a:r>
              <a:rPr lang="en-US" sz="1800" dirty="0" smtClean="0"/>
              <a:t>Operating system</a:t>
            </a:r>
          </a:p>
          <a:p>
            <a:pPr lvl="1" eaLnBrk="1" hangingPunct="1"/>
            <a:r>
              <a:rPr lang="en-US" sz="1800" dirty="0" smtClean="0"/>
              <a:t>Applications/workload</a:t>
            </a:r>
          </a:p>
        </p:txBody>
      </p:sp>
      <p:sp>
        <p:nvSpPr>
          <p:cNvPr id="16387" name="Title 2"/>
          <p:cNvSpPr>
            <a:spLocks/>
          </p:cNvSpPr>
          <p:nvPr/>
        </p:nvSpPr>
        <p:spPr bwMode="auto">
          <a:xfrm>
            <a:off x="171450" y="153988"/>
            <a:ext cx="8229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80000"/>
              </a:lnSpc>
            </a:pPr>
            <a:r>
              <a:rPr lang="en-US" sz="3200" dirty="0">
                <a:solidFill>
                  <a:schemeClr val="accent1"/>
                </a:solidFill>
                <a:latin typeface="+mn-lt"/>
              </a:rPr>
              <a:t>Centralized </a:t>
            </a:r>
            <a:r>
              <a:rPr lang="en-US" sz="3200" dirty="0" smtClean="0">
                <a:solidFill>
                  <a:schemeClr val="accent1"/>
                </a:solidFill>
                <a:latin typeface="+mn-lt"/>
              </a:rPr>
              <a:t>End-to-End </a:t>
            </a:r>
            <a:r>
              <a:rPr lang="en-US" sz="3200" dirty="0">
                <a:solidFill>
                  <a:schemeClr val="accent1"/>
                </a:solidFill>
                <a:latin typeface="+mn-lt"/>
              </a:rPr>
              <a:t>Provisioning</a:t>
            </a:r>
          </a:p>
        </p:txBody>
      </p:sp>
      <p:sp>
        <p:nvSpPr>
          <p:cNvPr id="2" name="Date Placeholder 1"/>
          <p:cNvSpPr>
            <a:spLocks noGrp="1"/>
          </p:cNvSpPr>
          <p:nvPr>
            <p:ph type="dt" sz="half" idx="2"/>
          </p:nvPr>
        </p:nvSpPr>
        <p:spPr/>
        <p:txBody>
          <a:bodyPr/>
          <a:lstStyle/>
          <a:p>
            <a:fld id="{12423F62-2A37-4F37-9DDD-190CED1565C7}" type="datetime1">
              <a:rPr lang="en-US" smtClean="0"/>
              <a:t>11/12/2023</a:t>
            </a:fld>
            <a:endParaRPr lang="en-US" dirty="0"/>
          </a:p>
        </p:txBody>
      </p:sp>
      <p:sp>
        <p:nvSpPr>
          <p:cNvPr id="3" name="Footer Placeholder 2"/>
          <p:cNvSpPr>
            <a:spLocks noGrp="1"/>
          </p:cNvSpPr>
          <p:nvPr>
            <p:ph type="ftr" sz="quarter" idx="3"/>
          </p:nvPr>
        </p:nvSpPr>
        <p:spPr/>
        <p:txBody>
          <a:bodyPr/>
          <a:lstStyle/>
          <a:p>
            <a:r>
              <a:rPr lang="en-US" smtClean="0"/>
              <a:t>Confidential</a:t>
            </a:r>
            <a:endParaRPr lang="en-US" dirty="0"/>
          </a:p>
        </p:txBody>
      </p:sp>
      <p:sp>
        <p:nvSpPr>
          <p:cNvPr id="4" name="Slide Number Placeholder 3"/>
          <p:cNvSpPr>
            <a:spLocks noGrp="1"/>
          </p:cNvSpPr>
          <p:nvPr>
            <p:ph type="sldNum" sz="quarter" idx="4"/>
          </p:nvPr>
        </p:nvSpPr>
        <p:spPr/>
        <p:txBody>
          <a:bodyPr/>
          <a:lstStyle/>
          <a:p>
            <a:fld id="{DBD5246C-868F-410A-AE52-FE248EDADC46}" type="slidenum">
              <a:rPr lang="en-US" smtClean="0"/>
              <a:pPr/>
              <a:t>24</a:t>
            </a:fld>
            <a:endParaRPr lang="en-US" dirty="0"/>
          </a:p>
        </p:txBody>
      </p:sp>
    </p:spTree>
    <p:extLst>
      <p:ext uri="{BB962C8B-B14F-4D97-AF65-F5344CB8AC3E}">
        <p14:creationId xmlns:p14="http://schemas.microsoft.com/office/powerpoint/2010/main" val="2441892091"/>
      </p:ext>
    </p:extLst>
  </p:cSld>
  <p:clrMapOvr>
    <a:masterClrMapping/>
  </p:clrMapOvr>
  <p:transition spd="med">
    <p:wipe dir="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US"/>
              <a:t>Stopping and Unlocking personas</a:t>
            </a:r>
          </a:p>
        </p:txBody>
      </p:sp>
      <p:sp>
        <p:nvSpPr>
          <p:cNvPr id="201731" name="Rectangle 3"/>
          <p:cNvSpPr>
            <a:spLocks noGrp="1" noChangeArrowheads="1"/>
          </p:cNvSpPr>
          <p:nvPr>
            <p:ph type="body" idx="1"/>
          </p:nvPr>
        </p:nvSpPr>
        <p:spPr>
          <a:xfrm>
            <a:off x="475713" y="1274847"/>
            <a:ext cx="8448675" cy="5106988"/>
          </a:xfrm>
        </p:spPr>
        <p:txBody>
          <a:bodyPr>
            <a:normAutofit/>
          </a:bodyPr>
          <a:lstStyle/>
          <a:p>
            <a:pPr marL="0" indent="0">
              <a:lnSpc>
                <a:spcPct val="100000"/>
              </a:lnSpc>
              <a:buNone/>
            </a:pPr>
            <a:r>
              <a:rPr lang="en-US" sz="1800" dirty="0" smtClean="0"/>
              <a:t>The following steps are used </a:t>
            </a:r>
            <a:r>
              <a:rPr lang="en-US" sz="1800" dirty="0"/>
              <a:t>the CLI to </a:t>
            </a:r>
            <a:r>
              <a:rPr lang="en-US" sz="1800" dirty="0" smtClean="0"/>
              <a:t>list, then unlock and stop a persona that has been locked to a host. </a:t>
            </a:r>
          </a:p>
          <a:p>
            <a:pPr>
              <a:lnSpc>
                <a:spcPct val="100000"/>
              </a:lnSpc>
            </a:pPr>
            <a:endParaRPr lang="en-US" sz="1800" dirty="0"/>
          </a:p>
          <a:p>
            <a:pPr>
              <a:lnSpc>
                <a:spcPct val="100000"/>
              </a:lnSpc>
            </a:pPr>
            <a:r>
              <a:rPr lang="en-US" sz="1800" dirty="0" smtClean="0"/>
              <a:t>Get </a:t>
            </a:r>
            <a:r>
              <a:rPr lang="en-US" sz="1800" dirty="0"/>
              <a:t>the list of assigned personas</a:t>
            </a:r>
          </a:p>
          <a:p>
            <a:pPr lvl="1">
              <a:lnSpc>
                <a:spcPct val="100000"/>
              </a:lnSpc>
            </a:pPr>
            <a:r>
              <a:rPr lang="en-US" dirty="0">
                <a:solidFill>
                  <a:schemeClr val="accent1">
                    <a:lumMod val="75000"/>
                  </a:schemeClr>
                </a:solidFill>
                <a:latin typeface="Courier New" pitchFamily="49" charset="0"/>
                <a:cs typeface="Courier New" pitchFamily="49" charset="0"/>
              </a:rPr>
              <a:t>list assigned personas</a:t>
            </a:r>
          </a:p>
          <a:p>
            <a:pPr lvl="1">
              <a:lnSpc>
                <a:spcPct val="100000"/>
              </a:lnSpc>
            </a:pPr>
            <a:endParaRPr lang="en-US" sz="1200" dirty="0"/>
          </a:p>
          <a:p>
            <a:pPr>
              <a:lnSpc>
                <a:spcPct val="100000"/>
              </a:lnSpc>
            </a:pPr>
            <a:r>
              <a:rPr lang="en-US" sz="1800" dirty="0"/>
              <a:t>Unlocking a persona</a:t>
            </a:r>
          </a:p>
          <a:p>
            <a:pPr lvl="1">
              <a:lnSpc>
                <a:spcPct val="100000"/>
              </a:lnSpc>
            </a:pPr>
            <a:r>
              <a:rPr lang="en-US" dirty="0">
                <a:solidFill>
                  <a:schemeClr val="accent1">
                    <a:lumMod val="75000"/>
                  </a:schemeClr>
                </a:solidFill>
                <a:latin typeface="Courier New" pitchFamily="49" charset="0"/>
                <a:cs typeface="Courier New" pitchFamily="49" charset="0"/>
              </a:rPr>
              <a:t>unlock persona id=&lt;persona ID&gt;</a:t>
            </a:r>
          </a:p>
          <a:p>
            <a:pPr lvl="1">
              <a:lnSpc>
                <a:spcPct val="100000"/>
              </a:lnSpc>
            </a:pPr>
            <a:endParaRPr lang="en-US" sz="1200" dirty="0"/>
          </a:p>
          <a:p>
            <a:pPr>
              <a:lnSpc>
                <a:spcPct val="100000"/>
              </a:lnSpc>
            </a:pPr>
            <a:r>
              <a:rPr lang="en-US" sz="1800" dirty="0"/>
              <a:t>Unlocking a host</a:t>
            </a:r>
          </a:p>
          <a:p>
            <a:pPr lvl="1">
              <a:lnSpc>
                <a:spcPct val="100000"/>
              </a:lnSpc>
            </a:pPr>
            <a:r>
              <a:rPr lang="en-US" dirty="0">
                <a:solidFill>
                  <a:schemeClr val="accent1">
                    <a:lumMod val="75000"/>
                  </a:schemeClr>
                </a:solidFill>
                <a:latin typeface="Courier New" pitchFamily="49" charset="0"/>
                <a:cs typeface="Courier New" pitchFamily="49" charset="0"/>
              </a:rPr>
              <a:t>unlock persona from host id=&lt;host ID&gt;</a:t>
            </a:r>
          </a:p>
          <a:p>
            <a:pPr lvl="1">
              <a:lnSpc>
                <a:spcPct val="100000"/>
              </a:lnSpc>
            </a:pPr>
            <a:endParaRPr lang="en-US" sz="1200" dirty="0"/>
          </a:p>
          <a:p>
            <a:pPr>
              <a:lnSpc>
                <a:spcPct val="100000"/>
              </a:lnSpc>
            </a:pPr>
            <a:r>
              <a:rPr lang="en-US" sz="1800" dirty="0"/>
              <a:t>Stopping a persona</a:t>
            </a:r>
          </a:p>
          <a:p>
            <a:pPr lvl="1">
              <a:lnSpc>
                <a:spcPct val="100000"/>
              </a:lnSpc>
            </a:pPr>
            <a:r>
              <a:rPr lang="en-US" dirty="0">
                <a:solidFill>
                  <a:schemeClr val="accent1">
                    <a:lumMod val="75000"/>
                  </a:schemeClr>
                </a:solidFill>
                <a:latin typeface="Courier New" pitchFamily="49" charset="0"/>
                <a:cs typeface="Courier New" pitchFamily="49" charset="0"/>
              </a:rPr>
              <a:t>stop persona id=&lt;persona ID&gt;</a:t>
            </a:r>
          </a:p>
        </p:txBody>
      </p:sp>
    </p:spTree>
    <p:extLst>
      <p:ext uri="{BB962C8B-B14F-4D97-AF65-F5344CB8AC3E}">
        <p14:creationId xmlns:p14="http://schemas.microsoft.com/office/powerpoint/2010/main" val="228739924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r>
              <a:rPr lang="en-US"/>
              <a:t>Creating a Server Pool and Assigning Resources</a:t>
            </a:r>
          </a:p>
        </p:txBody>
      </p:sp>
      <p:sp>
        <p:nvSpPr>
          <p:cNvPr id="203779" name="Rectangle 3"/>
          <p:cNvSpPr>
            <a:spLocks noGrp="1" noChangeArrowheads="1"/>
          </p:cNvSpPr>
          <p:nvPr>
            <p:ph type="body" idx="1"/>
          </p:nvPr>
        </p:nvSpPr>
        <p:spPr>
          <a:xfrm>
            <a:off x="474215" y="1281593"/>
            <a:ext cx="8477250" cy="5230813"/>
          </a:xfrm>
        </p:spPr>
        <p:txBody>
          <a:bodyPr>
            <a:noAutofit/>
          </a:bodyPr>
          <a:lstStyle/>
          <a:p>
            <a:pPr marL="0" indent="0">
              <a:lnSpc>
                <a:spcPct val="100000"/>
              </a:lnSpc>
              <a:buNone/>
            </a:pPr>
            <a:r>
              <a:rPr lang="en-US" sz="1800" dirty="0" smtClean="0"/>
              <a:t>Using the CLI to add a server pool, then assign a host to that pool, and then assign a persona to that pool.</a:t>
            </a:r>
          </a:p>
          <a:p>
            <a:pPr marL="0" indent="0">
              <a:lnSpc>
                <a:spcPct val="100000"/>
              </a:lnSpc>
              <a:buNone/>
            </a:pPr>
            <a:endParaRPr lang="en-US" sz="1400" dirty="0" smtClean="0"/>
          </a:p>
          <a:p>
            <a:pPr>
              <a:lnSpc>
                <a:spcPct val="100000"/>
              </a:lnSpc>
            </a:pPr>
            <a:r>
              <a:rPr lang="en-US" sz="1800" dirty="0" smtClean="0"/>
              <a:t>Adding </a:t>
            </a:r>
            <a:r>
              <a:rPr lang="en-US" sz="1800" dirty="0"/>
              <a:t>a server pool</a:t>
            </a:r>
          </a:p>
          <a:p>
            <a:pPr lvl="1">
              <a:lnSpc>
                <a:spcPct val="100000"/>
              </a:lnSpc>
            </a:pPr>
            <a:r>
              <a:rPr lang="en-US" sz="1600" dirty="0" smtClean="0">
                <a:solidFill>
                  <a:schemeClr val="accent1">
                    <a:lumMod val="75000"/>
                  </a:schemeClr>
                </a:solidFill>
                <a:latin typeface="Courier New" pitchFamily="49" charset="0"/>
                <a:cs typeface="Courier New" pitchFamily="49" charset="0"/>
              </a:rPr>
              <a:t>add </a:t>
            </a:r>
            <a:r>
              <a:rPr lang="en-US" sz="1600" dirty="0">
                <a:solidFill>
                  <a:schemeClr val="accent1">
                    <a:lumMod val="75000"/>
                  </a:schemeClr>
                </a:solidFill>
                <a:latin typeface="Courier New" pitchFamily="49" charset="0"/>
                <a:cs typeface="Courier New" pitchFamily="49" charset="0"/>
              </a:rPr>
              <a:t>server pool name=“Bare Metal Servers”</a:t>
            </a:r>
          </a:p>
          <a:p>
            <a:pPr lvl="1">
              <a:lnSpc>
                <a:spcPct val="100000"/>
              </a:lnSpc>
            </a:pPr>
            <a:r>
              <a:rPr lang="en-US" sz="1600" dirty="0">
                <a:solidFill>
                  <a:schemeClr val="accent1">
                    <a:lumMod val="75000"/>
                  </a:schemeClr>
                </a:solidFill>
                <a:latin typeface="Courier New" pitchFamily="49" charset="0"/>
                <a:cs typeface="Courier New" pitchFamily="49" charset="0"/>
              </a:rPr>
              <a:t>save</a:t>
            </a:r>
          </a:p>
          <a:p>
            <a:pPr lvl="2">
              <a:lnSpc>
                <a:spcPct val="100000"/>
              </a:lnSpc>
            </a:pPr>
            <a:r>
              <a:rPr lang="en-US" sz="1400" dirty="0"/>
              <a:t>Quote marks are needed when values contain spaces</a:t>
            </a:r>
          </a:p>
          <a:p>
            <a:pPr lvl="2">
              <a:lnSpc>
                <a:spcPct val="100000"/>
              </a:lnSpc>
            </a:pPr>
            <a:r>
              <a:rPr lang="en-US" sz="1400" dirty="0"/>
              <a:t>ID and description are optional fields</a:t>
            </a:r>
          </a:p>
          <a:p>
            <a:pPr lvl="2">
              <a:lnSpc>
                <a:spcPct val="100000"/>
              </a:lnSpc>
            </a:pPr>
            <a:r>
              <a:rPr lang="en-US" sz="1400" dirty="0"/>
              <a:t>ID is automatically generated when not specified</a:t>
            </a:r>
          </a:p>
          <a:p>
            <a:pPr lvl="2">
              <a:lnSpc>
                <a:spcPct val="100000"/>
              </a:lnSpc>
            </a:pPr>
            <a:endParaRPr lang="en-US" sz="1100" dirty="0"/>
          </a:p>
          <a:p>
            <a:pPr>
              <a:lnSpc>
                <a:spcPct val="100000"/>
              </a:lnSpc>
            </a:pPr>
            <a:r>
              <a:rPr lang="en-US" sz="1800" dirty="0"/>
              <a:t>Assigning a host to a server pool</a:t>
            </a:r>
          </a:p>
          <a:p>
            <a:pPr lvl="1">
              <a:lnSpc>
                <a:spcPct val="100000"/>
              </a:lnSpc>
            </a:pPr>
            <a:r>
              <a:rPr lang="en-US" sz="1600" dirty="0">
                <a:solidFill>
                  <a:schemeClr val="accent1">
                    <a:lumMod val="75000"/>
                  </a:schemeClr>
                </a:solidFill>
                <a:latin typeface="Courier New" pitchFamily="49" charset="0"/>
                <a:cs typeface="Courier New" pitchFamily="49" charset="0"/>
              </a:rPr>
              <a:t>assign server pool id=&lt;server pool ID&gt; to host id=&lt;host ID&gt;</a:t>
            </a:r>
          </a:p>
          <a:p>
            <a:pPr lvl="1">
              <a:lnSpc>
                <a:spcPct val="100000"/>
              </a:lnSpc>
            </a:pPr>
            <a:r>
              <a:rPr lang="en-US" sz="1600" dirty="0">
                <a:solidFill>
                  <a:schemeClr val="accent1">
                    <a:lumMod val="75000"/>
                  </a:schemeClr>
                </a:solidFill>
                <a:latin typeface="Courier New" pitchFamily="49" charset="0"/>
                <a:cs typeface="Courier New" pitchFamily="49" charset="0"/>
              </a:rPr>
              <a:t>save</a:t>
            </a:r>
          </a:p>
          <a:p>
            <a:pPr lvl="1">
              <a:lnSpc>
                <a:spcPct val="100000"/>
              </a:lnSpc>
              <a:buFontTx/>
              <a:buNone/>
            </a:pPr>
            <a:endParaRPr lang="en-US" sz="1100" dirty="0"/>
          </a:p>
          <a:p>
            <a:pPr>
              <a:lnSpc>
                <a:spcPct val="100000"/>
              </a:lnSpc>
            </a:pPr>
            <a:r>
              <a:rPr lang="en-US" sz="1800" dirty="0"/>
              <a:t>Assigning a persona to a server pool</a:t>
            </a:r>
          </a:p>
          <a:p>
            <a:pPr lvl="1">
              <a:lnSpc>
                <a:spcPct val="100000"/>
              </a:lnSpc>
            </a:pPr>
            <a:r>
              <a:rPr lang="en-US" sz="1600" dirty="0">
                <a:solidFill>
                  <a:schemeClr val="accent1">
                    <a:lumMod val="75000"/>
                  </a:schemeClr>
                </a:solidFill>
                <a:latin typeface="Courier New" pitchFamily="49" charset="0"/>
                <a:cs typeface="Courier New" pitchFamily="49" charset="0"/>
              </a:rPr>
              <a:t>assign server pool id=&lt;server pool ID&gt; to persona id=&lt;persona ID&gt;</a:t>
            </a:r>
          </a:p>
          <a:p>
            <a:pPr lvl="1">
              <a:lnSpc>
                <a:spcPct val="100000"/>
              </a:lnSpc>
            </a:pPr>
            <a:r>
              <a:rPr lang="en-US" sz="1600" dirty="0">
                <a:solidFill>
                  <a:schemeClr val="accent1">
                    <a:lumMod val="75000"/>
                  </a:schemeClr>
                </a:solidFill>
                <a:latin typeface="Courier New" pitchFamily="49" charset="0"/>
                <a:cs typeface="Courier New" pitchFamily="49" charset="0"/>
              </a:rPr>
              <a:t>save</a:t>
            </a:r>
          </a:p>
        </p:txBody>
      </p:sp>
    </p:spTree>
    <p:extLst>
      <p:ext uri="{BB962C8B-B14F-4D97-AF65-F5344CB8AC3E}">
        <p14:creationId xmlns:p14="http://schemas.microsoft.com/office/powerpoint/2010/main" val="181462446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r>
              <a:rPr lang="en-US" dirty="0"/>
              <a:t>Deleting a Persona</a:t>
            </a:r>
          </a:p>
        </p:txBody>
      </p:sp>
      <p:sp>
        <p:nvSpPr>
          <p:cNvPr id="205827" name="Rectangle 3"/>
          <p:cNvSpPr>
            <a:spLocks noGrp="1" noChangeArrowheads="1"/>
          </p:cNvSpPr>
          <p:nvPr>
            <p:ph type="body" idx="1"/>
          </p:nvPr>
        </p:nvSpPr>
        <p:spPr>
          <a:xfrm>
            <a:off x="474215" y="1280844"/>
            <a:ext cx="8401050" cy="5202238"/>
          </a:xfrm>
        </p:spPr>
        <p:txBody>
          <a:bodyPr>
            <a:normAutofit/>
          </a:bodyPr>
          <a:lstStyle/>
          <a:p>
            <a:pPr marL="0" indent="0">
              <a:lnSpc>
                <a:spcPct val="100000"/>
              </a:lnSpc>
              <a:buNone/>
            </a:pPr>
            <a:r>
              <a:rPr lang="en-US" sz="1800" dirty="0" smtClean="0"/>
              <a:t>Using the </a:t>
            </a:r>
            <a:r>
              <a:rPr lang="en-US" sz="1800" dirty="0"/>
              <a:t>CLI </a:t>
            </a:r>
            <a:r>
              <a:rPr lang="en-US" sz="1800" dirty="0" smtClean="0"/>
              <a:t>to Delete a persona.</a:t>
            </a:r>
          </a:p>
          <a:p>
            <a:pPr marL="0" indent="0">
              <a:lnSpc>
                <a:spcPct val="100000"/>
              </a:lnSpc>
              <a:buNone/>
            </a:pPr>
            <a:endParaRPr lang="en-US" sz="1800" dirty="0"/>
          </a:p>
          <a:p>
            <a:pPr>
              <a:lnSpc>
                <a:spcPct val="100000"/>
              </a:lnSpc>
            </a:pPr>
            <a:r>
              <a:rPr lang="en-US" sz="1800" dirty="0" smtClean="0"/>
              <a:t>Generate </a:t>
            </a:r>
            <a:r>
              <a:rPr lang="en-US" sz="1800" dirty="0"/>
              <a:t>commands for a persona and save to a file</a:t>
            </a:r>
          </a:p>
          <a:p>
            <a:pPr lvl="1">
              <a:lnSpc>
                <a:spcPct val="100000"/>
              </a:lnSpc>
            </a:pPr>
            <a:r>
              <a:rPr lang="en-US" dirty="0">
                <a:solidFill>
                  <a:schemeClr val="accent1">
                    <a:lumMod val="75000"/>
                  </a:schemeClr>
                </a:solidFill>
                <a:latin typeface="Courier New" pitchFamily="49" charset="0"/>
                <a:cs typeface="Courier New" pitchFamily="49" charset="0"/>
              </a:rPr>
              <a:t>generate commands for persona id=&lt;persona ID&gt; on live system </a:t>
            </a:r>
            <a:r>
              <a:rPr lang="en-US" dirty="0" err="1">
                <a:solidFill>
                  <a:schemeClr val="accent1">
                    <a:lumMod val="75000"/>
                  </a:schemeClr>
                </a:solidFill>
                <a:latin typeface="Courier New" pitchFamily="49" charset="0"/>
                <a:cs typeface="Courier New" pitchFamily="49" charset="0"/>
              </a:rPr>
              <a:t>newfile</a:t>
            </a:r>
            <a:r>
              <a:rPr lang="en-US" dirty="0">
                <a:solidFill>
                  <a:schemeClr val="accent1">
                    <a:lumMod val="75000"/>
                  </a:schemeClr>
                </a:solidFill>
                <a:latin typeface="Courier New" pitchFamily="49" charset="0"/>
                <a:cs typeface="Courier New" pitchFamily="49" charset="0"/>
              </a:rPr>
              <a:t>=C:\commands.txt</a:t>
            </a:r>
          </a:p>
          <a:p>
            <a:pPr>
              <a:lnSpc>
                <a:spcPct val="100000"/>
              </a:lnSpc>
            </a:pPr>
            <a:endParaRPr lang="en-US" sz="1800" dirty="0"/>
          </a:p>
          <a:p>
            <a:pPr>
              <a:lnSpc>
                <a:spcPct val="100000"/>
              </a:lnSpc>
            </a:pPr>
            <a:r>
              <a:rPr lang="en-US" sz="1800" dirty="0"/>
              <a:t>Remove the persona</a:t>
            </a:r>
          </a:p>
          <a:p>
            <a:pPr lvl="1">
              <a:lnSpc>
                <a:spcPct val="100000"/>
              </a:lnSpc>
            </a:pPr>
            <a:r>
              <a:rPr lang="en-US" dirty="0"/>
              <a:t>List cables and remove persona specific cables if present</a:t>
            </a:r>
          </a:p>
          <a:p>
            <a:pPr lvl="2">
              <a:lnSpc>
                <a:spcPct val="100000"/>
              </a:lnSpc>
            </a:pPr>
            <a:r>
              <a:rPr lang="en-US" sz="1800" dirty="0">
                <a:solidFill>
                  <a:schemeClr val="accent1">
                    <a:lumMod val="75000"/>
                  </a:schemeClr>
                </a:solidFill>
                <a:latin typeface="Courier New" pitchFamily="49" charset="0"/>
                <a:cs typeface="Courier New" pitchFamily="49" charset="0"/>
              </a:rPr>
              <a:t>list cables</a:t>
            </a:r>
          </a:p>
          <a:p>
            <a:pPr lvl="2">
              <a:lnSpc>
                <a:spcPct val="100000"/>
              </a:lnSpc>
            </a:pPr>
            <a:r>
              <a:rPr lang="en-US" sz="1800" dirty="0">
                <a:solidFill>
                  <a:schemeClr val="accent1">
                    <a:lumMod val="75000"/>
                  </a:schemeClr>
                </a:solidFill>
                <a:latin typeface="Courier New" pitchFamily="49" charset="0"/>
                <a:cs typeface="Courier New" pitchFamily="49" charset="0"/>
              </a:rPr>
              <a:t>remove cable id=&lt;cable ID&gt;</a:t>
            </a:r>
          </a:p>
          <a:p>
            <a:pPr lvl="2">
              <a:lnSpc>
                <a:spcPct val="100000"/>
              </a:lnSpc>
            </a:pPr>
            <a:r>
              <a:rPr lang="en-US" sz="1800" dirty="0">
                <a:solidFill>
                  <a:schemeClr val="accent1">
                    <a:lumMod val="75000"/>
                  </a:schemeClr>
                </a:solidFill>
                <a:latin typeface="Courier New" pitchFamily="49" charset="0"/>
                <a:cs typeface="Courier New" pitchFamily="49" charset="0"/>
              </a:rPr>
              <a:t>remove persona id=&lt;persona ID&gt;</a:t>
            </a:r>
          </a:p>
          <a:p>
            <a:pPr lvl="2">
              <a:lnSpc>
                <a:spcPct val="100000"/>
              </a:lnSpc>
            </a:pPr>
            <a:r>
              <a:rPr lang="en-US" sz="1800" dirty="0">
                <a:solidFill>
                  <a:schemeClr val="accent1">
                    <a:lumMod val="75000"/>
                  </a:schemeClr>
                </a:solidFill>
                <a:latin typeface="Courier New" pitchFamily="49" charset="0"/>
                <a:cs typeface="Courier New" pitchFamily="49" charset="0"/>
              </a:rPr>
              <a:t>save</a:t>
            </a:r>
          </a:p>
          <a:p>
            <a:pPr lvl="2">
              <a:lnSpc>
                <a:spcPct val="100000"/>
              </a:lnSpc>
            </a:pPr>
            <a:endParaRPr lang="en-US" sz="1800" dirty="0"/>
          </a:p>
          <a:p>
            <a:pPr>
              <a:lnSpc>
                <a:spcPct val="100000"/>
              </a:lnSpc>
            </a:pPr>
            <a:r>
              <a:rPr lang="en-US" sz="1800" dirty="0"/>
              <a:t>Confirm that the persona is no longer visible from the Virtual View of the UI</a:t>
            </a:r>
          </a:p>
        </p:txBody>
      </p:sp>
    </p:spTree>
    <p:extLst>
      <p:ext uri="{BB962C8B-B14F-4D97-AF65-F5344CB8AC3E}">
        <p14:creationId xmlns:p14="http://schemas.microsoft.com/office/powerpoint/2010/main" val="415364062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dirty="0"/>
              <a:t>Adding a Persona</a:t>
            </a:r>
          </a:p>
        </p:txBody>
      </p:sp>
      <p:sp>
        <p:nvSpPr>
          <p:cNvPr id="206851" name="Rectangle 3"/>
          <p:cNvSpPr>
            <a:spLocks noGrp="1" noChangeArrowheads="1"/>
          </p:cNvSpPr>
          <p:nvPr>
            <p:ph type="body" idx="1"/>
          </p:nvPr>
        </p:nvSpPr>
        <p:spPr>
          <a:xfrm>
            <a:off x="474215" y="1280844"/>
            <a:ext cx="8401050" cy="5202238"/>
          </a:xfrm>
        </p:spPr>
        <p:txBody>
          <a:bodyPr>
            <a:normAutofit/>
          </a:bodyPr>
          <a:lstStyle/>
          <a:p>
            <a:pPr marL="0" indent="0">
              <a:lnSpc>
                <a:spcPct val="100000"/>
              </a:lnSpc>
              <a:buNone/>
            </a:pPr>
            <a:r>
              <a:rPr lang="en-US" sz="1800" dirty="0" smtClean="0"/>
              <a:t>Using the </a:t>
            </a:r>
            <a:r>
              <a:rPr lang="en-US" sz="1800" dirty="0"/>
              <a:t>CLI </a:t>
            </a:r>
            <a:r>
              <a:rPr lang="en-US" sz="1800" dirty="0" smtClean="0"/>
              <a:t>to re-add a deleted persona.</a:t>
            </a:r>
          </a:p>
          <a:p>
            <a:pPr marL="0" indent="0">
              <a:lnSpc>
                <a:spcPct val="100000"/>
              </a:lnSpc>
              <a:buNone/>
            </a:pPr>
            <a:endParaRPr lang="en-US" sz="1800" dirty="0"/>
          </a:p>
          <a:p>
            <a:pPr>
              <a:lnSpc>
                <a:spcPct val="100000"/>
              </a:lnSpc>
            </a:pPr>
            <a:r>
              <a:rPr lang="en-US" sz="1800" dirty="0" smtClean="0"/>
              <a:t>Edit </a:t>
            </a:r>
            <a:r>
              <a:rPr lang="en-US" sz="1800" dirty="0"/>
              <a:t>the commands.txt file and </a:t>
            </a:r>
            <a:r>
              <a:rPr lang="en-US" sz="1800" dirty="0" smtClean="0"/>
              <a:t>make the necessary changes:</a:t>
            </a:r>
          </a:p>
          <a:p>
            <a:pPr>
              <a:lnSpc>
                <a:spcPct val="100000"/>
              </a:lnSpc>
            </a:pPr>
            <a:endParaRPr lang="en-US" sz="1800" dirty="0" smtClean="0"/>
          </a:p>
          <a:p>
            <a:pPr>
              <a:lnSpc>
                <a:spcPct val="100000"/>
              </a:lnSpc>
            </a:pPr>
            <a:endParaRPr lang="en-US" sz="1800" dirty="0" smtClean="0"/>
          </a:p>
          <a:p>
            <a:pPr>
              <a:lnSpc>
                <a:spcPct val="100000"/>
              </a:lnSpc>
            </a:pPr>
            <a:endParaRPr lang="en-US" sz="1800" dirty="0" smtClean="0"/>
          </a:p>
          <a:p>
            <a:pPr>
              <a:lnSpc>
                <a:spcPct val="100000"/>
              </a:lnSpc>
            </a:pPr>
            <a:endParaRPr lang="en-US" sz="1800" dirty="0" smtClean="0"/>
          </a:p>
          <a:p>
            <a:pPr>
              <a:lnSpc>
                <a:spcPct val="100000"/>
              </a:lnSpc>
            </a:pPr>
            <a:endParaRPr lang="en-US" sz="1800" dirty="0"/>
          </a:p>
          <a:p>
            <a:pPr>
              <a:lnSpc>
                <a:spcPct val="100000"/>
              </a:lnSpc>
            </a:pPr>
            <a:endParaRPr lang="en-US" sz="1800" dirty="0" smtClean="0"/>
          </a:p>
          <a:p>
            <a:pPr>
              <a:lnSpc>
                <a:spcPct val="100000"/>
              </a:lnSpc>
            </a:pPr>
            <a:r>
              <a:rPr lang="en-US" sz="1800" dirty="0" smtClean="0"/>
              <a:t>Add </a:t>
            </a:r>
            <a:r>
              <a:rPr lang="en-US" sz="1800" dirty="0"/>
              <a:t>the persona by executing the commands in the file</a:t>
            </a:r>
          </a:p>
          <a:p>
            <a:pPr lvl="1">
              <a:lnSpc>
                <a:spcPct val="100000"/>
              </a:lnSpc>
            </a:pPr>
            <a:r>
              <a:rPr lang="en-US" dirty="0">
                <a:solidFill>
                  <a:schemeClr val="accent1">
                    <a:lumMod val="75000"/>
                  </a:schemeClr>
                </a:solidFill>
                <a:latin typeface="Courier New" pitchFamily="49" charset="0"/>
                <a:cs typeface="Courier New" pitchFamily="49" charset="0"/>
              </a:rPr>
              <a:t>execute commands file=C:\commands.txt</a:t>
            </a:r>
          </a:p>
          <a:p>
            <a:pPr lvl="1">
              <a:lnSpc>
                <a:spcPct val="100000"/>
              </a:lnSpc>
            </a:pPr>
            <a:endParaRPr lang="en-US" dirty="0"/>
          </a:p>
          <a:p>
            <a:pPr>
              <a:lnSpc>
                <a:spcPct val="100000"/>
              </a:lnSpc>
            </a:pPr>
            <a:r>
              <a:rPr lang="en-US" sz="1800" dirty="0"/>
              <a:t>Verify that the persona was added back in the same location of the Virtual View and that it has the same attributes as before</a:t>
            </a:r>
          </a:p>
          <a:p>
            <a:pPr>
              <a:lnSpc>
                <a:spcPct val="100000"/>
              </a:lnSpc>
            </a:pPr>
            <a:endParaRPr lang="en-US" sz="1800" dirty="0"/>
          </a:p>
          <a:p>
            <a:pPr>
              <a:lnSpc>
                <a:spcPct val="100000"/>
              </a:lnSpc>
            </a:pPr>
            <a:r>
              <a:rPr lang="en-US" sz="1800" dirty="0"/>
              <a:t>The commands can also be executed manually</a:t>
            </a:r>
          </a:p>
        </p:txBody>
      </p:sp>
      <p:pic>
        <p:nvPicPr>
          <p:cNvPr id="1026" name="Picture 2"/>
          <p:cNvPicPr>
            <a:picLocks noChangeAspect="1" noChangeArrowheads="1"/>
          </p:cNvPicPr>
          <p:nvPr/>
        </p:nvPicPr>
        <p:blipFill>
          <a:blip r:embed="rId2" cstate="print"/>
          <a:srcRect/>
          <a:stretch>
            <a:fillRect/>
          </a:stretch>
        </p:blipFill>
        <p:spPr bwMode="auto">
          <a:xfrm>
            <a:off x="1599113" y="2303301"/>
            <a:ext cx="6027496" cy="154036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95102390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a:t>Adding and Assigning an Icon</a:t>
            </a:r>
          </a:p>
        </p:txBody>
      </p:sp>
      <p:sp>
        <p:nvSpPr>
          <p:cNvPr id="210947" name="Rectangle 3"/>
          <p:cNvSpPr>
            <a:spLocks noGrp="1" noChangeArrowheads="1"/>
          </p:cNvSpPr>
          <p:nvPr>
            <p:ph type="body" idx="1"/>
          </p:nvPr>
        </p:nvSpPr>
        <p:spPr>
          <a:xfrm>
            <a:off x="477211" y="1280095"/>
            <a:ext cx="8486775" cy="5116513"/>
          </a:xfrm>
        </p:spPr>
        <p:txBody>
          <a:bodyPr>
            <a:normAutofit/>
          </a:bodyPr>
          <a:lstStyle/>
          <a:p>
            <a:pPr marL="0" indent="0">
              <a:lnSpc>
                <a:spcPct val="100000"/>
              </a:lnSpc>
              <a:buNone/>
            </a:pPr>
            <a:r>
              <a:rPr lang="en-US" sz="1800" dirty="0" smtClean="0"/>
              <a:t>How to add icons to your selected Persona.</a:t>
            </a:r>
            <a:endParaRPr lang="en-US" sz="1800" dirty="0"/>
          </a:p>
          <a:p>
            <a:pPr>
              <a:lnSpc>
                <a:spcPct val="100000"/>
              </a:lnSpc>
            </a:pPr>
            <a:endParaRPr lang="en-US" sz="1800" dirty="0"/>
          </a:p>
          <a:p>
            <a:pPr>
              <a:lnSpc>
                <a:spcPct val="100000"/>
              </a:lnSpc>
            </a:pPr>
            <a:r>
              <a:rPr lang="en-US" sz="1800" dirty="0" smtClean="0"/>
              <a:t>Copy </a:t>
            </a:r>
            <a:r>
              <a:rPr lang="en-US" sz="1800" dirty="0"/>
              <a:t>an icon from the SDK to the Controller</a:t>
            </a:r>
          </a:p>
          <a:p>
            <a:pPr lvl="1">
              <a:lnSpc>
                <a:spcPct val="100000"/>
              </a:lnSpc>
            </a:pPr>
            <a:r>
              <a:rPr lang="en-US" dirty="0"/>
              <a:t>Icons are in </a:t>
            </a:r>
            <a:r>
              <a:rPr lang="en-US" dirty="0">
                <a:solidFill>
                  <a:schemeClr val="accent1">
                    <a:lumMod val="75000"/>
                  </a:schemeClr>
                </a:solidFill>
              </a:rPr>
              <a:t>C:</a:t>
            </a:r>
            <a:r>
              <a:rPr lang="en-US" dirty="0">
                <a:solidFill>
                  <a:schemeClr val="accent1">
                    <a:lumMod val="75000"/>
                  </a:schemeClr>
                </a:solidFill>
                <a:latin typeface="Arial" pitchFamily="34" charset="0"/>
                <a:cs typeface="Arial" pitchFamily="34" charset="0"/>
              </a:rPr>
              <a:t>\</a:t>
            </a:r>
            <a:r>
              <a:rPr lang="en-US" dirty="0">
                <a:solidFill>
                  <a:schemeClr val="accent1">
                    <a:lumMod val="75000"/>
                  </a:schemeClr>
                </a:solidFill>
              </a:rPr>
              <a:t>Dell</a:t>
            </a:r>
            <a:r>
              <a:rPr lang="en-US" dirty="0">
                <a:solidFill>
                  <a:schemeClr val="accent1">
                    <a:lumMod val="75000"/>
                  </a:schemeClr>
                </a:solidFill>
                <a:latin typeface="Arial" pitchFamily="34" charset="0"/>
                <a:cs typeface="Arial" pitchFamily="34" charset="0"/>
              </a:rPr>
              <a:t>\</a:t>
            </a:r>
            <a:r>
              <a:rPr lang="en-US" dirty="0">
                <a:solidFill>
                  <a:schemeClr val="accent1">
                    <a:lumMod val="75000"/>
                  </a:schemeClr>
                </a:solidFill>
              </a:rPr>
              <a:t>SDK</a:t>
            </a:r>
            <a:r>
              <a:rPr lang="en-US" dirty="0">
                <a:solidFill>
                  <a:schemeClr val="accent1">
                    <a:lumMod val="75000"/>
                  </a:schemeClr>
                </a:solidFill>
                <a:latin typeface="Arial" pitchFamily="34" charset="0"/>
                <a:cs typeface="Arial" pitchFamily="34" charset="0"/>
              </a:rPr>
              <a:t>\</a:t>
            </a:r>
            <a:r>
              <a:rPr lang="en-US" dirty="0">
                <a:solidFill>
                  <a:schemeClr val="accent1">
                    <a:lumMod val="75000"/>
                  </a:schemeClr>
                </a:solidFill>
              </a:rPr>
              <a:t>icons</a:t>
            </a:r>
          </a:p>
          <a:p>
            <a:pPr lvl="1">
              <a:lnSpc>
                <a:spcPct val="100000"/>
              </a:lnSpc>
            </a:pPr>
            <a:endParaRPr lang="en-US" dirty="0"/>
          </a:p>
          <a:p>
            <a:pPr>
              <a:lnSpc>
                <a:spcPct val="100000"/>
              </a:lnSpc>
            </a:pPr>
            <a:r>
              <a:rPr lang="en-US" sz="1800" dirty="0"/>
              <a:t>Add the icon</a:t>
            </a:r>
          </a:p>
          <a:p>
            <a:pPr lvl="1">
              <a:lnSpc>
                <a:spcPct val="100000"/>
              </a:lnSpc>
            </a:pPr>
            <a:r>
              <a:rPr lang="en-US" dirty="0">
                <a:solidFill>
                  <a:schemeClr val="accent1">
                    <a:lumMod val="75000"/>
                  </a:schemeClr>
                </a:solidFill>
                <a:latin typeface="Courier New" pitchFamily="49" charset="0"/>
                <a:cs typeface="Courier New" pitchFamily="49" charset="0"/>
              </a:rPr>
              <a:t>/</a:t>
            </a:r>
            <a:r>
              <a:rPr lang="en-US" dirty="0" smtClean="0">
                <a:solidFill>
                  <a:schemeClr val="accent1">
                    <a:lumMod val="75000"/>
                  </a:schemeClr>
                </a:solidFill>
                <a:latin typeface="Courier New" pitchFamily="49" charset="0"/>
                <a:cs typeface="Courier New" pitchFamily="49" charset="0"/>
              </a:rPr>
              <a:t>opt/dell/aim/bin/</a:t>
            </a:r>
            <a:r>
              <a:rPr lang="en-US" dirty="0" err="1" smtClean="0">
                <a:solidFill>
                  <a:schemeClr val="accent1">
                    <a:lumMod val="75000"/>
                  </a:schemeClr>
                </a:solidFill>
                <a:latin typeface="Courier New" pitchFamily="49" charset="0"/>
                <a:cs typeface="Courier New" pitchFamily="49" charset="0"/>
              </a:rPr>
              <a:t>sdk</a:t>
            </a:r>
            <a:r>
              <a:rPr lang="en-US" dirty="0" smtClean="0">
                <a:solidFill>
                  <a:schemeClr val="accent1">
                    <a:lumMod val="75000"/>
                  </a:schemeClr>
                </a:solidFill>
                <a:latin typeface="Courier New" pitchFamily="49" charset="0"/>
                <a:cs typeface="Courier New" pitchFamily="49" charset="0"/>
              </a:rPr>
              <a:t> </a:t>
            </a:r>
            <a:r>
              <a:rPr lang="en-US" dirty="0" err="1">
                <a:solidFill>
                  <a:schemeClr val="accent1">
                    <a:lumMod val="75000"/>
                  </a:schemeClr>
                </a:solidFill>
                <a:latin typeface="Courier New" pitchFamily="49" charset="0"/>
                <a:cs typeface="Courier New" pitchFamily="49" charset="0"/>
              </a:rPr>
              <a:t>tty</a:t>
            </a:r>
            <a:r>
              <a:rPr lang="en-US" dirty="0">
                <a:solidFill>
                  <a:schemeClr val="accent1">
                    <a:lumMod val="75000"/>
                  </a:schemeClr>
                </a:solidFill>
                <a:latin typeface="Courier New" pitchFamily="49" charset="0"/>
                <a:cs typeface="Courier New" pitchFamily="49" charset="0"/>
              </a:rPr>
              <a:t>=true</a:t>
            </a:r>
          </a:p>
          <a:p>
            <a:pPr lvl="1">
              <a:lnSpc>
                <a:spcPct val="100000"/>
              </a:lnSpc>
            </a:pPr>
            <a:r>
              <a:rPr lang="en-US" dirty="0">
                <a:solidFill>
                  <a:schemeClr val="accent1">
                    <a:lumMod val="75000"/>
                  </a:schemeClr>
                </a:solidFill>
                <a:latin typeface="Courier New" pitchFamily="49" charset="0"/>
                <a:cs typeface="Courier New" pitchFamily="49" charset="0"/>
              </a:rPr>
              <a:t>open icons</a:t>
            </a:r>
          </a:p>
          <a:p>
            <a:pPr lvl="1">
              <a:lnSpc>
                <a:spcPct val="100000"/>
              </a:lnSpc>
            </a:pPr>
            <a:r>
              <a:rPr lang="en-US" dirty="0">
                <a:solidFill>
                  <a:schemeClr val="accent1">
                    <a:lumMod val="75000"/>
                  </a:schemeClr>
                </a:solidFill>
                <a:latin typeface="Courier New" pitchFamily="49" charset="0"/>
                <a:cs typeface="Courier New" pitchFamily="49" charset="0"/>
              </a:rPr>
              <a:t>add icon id=exchange file=/</a:t>
            </a:r>
            <a:r>
              <a:rPr lang="en-US" dirty="0" err="1">
                <a:solidFill>
                  <a:schemeClr val="accent1">
                    <a:lumMod val="75000"/>
                  </a:schemeClr>
                </a:solidFill>
                <a:latin typeface="Courier New" pitchFamily="49" charset="0"/>
                <a:cs typeface="Courier New" pitchFamily="49" charset="0"/>
              </a:rPr>
              <a:t>var</a:t>
            </a:r>
            <a:r>
              <a:rPr lang="en-US" dirty="0">
                <a:solidFill>
                  <a:schemeClr val="accent1">
                    <a:lumMod val="75000"/>
                  </a:schemeClr>
                </a:solidFill>
                <a:latin typeface="Courier New" pitchFamily="49" charset="0"/>
                <a:cs typeface="Courier New" pitchFamily="49" charset="0"/>
              </a:rPr>
              <a:t>/</a:t>
            </a:r>
            <a:r>
              <a:rPr lang="en-US" dirty="0" err="1">
                <a:solidFill>
                  <a:schemeClr val="accent1">
                    <a:lumMod val="75000"/>
                  </a:schemeClr>
                </a:solidFill>
                <a:latin typeface="Courier New" pitchFamily="49" charset="0"/>
                <a:cs typeface="Courier New" pitchFamily="49" charset="0"/>
              </a:rPr>
              <a:t>tmp</a:t>
            </a:r>
            <a:r>
              <a:rPr lang="en-US" dirty="0">
                <a:solidFill>
                  <a:schemeClr val="accent1">
                    <a:lumMod val="75000"/>
                  </a:schemeClr>
                </a:solidFill>
                <a:latin typeface="Courier New" pitchFamily="49" charset="0"/>
                <a:cs typeface="Courier New" pitchFamily="49" charset="0"/>
              </a:rPr>
              <a:t>/exchange.png description=Exchange</a:t>
            </a:r>
          </a:p>
          <a:p>
            <a:pPr lvl="1">
              <a:lnSpc>
                <a:spcPct val="100000"/>
              </a:lnSpc>
            </a:pPr>
            <a:r>
              <a:rPr lang="en-US" dirty="0">
                <a:solidFill>
                  <a:schemeClr val="accent1">
                    <a:lumMod val="75000"/>
                  </a:schemeClr>
                </a:solidFill>
                <a:latin typeface="Courier New" pitchFamily="49" charset="0"/>
                <a:cs typeface="Courier New" pitchFamily="49" charset="0"/>
              </a:rPr>
              <a:t>save icons</a:t>
            </a:r>
          </a:p>
          <a:p>
            <a:pPr lvl="1">
              <a:lnSpc>
                <a:spcPct val="100000"/>
              </a:lnSpc>
            </a:pPr>
            <a:endParaRPr lang="en-US" dirty="0"/>
          </a:p>
          <a:p>
            <a:pPr>
              <a:lnSpc>
                <a:spcPct val="100000"/>
              </a:lnSpc>
            </a:pPr>
            <a:r>
              <a:rPr lang="en-US" sz="1800" dirty="0"/>
              <a:t>Log back to the UI by hitting the refresh button</a:t>
            </a:r>
          </a:p>
          <a:p>
            <a:pPr>
              <a:lnSpc>
                <a:spcPct val="100000"/>
              </a:lnSpc>
            </a:pPr>
            <a:endParaRPr lang="en-US" sz="1800" dirty="0"/>
          </a:p>
          <a:p>
            <a:pPr>
              <a:lnSpc>
                <a:spcPct val="100000"/>
              </a:lnSpc>
            </a:pPr>
            <a:r>
              <a:rPr lang="en-US" sz="1800" dirty="0"/>
              <a:t>Assign the icon to a persona</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741" t="5418"/>
          <a:stretch/>
        </p:blipFill>
        <p:spPr bwMode="auto">
          <a:xfrm>
            <a:off x="6225436" y="5034723"/>
            <a:ext cx="916423" cy="1001495"/>
          </a:xfrm>
          <a:prstGeom prst="rect">
            <a:avLst/>
          </a:prstGeom>
          <a:noFill/>
          <a:ln w="9525">
            <a:solidFill>
              <a:schemeClr val="bg1">
                <a:lumMod val="20000"/>
                <a:lumOff val="8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2495" y="5034723"/>
            <a:ext cx="960437" cy="1020763"/>
          </a:xfrm>
          <a:prstGeom prst="rect">
            <a:avLst/>
          </a:prstGeom>
          <a:noFill/>
          <a:ln w="9525">
            <a:solidFill>
              <a:schemeClr val="bg1">
                <a:lumMod val="20000"/>
                <a:lumOff val="8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8264534"/>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dirty="0"/>
              <a:t>Switch Commands </a:t>
            </a:r>
            <a:r>
              <a:rPr lang="en-US" sz="2000" dirty="0" smtClean="0"/>
              <a:t>–Listing and updating Switches</a:t>
            </a:r>
            <a:endParaRPr lang="en-US" sz="2000" dirty="0"/>
          </a:p>
        </p:txBody>
      </p:sp>
      <p:sp>
        <p:nvSpPr>
          <p:cNvPr id="202755" name="Rectangle 3"/>
          <p:cNvSpPr>
            <a:spLocks noGrp="1" noChangeArrowheads="1"/>
          </p:cNvSpPr>
          <p:nvPr>
            <p:ph type="body" idx="1"/>
          </p:nvPr>
        </p:nvSpPr>
        <p:spPr>
          <a:xfrm>
            <a:off x="474964" y="1283091"/>
            <a:ext cx="8362950" cy="5287963"/>
          </a:xfrm>
        </p:spPr>
        <p:txBody>
          <a:bodyPr>
            <a:normAutofit/>
          </a:bodyPr>
          <a:lstStyle/>
          <a:p>
            <a:pPr marL="0" indent="0">
              <a:lnSpc>
                <a:spcPct val="100000"/>
              </a:lnSpc>
              <a:buNone/>
            </a:pPr>
            <a:r>
              <a:rPr lang="en-US" sz="1800" dirty="0"/>
              <a:t>CLI commands used to </a:t>
            </a:r>
            <a:r>
              <a:rPr lang="en-US" sz="1800" dirty="0" smtClean="0"/>
              <a:t>list </a:t>
            </a:r>
            <a:r>
              <a:rPr lang="en-US" sz="1800" dirty="0"/>
              <a:t>and update switch :</a:t>
            </a:r>
            <a:endParaRPr lang="en-US" sz="1800" dirty="0" smtClean="0"/>
          </a:p>
          <a:p>
            <a:pPr marL="0" indent="0">
              <a:lnSpc>
                <a:spcPct val="100000"/>
              </a:lnSpc>
              <a:buNone/>
            </a:pPr>
            <a:endParaRPr lang="en-US" sz="1800" dirty="0" smtClean="0"/>
          </a:p>
          <a:p>
            <a:pPr>
              <a:lnSpc>
                <a:spcPct val="100000"/>
              </a:lnSpc>
            </a:pPr>
            <a:r>
              <a:rPr lang="en-US" sz="1800" dirty="0" smtClean="0"/>
              <a:t>Listing </a:t>
            </a:r>
            <a:r>
              <a:rPr lang="en-US" sz="1800" dirty="0"/>
              <a:t>switches and switch ports</a:t>
            </a:r>
          </a:p>
          <a:p>
            <a:pPr lvl="1">
              <a:lnSpc>
                <a:spcPct val="100000"/>
              </a:lnSpc>
            </a:pPr>
            <a:r>
              <a:rPr lang="en-US" dirty="0">
                <a:solidFill>
                  <a:schemeClr val="accent1">
                    <a:lumMod val="75000"/>
                  </a:schemeClr>
                </a:solidFill>
                <a:latin typeface="Courier New" pitchFamily="49" charset="0"/>
                <a:cs typeface="Courier New" pitchFamily="49" charset="0"/>
              </a:rPr>
              <a:t>list switches</a:t>
            </a:r>
          </a:p>
          <a:p>
            <a:pPr lvl="1">
              <a:lnSpc>
                <a:spcPct val="100000"/>
              </a:lnSpc>
            </a:pPr>
            <a:r>
              <a:rPr lang="en-US" dirty="0">
                <a:solidFill>
                  <a:schemeClr val="accent1">
                    <a:lumMod val="75000"/>
                  </a:schemeClr>
                </a:solidFill>
                <a:latin typeface="Courier New" pitchFamily="49" charset="0"/>
                <a:cs typeface="Courier New" pitchFamily="49" charset="0"/>
              </a:rPr>
              <a:t>list </a:t>
            </a:r>
            <a:r>
              <a:rPr lang="en-US" dirty="0" err="1">
                <a:solidFill>
                  <a:schemeClr val="accent1">
                    <a:lumMod val="75000"/>
                  </a:schemeClr>
                </a:solidFill>
                <a:latin typeface="Courier New" pitchFamily="49" charset="0"/>
                <a:cs typeface="Courier New" pitchFamily="49" charset="0"/>
              </a:rPr>
              <a:t>switchports</a:t>
            </a:r>
            <a:endParaRPr lang="en-US" dirty="0">
              <a:solidFill>
                <a:schemeClr val="accent1">
                  <a:lumMod val="75000"/>
                </a:schemeClr>
              </a:solidFill>
              <a:latin typeface="Courier New" pitchFamily="49" charset="0"/>
              <a:cs typeface="Courier New" pitchFamily="49" charset="0"/>
            </a:endParaRPr>
          </a:p>
          <a:p>
            <a:pPr lvl="1">
              <a:lnSpc>
                <a:spcPct val="100000"/>
              </a:lnSpc>
            </a:pPr>
            <a:endParaRPr lang="en-US" dirty="0"/>
          </a:p>
          <a:p>
            <a:pPr>
              <a:lnSpc>
                <a:spcPct val="100000"/>
              </a:lnSpc>
            </a:pPr>
            <a:r>
              <a:rPr lang="en-US" sz="1800" dirty="0"/>
              <a:t>Updating a switch port role</a:t>
            </a:r>
          </a:p>
          <a:p>
            <a:pPr lvl="1">
              <a:lnSpc>
                <a:spcPct val="100000"/>
              </a:lnSpc>
            </a:pPr>
            <a:r>
              <a:rPr lang="en-US" dirty="0">
                <a:solidFill>
                  <a:schemeClr val="accent1">
                    <a:lumMod val="75000"/>
                  </a:schemeClr>
                </a:solidFill>
                <a:latin typeface="Courier New" pitchFamily="49" charset="0"/>
                <a:cs typeface="Courier New" pitchFamily="49" charset="0"/>
              </a:rPr>
              <a:t>update </a:t>
            </a:r>
            <a:r>
              <a:rPr lang="en-US" dirty="0" err="1">
                <a:solidFill>
                  <a:schemeClr val="accent1">
                    <a:lumMod val="75000"/>
                  </a:schemeClr>
                </a:solidFill>
                <a:latin typeface="Courier New" pitchFamily="49" charset="0"/>
                <a:cs typeface="Courier New" pitchFamily="49" charset="0"/>
              </a:rPr>
              <a:t>switchport</a:t>
            </a:r>
            <a:r>
              <a:rPr lang="en-US" dirty="0">
                <a:solidFill>
                  <a:schemeClr val="accent1">
                    <a:lumMod val="75000"/>
                  </a:schemeClr>
                </a:solidFill>
                <a:latin typeface="Courier New" pitchFamily="49" charset="0"/>
                <a:cs typeface="Courier New" pitchFamily="49" charset="0"/>
              </a:rPr>
              <a:t> name=&lt;port name&gt; switch id=&lt;switch ID&gt; set role=&lt;role&gt;</a:t>
            </a:r>
          </a:p>
          <a:p>
            <a:pPr lvl="1">
              <a:lnSpc>
                <a:spcPct val="100000"/>
              </a:lnSpc>
            </a:pPr>
            <a:r>
              <a:rPr lang="en-US" dirty="0">
                <a:solidFill>
                  <a:schemeClr val="accent1">
                    <a:lumMod val="75000"/>
                  </a:schemeClr>
                </a:solidFill>
                <a:latin typeface="Courier New" pitchFamily="49" charset="0"/>
                <a:cs typeface="Courier New" pitchFamily="49" charset="0"/>
              </a:rPr>
              <a:t>save</a:t>
            </a:r>
          </a:p>
          <a:p>
            <a:pPr lvl="1">
              <a:lnSpc>
                <a:spcPct val="100000"/>
              </a:lnSpc>
            </a:pPr>
            <a:endParaRPr lang="en-US" dirty="0"/>
          </a:p>
          <a:p>
            <a:pPr>
              <a:lnSpc>
                <a:spcPct val="100000"/>
              </a:lnSpc>
            </a:pPr>
            <a:r>
              <a:rPr lang="en-US" sz="1800" dirty="0"/>
              <a:t>Updating a switch port channel</a:t>
            </a:r>
          </a:p>
          <a:p>
            <a:pPr lvl="1">
              <a:lnSpc>
                <a:spcPct val="100000"/>
              </a:lnSpc>
            </a:pPr>
            <a:r>
              <a:rPr lang="en-US" dirty="0">
                <a:solidFill>
                  <a:schemeClr val="accent1">
                    <a:lumMod val="75000"/>
                  </a:schemeClr>
                </a:solidFill>
                <a:latin typeface="Courier New" pitchFamily="49" charset="0"/>
                <a:cs typeface="Courier New" pitchFamily="49" charset="0"/>
              </a:rPr>
              <a:t>update </a:t>
            </a:r>
            <a:r>
              <a:rPr lang="en-US" dirty="0" err="1">
                <a:solidFill>
                  <a:schemeClr val="accent1">
                    <a:lumMod val="75000"/>
                  </a:schemeClr>
                </a:solidFill>
                <a:latin typeface="Courier New" pitchFamily="49" charset="0"/>
                <a:cs typeface="Courier New" pitchFamily="49" charset="0"/>
              </a:rPr>
              <a:t>switchport</a:t>
            </a:r>
            <a:r>
              <a:rPr lang="en-US" dirty="0">
                <a:solidFill>
                  <a:schemeClr val="accent1">
                    <a:lumMod val="75000"/>
                  </a:schemeClr>
                </a:solidFill>
                <a:latin typeface="Courier New" pitchFamily="49" charset="0"/>
                <a:cs typeface="Courier New" pitchFamily="49" charset="0"/>
              </a:rPr>
              <a:t> name=&lt;port name&gt; switch id=&lt;switch ID&gt; set </a:t>
            </a:r>
            <a:r>
              <a:rPr lang="en-US" dirty="0" err="1">
                <a:solidFill>
                  <a:schemeClr val="accent1">
                    <a:lumMod val="75000"/>
                  </a:schemeClr>
                </a:solidFill>
                <a:latin typeface="Courier New" pitchFamily="49" charset="0"/>
                <a:cs typeface="Courier New" pitchFamily="49" charset="0"/>
              </a:rPr>
              <a:t>channelId</a:t>
            </a:r>
            <a:r>
              <a:rPr lang="en-US" dirty="0">
                <a:solidFill>
                  <a:schemeClr val="accent1">
                    <a:lumMod val="75000"/>
                  </a:schemeClr>
                </a:solidFill>
                <a:latin typeface="Courier New" pitchFamily="49" charset="0"/>
                <a:cs typeface="Courier New" pitchFamily="49" charset="0"/>
              </a:rPr>
              <a:t>=&lt;channel number&gt;</a:t>
            </a:r>
          </a:p>
          <a:p>
            <a:pPr lvl="1">
              <a:lnSpc>
                <a:spcPct val="100000"/>
              </a:lnSpc>
            </a:pPr>
            <a:r>
              <a:rPr lang="en-US" dirty="0" smtClean="0">
                <a:solidFill>
                  <a:schemeClr val="accent1">
                    <a:lumMod val="75000"/>
                  </a:schemeClr>
                </a:solidFill>
                <a:latin typeface="Courier New" pitchFamily="49" charset="0"/>
                <a:cs typeface="Courier New" pitchFamily="49" charset="0"/>
              </a:rPr>
              <a:t>Save</a:t>
            </a:r>
          </a:p>
          <a:p>
            <a:pPr lvl="1">
              <a:lnSpc>
                <a:spcPct val="100000"/>
              </a:lnSpc>
            </a:pPr>
            <a:endParaRPr lang="en-US" dirty="0">
              <a:solidFill>
                <a:schemeClr val="accent1">
                  <a:lumMod val="75000"/>
                </a:schemeClr>
              </a:solidFill>
              <a:latin typeface="Courier New" pitchFamily="49" charset="0"/>
              <a:cs typeface="Courier New" pitchFamily="49" charset="0"/>
            </a:endParaRPr>
          </a:p>
        </p:txBody>
      </p:sp>
    </p:spTree>
    <p:extLst>
      <p:ext uri="{BB962C8B-B14F-4D97-AF65-F5344CB8AC3E}">
        <p14:creationId xmlns:p14="http://schemas.microsoft.com/office/powerpoint/2010/main" val="90926327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 Commands </a:t>
            </a:r>
            <a:r>
              <a:rPr lang="en-US" sz="2000" dirty="0" smtClean="0"/>
              <a:t>–Adding a Read-Only switch to AIM</a:t>
            </a:r>
            <a:endParaRPr lang="en-US" sz="2000" dirty="0"/>
          </a:p>
        </p:txBody>
      </p:sp>
      <p:sp>
        <p:nvSpPr>
          <p:cNvPr id="3" name="Content Placeholder 2"/>
          <p:cNvSpPr>
            <a:spLocks noGrp="1"/>
          </p:cNvSpPr>
          <p:nvPr>
            <p:ph idx="1"/>
          </p:nvPr>
        </p:nvSpPr>
        <p:spPr>
          <a:xfrm>
            <a:off x="457200" y="1280160"/>
            <a:ext cx="8229600" cy="4982854"/>
          </a:xfrm>
        </p:spPr>
        <p:txBody>
          <a:bodyPr>
            <a:normAutofit fontScale="85000" lnSpcReduction="20000"/>
          </a:bodyPr>
          <a:lstStyle/>
          <a:p>
            <a:pPr marL="0" indent="0">
              <a:lnSpc>
                <a:spcPct val="120000"/>
              </a:lnSpc>
              <a:buNone/>
            </a:pPr>
            <a:r>
              <a:rPr lang="en-US" sz="2100" dirty="0" smtClean="0"/>
              <a:t>The following steps describe how to </a:t>
            </a:r>
            <a:r>
              <a:rPr lang="en-US" sz="2100" dirty="0"/>
              <a:t>add a managed switch to the AIM environment</a:t>
            </a:r>
            <a:r>
              <a:rPr lang="en-US" sz="2100" dirty="0" smtClean="0"/>
              <a:t>.</a:t>
            </a:r>
          </a:p>
          <a:p>
            <a:pPr marL="0" indent="0">
              <a:lnSpc>
                <a:spcPct val="120000"/>
              </a:lnSpc>
              <a:buNone/>
            </a:pPr>
            <a:endParaRPr lang="en-US" sz="2100" dirty="0"/>
          </a:p>
          <a:p>
            <a:pPr marL="688975" lvl="1" indent="-342900">
              <a:lnSpc>
                <a:spcPct val="120000"/>
              </a:lnSpc>
              <a:buFont typeface="+mj-lt"/>
              <a:buAutoNum type="arabicPeriod"/>
            </a:pPr>
            <a:r>
              <a:rPr lang="en-US" sz="2100" dirty="0"/>
              <a:t>Open the configuration</a:t>
            </a:r>
          </a:p>
          <a:p>
            <a:pPr marL="688975" lvl="1" indent="-342900">
              <a:lnSpc>
                <a:spcPct val="120000"/>
              </a:lnSpc>
              <a:buFont typeface="+mj-lt"/>
              <a:buAutoNum type="arabicPeriod"/>
            </a:pPr>
            <a:r>
              <a:rPr lang="en-US" sz="2100" dirty="0"/>
              <a:t>Use the add switch command to add the switch.</a:t>
            </a:r>
            <a:br>
              <a:rPr lang="en-US" sz="2100" dirty="0"/>
            </a:br>
            <a:r>
              <a:rPr lang="en-US" sz="2100" dirty="0"/>
              <a:t>For example (all on one line):</a:t>
            </a:r>
          </a:p>
          <a:p>
            <a:pPr marL="1022350" lvl="3" indent="0">
              <a:lnSpc>
                <a:spcPct val="120000"/>
              </a:lnSpc>
              <a:buNone/>
            </a:pPr>
            <a:r>
              <a:rPr lang="en-US" sz="2100" dirty="0" smtClean="0">
                <a:solidFill>
                  <a:srgbClr val="0000CC"/>
                </a:solidFill>
                <a:latin typeface="Miriam Fixed" pitchFamily="49" charset="-79"/>
                <a:cs typeface="Miriam Fixed" pitchFamily="49" charset="-79"/>
              </a:rPr>
              <a:t>add switch </a:t>
            </a:r>
            <a:r>
              <a:rPr lang="en-US" sz="2100" dirty="0" err="1" smtClean="0">
                <a:solidFill>
                  <a:srgbClr val="0000CC"/>
                </a:solidFill>
                <a:latin typeface="Miriam Fixed" pitchFamily="49" charset="-79"/>
                <a:cs typeface="Miriam Fixed" pitchFamily="49" charset="-79"/>
              </a:rPr>
              <a:t>newId</a:t>
            </a:r>
            <a:r>
              <a:rPr lang="en-US" sz="2100" dirty="0" smtClean="0">
                <a:solidFill>
                  <a:srgbClr val="0000CC"/>
                </a:solidFill>
                <a:latin typeface="Miriam Fixed" pitchFamily="49" charset="-79"/>
                <a:cs typeface="Miriam Fixed" pitchFamily="49" charset="-79"/>
              </a:rPr>
              <a:t>=SW.DevGrpA.01 to </a:t>
            </a:r>
            <a:r>
              <a:rPr lang="en-US" sz="2100" dirty="0" err="1" smtClean="0">
                <a:solidFill>
                  <a:srgbClr val="0000CC"/>
                </a:solidFill>
                <a:latin typeface="Miriam Fixed" pitchFamily="49" charset="-79"/>
                <a:cs typeface="Miriam Fixed" pitchFamily="49" charset="-79"/>
              </a:rPr>
              <a:t>vrackId</a:t>
            </a:r>
            <a:r>
              <a:rPr lang="en-US" sz="2100" dirty="0" smtClean="0">
                <a:solidFill>
                  <a:srgbClr val="0000CC"/>
                </a:solidFill>
                <a:latin typeface="Miriam Fixed" pitchFamily="49" charset="-79"/>
                <a:cs typeface="Miriam Fixed" pitchFamily="49" charset="-79"/>
              </a:rPr>
              <a:t>=VR.5150.2address=10.20.30.101 </a:t>
            </a:r>
            <a:r>
              <a:rPr lang="en-US" sz="2100" dirty="0" err="1" smtClean="0">
                <a:solidFill>
                  <a:srgbClr val="0000CC"/>
                </a:solidFill>
                <a:latin typeface="Miriam Fixed" pitchFamily="49" charset="-79"/>
                <a:cs typeface="Miriam Fixed" pitchFamily="49" charset="-79"/>
              </a:rPr>
              <a:t>snmpPassword</a:t>
            </a:r>
            <a:r>
              <a:rPr lang="en-US" sz="2100" dirty="0" smtClean="0">
                <a:solidFill>
                  <a:srgbClr val="0000CC"/>
                </a:solidFill>
                <a:latin typeface="Miriam Fixed" pitchFamily="49" charset="-79"/>
                <a:cs typeface="Miriam Fixed" pitchFamily="49" charset="-79"/>
              </a:rPr>
              <a:t>=n3w5w1th </a:t>
            </a:r>
            <a:r>
              <a:rPr lang="en-US" sz="2100" dirty="0" err="1" smtClean="0">
                <a:solidFill>
                  <a:srgbClr val="0000CC"/>
                </a:solidFill>
                <a:latin typeface="Miriam Fixed" pitchFamily="49" charset="-79"/>
                <a:cs typeface="Miriam Fixed" pitchFamily="49" charset="-79"/>
              </a:rPr>
              <a:t>telnetUser</a:t>
            </a:r>
            <a:r>
              <a:rPr lang="en-US" sz="2100" dirty="0" smtClean="0">
                <a:solidFill>
                  <a:srgbClr val="0000CC"/>
                </a:solidFill>
                <a:latin typeface="Miriam Fixed" pitchFamily="49" charset="-79"/>
                <a:cs typeface="Miriam Fixed" pitchFamily="49" charset="-79"/>
              </a:rPr>
              <a:t>=admin </a:t>
            </a:r>
            <a:r>
              <a:rPr lang="en-US" sz="2100" dirty="0" err="1" smtClean="0">
                <a:solidFill>
                  <a:srgbClr val="0000CC"/>
                </a:solidFill>
                <a:latin typeface="Miriam Fixed" pitchFamily="49" charset="-79"/>
                <a:cs typeface="Miriam Fixed" pitchFamily="49" charset="-79"/>
              </a:rPr>
              <a:t>telnetPassword</a:t>
            </a:r>
            <a:r>
              <a:rPr lang="en-US" sz="2100" dirty="0" smtClean="0">
                <a:solidFill>
                  <a:srgbClr val="0000CC"/>
                </a:solidFill>
                <a:latin typeface="Miriam Fixed" pitchFamily="49" charset="-79"/>
                <a:cs typeface="Miriam Fixed" pitchFamily="49" charset="-79"/>
              </a:rPr>
              <a:t>=@dm1n name=DevGrp_A_01description="</a:t>
            </a:r>
            <a:r>
              <a:rPr lang="en-US" sz="2100" dirty="0" err="1" smtClean="0">
                <a:solidFill>
                  <a:srgbClr val="0000CC"/>
                </a:solidFill>
                <a:latin typeface="Miriam Fixed" pitchFamily="49" charset="-79"/>
                <a:cs typeface="Miriam Fixed" pitchFamily="49" charset="-79"/>
              </a:rPr>
              <a:t>Dev</a:t>
            </a:r>
            <a:r>
              <a:rPr lang="en-US" sz="2100" dirty="0" smtClean="0">
                <a:solidFill>
                  <a:srgbClr val="0000CC"/>
                </a:solidFill>
                <a:latin typeface="Miriam Fixed" pitchFamily="49" charset="-79"/>
                <a:cs typeface="Miriam Fixed" pitchFamily="49" charset="-79"/>
              </a:rPr>
              <a:t> Group </a:t>
            </a:r>
            <a:r>
              <a:rPr lang="en-US" sz="2100" dirty="0" err="1" smtClean="0">
                <a:solidFill>
                  <a:srgbClr val="0000CC"/>
                </a:solidFill>
                <a:latin typeface="Miriam Fixed" pitchFamily="49" charset="-79"/>
                <a:cs typeface="Miriam Fixed" pitchFamily="49" charset="-79"/>
              </a:rPr>
              <a:t>vRack</a:t>
            </a:r>
            <a:r>
              <a:rPr lang="en-US" sz="2100" dirty="0" smtClean="0">
                <a:solidFill>
                  <a:srgbClr val="0000CC"/>
                </a:solidFill>
                <a:latin typeface="Miriam Fixed" pitchFamily="49" charset="-79"/>
                <a:cs typeface="Miriam Fixed" pitchFamily="49" charset="-79"/>
              </a:rPr>
              <a:t> Switch 1" </a:t>
            </a:r>
            <a:r>
              <a:rPr lang="en-US" sz="2100" dirty="0" err="1" smtClean="0">
                <a:solidFill>
                  <a:srgbClr val="0000CC"/>
                </a:solidFill>
                <a:latin typeface="Miriam Fixed" pitchFamily="49" charset="-79"/>
                <a:cs typeface="Miriam Fixed" pitchFamily="49" charset="-79"/>
              </a:rPr>
              <a:t>enableSSH</a:t>
            </a:r>
            <a:r>
              <a:rPr lang="en-US" sz="2100" dirty="0" smtClean="0">
                <a:solidFill>
                  <a:srgbClr val="0000CC"/>
                </a:solidFill>
                <a:latin typeface="Miriam Fixed" pitchFamily="49" charset="-79"/>
                <a:cs typeface="Miriam Fixed" pitchFamily="49" charset="-79"/>
              </a:rPr>
              <a:t>=true </a:t>
            </a:r>
            <a:r>
              <a:rPr lang="en-US" sz="2100" dirty="0" err="1" smtClean="0">
                <a:solidFill>
                  <a:srgbClr val="0000CC"/>
                </a:solidFill>
                <a:latin typeface="Miriam Fixed" pitchFamily="49" charset="-79"/>
                <a:cs typeface="Miriam Fixed" pitchFamily="49" charset="-79"/>
              </a:rPr>
              <a:t>managementMode</a:t>
            </a:r>
            <a:r>
              <a:rPr lang="en-US" sz="2100" dirty="0" smtClean="0">
                <a:solidFill>
                  <a:srgbClr val="0000CC"/>
                </a:solidFill>
                <a:latin typeface="Miriam Fixed" pitchFamily="49" charset="-79"/>
                <a:cs typeface="Miriam Fixed" pitchFamily="49" charset="-79"/>
              </a:rPr>
              <a:t>=</a:t>
            </a:r>
            <a:r>
              <a:rPr lang="en-US" sz="2100" dirty="0" err="1" smtClean="0">
                <a:solidFill>
                  <a:srgbClr val="0000CC"/>
                </a:solidFill>
                <a:latin typeface="Miriam Fixed" pitchFamily="49" charset="-79"/>
                <a:cs typeface="Miriam Fixed" pitchFamily="49" charset="-79"/>
              </a:rPr>
              <a:t>readOnlyGeneric</a:t>
            </a:r>
            <a:endParaRPr lang="en-US" sz="2100" dirty="0" smtClean="0"/>
          </a:p>
          <a:p>
            <a:pPr marL="693737" lvl="1" indent="-342900">
              <a:lnSpc>
                <a:spcPct val="120000"/>
              </a:lnSpc>
              <a:buFont typeface="+mj-lt"/>
              <a:buAutoNum type="arabicPeriod" startAt="3"/>
            </a:pPr>
            <a:r>
              <a:rPr lang="en-US" sz="2100" dirty="0" smtClean="0"/>
              <a:t>Save </a:t>
            </a:r>
            <a:r>
              <a:rPr lang="en-US" sz="2100" dirty="0"/>
              <a:t>your changes (but do not exit the CLI yet if connecting the switch ports to other devices </a:t>
            </a:r>
            <a:r>
              <a:rPr lang="en-US" sz="2100" dirty="0" smtClean="0"/>
              <a:t>)</a:t>
            </a:r>
          </a:p>
          <a:p>
            <a:pPr marL="350837" lvl="1" indent="0">
              <a:lnSpc>
                <a:spcPct val="120000"/>
              </a:lnSpc>
              <a:buNone/>
            </a:pPr>
            <a:endParaRPr lang="en-US" dirty="0" smtClean="0"/>
          </a:p>
          <a:p>
            <a:pPr marL="4762" indent="0">
              <a:lnSpc>
                <a:spcPct val="120000"/>
              </a:lnSpc>
              <a:buNone/>
            </a:pPr>
            <a:r>
              <a:rPr lang="en-US" sz="1700" b="1" dirty="0" smtClean="0"/>
              <a:t>Note</a:t>
            </a:r>
            <a:r>
              <a:rPr lang="en-US" sz="1700" dirty="0"/>
              <a:t>: If you’re adding the first switch in a </a:t>
            </a:r>
            <a:r>
              <a:rPr lang="en-US" sz="1700" dirty="0" err="1"/>
              <a:t>vRack</a:t>
            </a:r>
            <a:r>
              <a:rPr lang="en-US" sz="1700" dirty="0"/>
              <a:t> or chassis, you add the switch by adding a </a:t>
            </a:r>
            <a:r>
              <a:rPr lang="en-US" sz="1700" dirty="0" err="1"/>
              <a:t>vRack</a:t>
            </a:r>
            <a:r>
              <a:rPr lang="en-US" sz="1700" dirty="0"/>
              <a:t> or chassis instead of a just the switch, as described in Adding a </a:t>
            </a:r>
            <a:r>
              <a:rPr lang="en-US" sz="1700" dirty="0" err="1"/>
              <a:t>vRack</a:t>
            </a:r>
            <a:r>
              <a:rPr lang="en-US" sz="1700" dirty="0"/>
              <a:t> and Adding a Chassis.</a:t>
            </a:r>
          </a:p>
          <a:p>
            <a:pPr marL="350837" lvl="1" indent="0">
              <a:lnSpc>
                <a:spcPct val="120000"/>
              </a:lnSpc>
              <a:buNone/>
            </a:pPr>
            <a:endParaRPr lang="en-US" sz="1500" dirty="0" smtClean="0"/>
          </a:p>
          <a:p>
            <a:pPr marL="693737" lvl="1" indent="-342900">
              <a:lnSpc>
                <a:spcPct val="120000"/>
              </a:lnSpc>
              <a:buFont typeface="+mj-lt"/>
              <a:buAutoNum type="arabicPeriod" startAt="3"/>
            </a:pPr>
            <a:endParaRPr lang="en-US" dirty="0"/>
          </a:p>
          <a:p>
            <a:pPr marL="0" indent="0">
              <a:buNone/>
            </a:pPr>
            <a:endParaRPr lang="en-US" dirty="0"/>
          </a:p>
          <a:p>
            <a:pPr marL="0" indent="0">
              <a:buNone/>
            </a:pPr>
            <a:endParaRPr lang="en-US" dirty="0">
              <a:solidFill>
                <a:srgbClr val="0000CC"/>
              </a:solidFill>
              <a:latin typeface="Miriam Fixed" pitchFamily="49" charset="-79"/>
              <a:cs typeface="Miriam Fixed" pitchFamily="49" charset="-79"/>
            </a:endParaRPr>
          </a:p>
        </p:txBody>
      </p:sp>
    </p:spTree>
    <p:extLst>
      <p:ext uri="{BB962C8B-B14F-4D97-AF65-F5344CB8AC3E}">
        <p14:creationId xmlns:p14="http://schemas.microsoft.com/office/powerpoint/2010/main" val="209912064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Switch Commands </a:t>
            </a:r>
            <a:r>
              <a:rPr lang="en-US" sz="2000" dirty="0" smtClean="0"/>
              <a:t>–Adding a Managed switch to AIM </a:t>
            </a:r>
            <a:endParaRPr lang="en-US" sz="2000" dirty="0"/>
          </a:p>
        </p:txBody>
      </p:sp>
      <p:sp>
        <p:nvSpPr>
          <p:cNvPr id="3" name="Content Placeholder 2"/>
          <p:cNvSpPr>
            <a:spLocks noGrp="1"/>
          </p:cNvSpPr>
          <p:nvPr>
            <p:ph idx="1"/>
          </p:nvPr>
        </p:nvSpPr>
        <p:spPr>
          <a:xfrm>
            <a:off x="457200" y="1280160"/>
            <a:ext cx="8229600" cy="5045484"/>
          </a:xfrm>
        </p:spPr>
        <p:txBody>
          <a:bodyPr>
            <a:noAutofit/>
          </a:bodyPr>
          <a:lstStyle/>
          <a:p>
            <a:pPr marL="0" indent="0">
              <a:lnSpc>
                <a:spcPct val="100000"/>
              </a:lnSpc>
              <a:buNone/>
            </a:pPr>
            <a:r>
              <a:rPr lang="en-US" sz="1800" dirty="0" smtClean="0"/>
              <a:t>Adding a </a:t>
            </a:r>
            <a:r>
              <a:rPr lang="en-US" sz="1800" dirty="0"/>
              <a:t>switch as a read-only switch, </a:t>
            </a:r>
            <a:r>
              <a:rPr lang="en-US" sz="1800" dirty="0" smtClean="0"/>
              <a:t>by </a:t>
            </a:r>
            <a:r>
              <a:rPr lang="en-US" sz="1800" dirty="0" err="1" smtClean="0"/>
              <a:t>specifing</a:t>
            </a:r>
            <a:r>
              <a:rPr lang="en-US" sz="1800" dirty="0" smtClean="0"/>
              <a:t> </a:t>
            </a:r>
            <a:r>
              <a:rPr lang="en-US" sz="1800" dirty="0" err="1" smtClean="0">
                <a:solidFill>
                  <a:srgbClr val="0000CC"/>
                </a:solidFill>
                <a:latin typeface="Miriam Fixed" pitchFamily="49" charset="-79"/>
                <a:cs typeface="Miriam Fixed" pitchFamily="49" charset="-79"/>
              </a:rPr>
              <a:t>fullymanaged</a:t>
            </a:r>
            <a:r>
              <a:rPr lang="en-US" sz="1800" dirty="0" smtClean="0"/>
              <a:t> in </a:t>
            </a:r>
            <a:r>
              <a:rPr lang="en-US" sz="1800" dirty="0"/>
              <a:t>the in the CLI command</a:t>
            </a:r>
            <a:r>
              <a:rPr lang="en-US" sz="1800" dirty="0" smtClean="0"/>
              <a:t>:</a:t>
            </a:r>
          </a:p>
          <a:p>
            <a:pPr marL="0" indent="0">
              <a:lnSpc>
                <a:spcPct val="100000"/>
              </a:lnSpc>
              <a:buNone/>
            </a:pPr>
            <a:endParaRPr lang="en-US" sz="1000" dirty="0"/>
          </a:p>
          <a:p>
            <a:pPr marL="688975" lvl="1" indent="-342900">
              <a:lnSpc>
                <a:spcPct val="100000"/>
              </a:lnSpc>
              <a:buFont typeface="+mj-lt"/>
              <a:buAutoNum type="arabicPeriod"/>
            </a:pPr>
            <a:r>
              <a:rPr lang="en-US" dirty="0"/>
              <a:t>Open the </a:t>
            </a:r>
            <a:r>
              <a:rPr lang="en-US" dirty="0" smtClean="0"/>
              <a:t>configuration</a:t>
            </a:r>
          </a:p>
          <a:p>
            <a:pPr marL="688975" lvl="1" indent="-342900">
              <a:lnSpc>
                <a:spcPct val="100000"/>
              </a:lnSpc>
              <a:buFont typeface="+mj-lt"/>
              <a:buAutoNum type="arabicPeriod"/>
            </a:pPr>
            <a:r>
              <a:rPr lang="en-US" dirty="0"/>
              <a:t>Use the add switch command to add the </a:t>
            </a:r>
            <a:r>
              <a:rPr lang="en-US" dirty="0" smtClean="0"/>
              <a:t>switch.</a:t>
            </a:r>
            <a:br>
              <a:rPr lang="en-US" dirty="0" smtClean="0"/>
            </a:br>
            <a:endParaRPr lang="en-US" dirty="0" smtClean="0"/>
          </a:p>
          <a:p>
            <a:pPr marL="346075" lvl="1" indent="0">
              <a:lnSpc>
                <a:spcPct val="100000"/>
              </a:lnSpc>
              <a:buNone/>
            </a:pPr>
            <a:r>
              <a:rPr lang="en-US" dirty="0" smtClean="0"/>
              <a:t>For </a:t>
            </a:r>
            <a:r>
              <a:rPr lang="en-US" dirty="0"/>
              <a:t>example (all on one line</a:t>
            </a:r>
            <a:r>
              <a:rPr lang="en-US" dirty="0" smtClean="0"/>
              <a:t>):</a:t>
            </a:r>
          </a:p>
          <a:p>
            <a:pPr marL="1022350" lvl="3" indent="0">
              <a:lnSpc>
                <a:spcPct val="100000"/>
              </a:lnSpc>
              <a:buNone/>
            </a:pPr>
            <a:r>
              <a:rPr lang="en-US" sz="1600" dirty="0" smtClean="0">
                <a:solidFill>
                  <a:srgbClr val="0000CC"/>
                </a:solidFill>
                <a:latin typeface="Miriam Fixed" pitchFamily="49" charset="-79"/>
                <a:cs typeface="Miriam Fixed" pitchFamily="49" charset="-79"/>
              </a:rPr>
              <a:t>add </a:t>
            </a:r>
            <a:r>
              <a:rPr lang="en-US" sz="1600" dirty="0">
                <a:solidFill>
                  <a:srgbClr val="0000CC"/>
                </a:solidFill>
                <a:latin typeface="Miriam Fixed" pitchFamily="49" charset="-79"/>
                <a:cs typeface="Miriam Fixed" pitchFamily="49" charset="-79"/>
              </a:rPr>
              <a:t>switch </a:t>
            </a:r>
            <a:r>
              <a:rPr lang="en-US" sz="1600" dirty="0" err="1">
                <a:solidFill>
                  <a:srgbClr val="0000CC"/>
                </a:solidFill>
                <a:latin typeface="Miriam Fixed" pitchFamily="49" charset="-79"/>
                <a:cs typeface="Miriam Fixed" pitchFamily="49" charset="-79"/>
              </a:rPr>
              <a:t>newId</a:t>
            </a:r>
            <a:r>
              <a:rPr lang="en-US" sz="1600" dirty="0">
                <a:solidFill>
                  <a:srgbClr val="0000CC"/>
                </a:solidFill>
                <a:latin typeface="Miriam Fixed" pitchFamily="49" charset="-79"/>
                <a:cs typeface="Miriam Fixed" pitchFamily="49" charset="-79"/>
              </a:rPr>
              <a:t>=SW.DevGrpA.01 to </a:t>
            </a:r>
            <a:r>
              <a:rPr lang="en-US" sz="1600" dirty="0" err="1">
                <a:solidFill>
                  <a:srgbClr val="0000CC"/>
                </a:solidFill>
                <a:latin typeface="Miriam Fixed" pitchFamily="49" charset="-79"/>
                <a:cs typeface="Miriam Fixed" pitchFamily="49" charset="-79"/>
              </a:rPr>
              <a:t>vrackId</a:t>
            </a:r>
            <a:r>
              <a:rPr lang="en-US" sz="1600" dirty="0">
                <a:solidFill>
                  <a:srgbClr val="0000CC"/>
                </a:solidFill>
                <a:latin typeface="Miriam Fixed" pitchFamily="49" charset="-79"/>
                <a:cs typeface="Miriam Fixed" pitchFamily="49" charset="-79"/>
              </a:rPr>
              <a:t>=VR.5150.2address=10.20.30.101 </a:t>
            </a:r>
            <a:r>
              <a:rPr lang="en-US" sz="1600" dirty="0" err="1">
                <a:solidFill>
                  <a:srgbClr val="0000CC"/>
                </a:solidFill>
                <a:latin typeface="Miriam Fixed" pitchFamily="49" charset="-79"/>
                <a:cs typeface="Miriam Fixed" pitchFamily="49" charset="-79"/>
              </a:rPr>
              <a:t>snmpPassword</a:t>
            </a:r>
            <a:r>
              <a:rPr lang="en-US" sz="1600" dirty="0">
                <a:solidFill>
                  <a:srgbClr val="0000CC"/>
                </a:solidFill>
                <a:latin typeface="Miriam Fixed" pitchFamily="49" charset="-79"/>
                <a:cs typeface="Miriam Fixed" pitchFamily="49" charset="-79"/>
              </a:rPr>
              <a:t>=n3w5w1th </a:t>
            </a:r>
            <a:r>
              <a:rPr lang="en-US" sz="1600" dirty="0" err="1">
                <a:solidFill>
                  <a:srgbClr val="0000CC"/>
                </a:solidFill>
                <a:latin typeface="Miriam Fixed" pitchFamily="49" charset="-79"/>
                <a:cs typeface="Miriam Fixed" pitchFamily="49" charset="-79"/>
              </a:rPr>
              <a:t>telnetUser</a:t>
            </a:r>
            <a:r>
              <a:rPr lang="en-US" sz="1600" dirty="0">
                <a:solidFill>
                  <a:srgbClr val="0000CC"/>
                </a:solidFill>
                <a:latin typeface="Miriam Fixed" pitchFamily="49" charset="-79"/>
                <a:cs typeface="Miriam Fixed" pitchFamily="49" charset="-79"/>
              </a:rPr>
              <a:t>=admin </a:t>
            </a:r>
            <a:r>
              <a:rPr lang="en-US" sz="1600" dirty="0" err="1">
                <a:solidFill>
                  <a:srgbClr val="0000CC"/>
                </a:solidFill>
                <a:latin typeface="Miriam Fixed" pitchFamily="49" charset="-79"/>
                <a:cs typeface="Miriam Fixed" pitchFamily="49" charset="-79"/>
              </a:rPr>
              <a:t>telnetPassword</a:t>
            </a:r>
            <a:r>
              <a:rPr lang="en-US" sz="1600" dirty="0">
                <a:solidFill>
                  <a:srgbClr val="0000CC"/>
                </a:solidFill>
                <a:latin typeface="Miriam Fixed" pitchFamily="49" charset="-79"/>
                <a:cs typeface="Miriam Fixed" pitchFamily="49" charset="-79"/>
              </a:rPr>
              <a:t>=@dm1n name=DevGrp_A_01description="</a:t>
            </a:r>
            <a:r>
              <a:rPr lang="en-US" sz="1600" dirty="0" err="1">
                <a:solidFill>
                  <a:srgbClr val="0000CC"/>
                </a:solidFill>
                <a:latin typeface="Miriam Fixed" pitchFamily="49" charset="-79"/>
                <a:cs typeface="Miriam Fixed" pitchFamily="49" charset="-79"/>
              </a:rPr>
              <a:t>Dev</a:t>
            </a:r>
            <a:r>
              <a:rPr lang="en-US" sz="1600" dirty="0">
                <a:solidFill>
                  <a:srgbClr val="0000CC"/>
                </a:solidFill>
                <a:latin typeface="Miriam Fixed" pitchFamily="49" charset="-79"/>
                <a:cs typeface="Miriam Fixed" pitchFamily="49" charset="-79"/>
              </a:rPr>
              <a:t> Group </a:t>
            </a:r>
            <a:r>
              <a:rPr lang="en-US" sz="1600" dirty="0" err="1">
                <a:solidFill>
                  <a:srgbClr val="0000CC"/>
                </a:solidFill>
                <a:latin typeface="Miriam Fixed" pitchFamily="49" charset="-79"/>
                <a:cs typeface="Miriam Fixed" pitchFamily="49" charset="-79"/>
              </a:rPr>
              <a:t>vRack</a:t>
            </a:r>
            <a:r>
              <a:rPr lang="en-US" sz="1600" dirty="0">
                <a:solidFill>
                  <a:srgbClr val="0000CC"/>
                </a:solidFill>
                <a:latin typeface="Miriam Fixed" pitchFamily="49" charset="-79"/>
                <a:cs typeface="Miriam Fixed" pitchFamily="49" charset="-79"/>
              </a:rPr>
              <a:t> Switch 1" </a:t>
            </a:r>
            <a:r>
              <a:rPr lang="en-US" sz="1600" dirty="0" err="1">
                <a:solidFill>
                  <a:srgbClr val="0000CC"/>
                </a:solidFill>
                <a:latin typeface="Miriam Fixed" pitchFamily="49" charset="-79"/>
                <a:cs typeface="Miriam Fixed" pitchFamily="49" charset="-79"/>
              </a:rPr>
              <a:t>enableSSH</a:t>
            </a:r>
            <a:r>
              <a:rPr lang="en-US" sz="1600" dirty="0">
                <a:solidFill>
                  <a:srgbClr val="0000CC"/>
                </a:solidFill>
                <a:latin typeface="Miriam Fixed" pitchFamily="49" charset="-79"/>
                <a:cs typeface="Miriam Fixed" pitchFamily="49" charset="-79"/>
              </a:rPr>
              <a:t>=true </a:t>
            </a:r>
            <a:r>
              <a:rPr lang="en-US" sz="1600" dirty="0" err="1" smtClean="0">
                <a:solidFill>
                  <a:srgbClr val="0000CC"/>
                </a:solidFill>
                <a:latin typeface="Miriam Fixed" pitchFamily="49" charset="-79"/>
                <a:cs typeface="Miriam Fixed" pitchFamily="49" charset="-79"/>
              </a:rPr>
              <a:t>managementMode</a:t>
            </a:r>
            <a:r>
              <a:rPr lang="en-US" sz="1600" dirty="0" smtClean="0">
                <a:solidFill>
                  <a:srgbClr val="0000CC"/>
                </a:solidFill>
                <a:latin typeface="Miriam Fixed" pitchFamily="49" charset="-79"/>
                <a:cs typeface="Miriam Fixed" pitchFamily="49" charset="-79"/>
              </a:rPr>
              <a:t>=</a:t>
            </a:r>
            <a:r>
              <a:rPr lang="en-US" sz="1600" dirty="0" err="1" smtClean="0">
                <a:solidFill>
                  <a:srgbClr val="0000CC"/>
                </a:solidFill>
                <a:latin typeface="Miriam Fixed" pitchFamily="49" charset="-79"/>
                <a:cs typeface="Miriam Fixed" pitchFamily="49" charset="-79"/>
              </a:rPr>
              <a:t>fullyManaged</a:t>
            </a:r>
            <a:endParaRPr lang="en-US" sz="1600" dirty="0" smtClean="0">
              <a:solidFill>
                <a:srgbClr val="0000CC"/>
              </a:solidFill>
              <a:latin typeface="Miriam Fixed" pitchFamily="49" charset="-79"/>
              <a:cs typeface="Miriam Fixed" pitchFamily="49" charset="-79"/>
            </a:endParaRPr>
          </a:p>
          <a:p>
            <a:pPr marL="1022350" lvl="3" indent="0">
              <a:lnSpc>
                <a:spcPct val="100000"/>
              </a:lnSpc>
              <a:buNone/>
            </a:pPr>
            <a:endParaRPr lang="en-US" sz="1600" dirty="0"/>
          </a:p>
          <a:p>
            <a:pPr marL="693737" lvl="1" indent="-342900">
              <a:lnSpc>
                <a:spcPct val="100000"/>
              </a:lnSpc>
              <a:buFont typeface="+mj-lt"/>
              <a:buAutoNum type="arabicPeriod" startAt="3"/>
            </a:pPr>
            <a:r>
              <a:rPr lang="en-US" dirty="0" smtClean="0"/>
              <a:t>Save </a:t>
            </a:r>
            <a:r>
              <a:rPr lang="en-US" dirty="0"/>
              <a:t>your changes (but do not exit the CLI </a:t>
            </a:r>
            <a:r>
              <a:rPr lang="en-US" dirty="0" smtClean="0"/>
              <a:t>yet if connecting the switch ports to other devices ): </a:t>
            </a:r>
          </a:p>
          <a:p>
            <a:pPr marL="693737" lvl="1" indent="-342900">
              <a:lnSpc>
                <a:spcPct val="100000"/>
              </a:lnSpc>
              <a:buFont typeface="+mj-lt"/>
              <a:buAutoNum type="arabicPeriod" startAt="3"/>
            </a:pPr>
            <a:endParaRPr lang="en-US" sz="1800" dirty="0"/>
          </a:p>
        </p:txBody>
      </p:sp>
    </p:spTree>
    <p:extLst>
      <p:ext uri="{BB962C8B-B14F-4D97-AF65-F5344CB8AC3E}">
        <p14:creationId xmlns:p14="http://schemas.microsoft.com/office/powerpoint/2010/main" val="1502593531"/>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 Commands </a:t>
            </a:r>
            <a:r>
              <a:rPr lang="en-US" sz="2000" dirty="0" smtClean="0"/>
              <a:t>–Connecting switch ports to other devices</a:t>
            </a:r>
            <a:endParaRPr lang="en-US" dirty="0"/>
          </a:p>
        </p:txBody>
      </p:sp>
      <p:sp>
        <p:nvSpPr>
          <p:cNvPr id="3" name="Content Placeholder 2"/>
          <p:cNvSpPr>
            <a:spLocks noGrp="1"/>
          </p:cNvSpPr>
          <p:nvPr>
            <p:ph idx="1"/>
          </p:nvPr>
        </p:nvSpPr>
        <p:spPr>
          <a:xfrm>
            <a:off x="457200" y="1280159"/>
            <a:ext cx="8229600" cy="5396213"/>
          </a:xfrm>
        </p:spPr>
        <p:txBody>
          <a:bodyPr>
            <a:normAutofit fontScale="92500" lnSpcReduction="20000"/>
          </a:bodyPr>
          <a:lstStyle/>
          <a:p>
            <a:pPr marL="0" indent="0">
              <a:lnSpc>
                <a:spcPct val="110000"/>
              </a:lnSpc>
              <a:buNone/>
            </a:pPr>
            <a:r>
              <a:rPr lang="en-US" sz="1800" dirty="0" smtClean="0"/>
              <a:t>Using the CLI to connect switch ports to other devices.</a:t>
            </a:r>
          </a:p>
          <a:p>
            <a:pPr marL="0" indent="0">
              <a:lnSpc>
                <a:spcPct val="110000"/>
              </a:lnSpc>
              <a:buNone/>
            </a:pPr>
            <a:endParaRPr lang="en-US" sz="1800" dirty="0"/>
          </a:p>
          <a:p>
            <a:pPr marL="342900" indent="-342900">
              <a:lnSpc>
                <a:spcPct val="110000"/>
              </a:lnSpc>
              <a:buFont typeface="+mj-lt"/>
              <a:buAutoNum type="arabicPeriod"/>
            </a:pPr>
            <a:r>
              <a:rPr lang="en-US" sz="1800" dirty="0">
                <a:solidFill>
                  <a:srgbClr val="0000CC"/>
                </a:solidFill>
                <a:latin typeface="Miriam Fixed" pitchFamily="49" charset="-79"/>
                <a:cs typeface="Miriam Fixed" pitchFamily="49" charset="-79"/>
              </a:rPr>
              <a:t>list </a:t>
            </a:r>
            <a:r>
              <a:rPr lang="en-US" sz="1800" dirty="0" err="1">
                <a:solidFill>
                  <a:srgbClr val="0000CC"/>
                </a:solidFill>
                <a:latin typeface="Miriam Fixed" pitchFamily="49" charset="-79"/>
                <a:cs typeface="Miriam Fixed" pitchFamily="49" charset="-79"/>
              </a:rPr>
              <a:t>switchports</a:t>
            </a:r>
            <a:r>
              <a:rPr lang="en-US" sz="1800" dirty="0">
                <a:solidFill>
                  <a:srgbClr val="0000CC"/>
                </a:solidFill>
                <a:latin typeface="Miriam Fixed" pitchFamily="49" charset="-79"/>
                <a:cs typeface="Miriam Fixed" pitchFamily="49" charset="-79"/>
              </a:rPr>
              <a:t> show </a:t>
            </a:r>
            <a:r>
              <a:rPr lang="en-US" sz="1800" dirty="0" smtClean="0">
                <a:solidFill>
                  <a:srgbClr val="0000CC"/>
                </a:solidFill>
                <a:latin typeface="Miriam Fixed" pitchFamily="49" charset="-79"/>
                <a:cs typeface="Miriam Fixed" pitchFamily="49" charset="-79"/>
              </a:rPr>
              <a:t>fields=</a:t>
            </a:r>
            <a:r>
              <a:rPr lang="en-US" sz="1800" dirty="0" err="1" smtClean="0">
                <a:solidFill>
                  <a:srgbClr val="0000CC"/>
                </a:solidFill>
                <a:latin typeface="Miriam Fixed" pitchFamily="49" charset="-79"/>
                <a:cs typeface="Miriam Fixed" pitchFamily="49" charset="-79"/>
              </a:rPr>
              <a:t>name,id,role</a:t>
            </a:r>
            <a:r>
              <a:rPr lang="en-US" sz="1800" dirty="0">
                <a:solidFill>
                  <a:srgbClr val="0000CC"/>
                </a:solidFill>
                <a:latin typeface="Miriam Fixed" pitchFamily="49" charset="-79"/>
                <a:cs typeface="Miriam Fixed" pitchFamily="49" charset="-79"/>
              </a:rPr>
              <a:t> </a:t>
            </a:r>
            <a:r>
              <a:rPr lang="en-US" sz="1800" dirty="0" smtClean="0">
                <a:solidFill>
                  <a:srgbClr val="0000CC"/>
                </a:solidFill>
                <a:latin typeface="Miriam Fixed" pitchFamily="49" charset="-79"/>
                <a:cs typeface="Miriam Fixed" pitchFamily="49" charset="-79"/>
              </a:rPr>
              <a:t>where=“ID=</a:t>
            </a:r>
            <a:r>
              <a:rPr lang="en-US" sz="1800" dirty="0" err="1" smtClean="0">
                <a:solidFill>
                  <a:srgbClr val="0000CC"/>
                </a:solidFill>
                <a:latin typeface="Miriam Fixed" pitchFamily="49" charset="-79"/>
                <a:cs typeface="Miriam Fixed" pitchFamily="49" charset="-79"/>
              </a:rPr>
              <a:t>DevGrpA</a:t>
            </a:r>
            <a:r>
              <a:rPr lang="en-US" sz="1800" dirty="0" smtClean="0">
                <a:solidFill>
                  <a:srgbClr val="0000CC"/>
                </a:solidFill>
                <a:latin typeface="Miriam Fixed" pitchFamily="49" charset="-79"/>
                <a:cs typeface="Miriam Fixed" pitchFamily="49" charset="-79"/>
              </a:rPr>
              <a:t>”</a:t>
            </a:r>
            <a:br>
              <a:rPr lang="en-US" sz="1800" dirty="0" smtClean="0">
                <a:solidFill>
                  <a:srgbClr val="0000CC"/>
                </a:solidFill>
                <a:latin typeface="Miriam Fixed" pitchFamily="49" charset="-79"/>
                <a:cs typeface="Miriam Fixed" pitchFamily="49" charset="-79"/>
              </a:rPr>
            </a:br>
            <a:r>
              <a:rPr lang="en-US" sz="1800" dirty="0" smtClean="0"/>
              <a:t/>
            </a:r>
            <a:br>
              <a:rPr lang="en-US" sz="1800" dirty="0" smtClean="0"/>
            </a:br>
            <a:r>
              <a:rPr lang="en-US" sz="1800" dirty="0" smtClean="0"/>
              <a:t>Output received should be similar to the following:</a:t>
            </a:r>
          </a:p>
          <a:p>
            <a:pPr marL="342900" indent="-342900">
              <a:lnSpc>
                <a:spcPct val="110000"/>
              </a:lnSpc>
              <a:buFont typeface="+mj-lt"/>
              <a:buAutoNum type="arabicPeriod"/>
            </a:pPr>
            <a:endParaRPr lang="en-US" sz="1800" dirty="0"/>
          </a:p>
          <a:p>
            <a:pPr marL="342900" indent="-342900">
              <a:lnSpc>
                <a:spcPct val="110000"/>
              </a:lnSpc>
              <a:buFont typeface="+mj-lt"/>
              <a:buAutoNum type="arabicPeriod"/>
            </a:pPr>
            <a:endParaRPr lang="en-US" sz="1800" dirty="0" smtClean="0"/>
          </a:p>
          <a:p>
            <a:pPr marL="342900" indent="-342900">
              <a:lnSpc>
                <a:spcPct val="110000"/>
              </a:lnSpc>
              <a:buFont typeface="+mj-lt"/>
              <a:buAutoNum type="arabicPeriod"/>
            </a:pPr>
            <a:endParaRPr lang="en-US" sz="1800" dirty="0" smtClean="0"/>
          </a:p>
          <a:p>
            <a:pPr marL="342900" indent="-342900">
              <a:lnSpc>
                <a:spcPct val="110000"/>
              </a:lnSpc>
              <a:buFont typeface="+mj-lt"/>
              <a:buAutoNum type="arabicPeriod"/>
            </a:pPr>
            <a:endParaRPr lang="en-US" sz="1800" dirty="0"/>
          </a:p>
          <a:p>
            <a:pPr marL="342900" indent="-342900">
              <a:lnSpc>
                <a:spcPct val="110000"/>
              </a:lnSpc>
              <a:buFont typeface="+mj-lt"/>
              <a:buAutoNum type="arabicPeriod"/>
            </a:pPr>
            <a:endParaRPr lang="en-US" sz="1800" dirty="0" smtClean="0"/>
          </a:p>
          <a:p>
            <a:pPr marL="342900" indent="-342900">
              <a:lnSpc>
                <a:spcPct val="110000"/>
              </a:lnSpc>
              <a:buFont typeface="+mj-lt"/>
              <a:buAutoNum type="arabicPeriod"/>
            </a:pPr>
            <a:endParaRPr lang="en-US" sz="1800" dirty="0"/>
          </a:p>
          <a:p>
            <a:pPr marL="0" indent="0">
              <a:lnSpc>
                <a:spcPct val="110000"/>
              </a:lnSpc>
              <a:buNone/>
            </a:pPr>
            <a:endParaRPr lang="en-US" sz="1500" dirty="0"/>
          </a:p>
          <a:p>
            <a:pPr marL="342900" indent="-342900">
              <a:lnSpc>
                <a:spcPct val="110000"/>
              </a:lnSpc>
              <a:buFont typeface="+mj-lt"/>
              <a:buAutoNum type="arabicPeriod" startAt="2"/>
            </a:pPr>
            <a:r>
              <a:rPr lang="en-US" sz="1800" dirty="0"/>
              <a:t>Use one of the cable switch commands to connect the switch to other devices</a:t>
            </a:r>
            <a:r>
              <a:rPr lang="en-US" sz="1800" dirty="0" smtClean="0"/>
              <a:t>. For example, </a:t>
            </a:r>
            <a:r>
              <a:rPr lang="en-US" sz="1800" dirty="0"/>
              <a:t>this command (entered all on one line) connects a port on </a:t>
            </a:r>
            <a:r>
              <a:rPr lang="en-US" sz="1800" dirty="0" smtClean="0"/>
              <a:t>a to </a:t>
            </a:r>
            <a:r>
              <a:rPr lang="en-US" sz="1800" dirty="0"/>
              <a:t>another switch:</a:t>
            </a:r>
            <a:br>
              <a:rPr lang="en-US" sz="1800" dirty="0"/>
            </a:br>
            <a:r>
              <a:rPr lang="en-US" sz="1800" dirty="0"/>
              <a:t/>
            </a:r>
            <a:br>
              <a:rPr lang="en-US" sz="1800" dirty="0"/>
            </a:br>
            <a:r>
              <a:rPr lang="en-US" sz="1800" dirty="0">
                <a:solidFill>
                  <a:srgbClr val="0000CC"/>
                </a:solidFill>
                <a:latin typeface="Miriam Fixed" pitchFamily="49" charset="-79"/>
                <a:cs typeface="Miriam Fixed" pitchFamily="49" charset="-79"/>
              </a:rPr>
              <a:t>cable switch id=SW.DevGrpA.01 name=GigabitEthernet1/0/24 to switch id=SW.11.2 </a:t>
            </a:r>
            <a:r>
              <a:rPr lang="en-US" sz="1800" dirty="0" smtClean="0">
                <a:solidFill>
                  <a:srgbClr val="0000CC"/>
                </a:solidFill>
                <a:latin typeface="Miriam Fixed" pitchFamily="49" charset="-79"/>
                <a:cs typeface="Miriam Fixed" pitchFamily="49" charset="-79"/>
              </a:rPr>
              <a:t>name=GigabitEthernet1/0/24</a:t>
            </a:r>
          </a:p>
          <a:p>
            <a:pPr marL="342900" indent="-342900">
              <a:lnSpc>
                <a:spcPct val="110000"/>
              </a:lnSpc>
              <a:buFont typeface="+mj-lt"/>
              <a:buAutoNum type="arabicPeriod" startAt="2"/>
            </a:pPr>
            <a:endParaRPr lang="en-US" sz="1500" dirty="0" smtClean="0">
              <a:solidFill>
                <a:srgbClr val="0000CC"/>
              </a:solidFill>
              <a:latin typeface="Miriam Fixed" pitchFamily="49" charset="-79"/>
              <a:cs typeface="Miriam Fixed" pitchFamily="49" charset="-79"/>
            </a:endParaRPr>
          </a:p>
          <a:p>
            <a:pPr marL="342900" indent="-342900">
              <a:lnSpc>
                <a:spcPct val="110000"/>
              </a:lnSpc>
              <a:buFont typeface="+mj-lt"/>
              <a:buAutoNum type="arabicPeriod" startAt="2"/>
            </a:pPr>
            <a:r>
              <a:rPr lang="en-US" sz="1800" dirty="0" smtClean="0">
                <a:latin typeface="+mj-lt"/>
                <a:cs typeface="Miriam Fixed" pitchFamily="49" charset="-79"/>
              </a:rPr>
              <a:t>Save your changes</a:t>
            </a:r>
          </a:p>
          <a:p>
            <a:pPr marL="342900" indent="-342900">
              <a:buFont typeface="+mj-lt"/>
              <a:buAutoNum type="arabicPeriod" startAt="2"/>
            </a:pPr>
            <a:endParaRPr lang="en-US" sz="1800" dirty="0"/>
          </a:p>
          <a:p>
            <a:pPr marL="342900" indent="-342900">
              <a:buFont typeface="+mj-lt"/>
              <a:buAutoNum type="arabicPeriod" startAt="2"/>
            </a:pPr>
            <a:endParaRPr lang="en-US" sz="18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6378" y="2651599"/>
            <a:ext cx="4495648" cy="1408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5212077"/>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 Commands </a:t>
            </a:r>
            <a:r>
              <a:rPr lang="en-US" sz="2000" dirty="0" smtClean="0"/>
              <a:t>–Connecting to an external network</a:t>
            </a:r>
            <a:endParaRPr lang="en-US" sz="2000" dirty="0"/>
          </a:p>
        </p:txBody>
      </p:sp>
      <p:sp>
        <p:nvSpPr>
          <p:cNvPr id="3" name="Content Placeholder 2"/>
          <p:cNvSpPr>
            <a:spLocks noGrp="1"/>
          </p:cNvSpPr>
          <p:nvPr>
            <p:ph idx="1"/>
          </p:nvPr>
        </p:nvSpPr>
        <p:spPr>
          <a:xfrm>
            <a:off x="457200" y="1292686"/>
            <a:ext cx="8229600" cy="4754880"/>
          </a:xfrm>
        </p:spPr>
        <p:txBody>
          <a:bodyPr>
            <a:normAutofit/>
          </a:bodyPr>
          <a:lstStyle/>
          <a:p>
            <a:pPr marL="0" indent="0">
              <a:buNone/>
            </a:pPr>
            <a:r>
              <a:rPr lang="en-US" sz="1800" dirty="0" smtClean="0"/>
              <a:t>To cable </a:t>
            </a:r>
            <a:r>
              <a:rPr lang="en-US" sz="1800" dirty="0"/>
              <a:t>a switch port to an external network, use the </a:t>
            </a:r>
            <a:r>
              <a:rPr lang="en-US" sz="1800" dirty="0" smtClean="0"/>
              <a:t>command: </a:t>
            </a:r>
          </a:p>
          <a:p>
            <a:pPr marL="0" indent="0">
              <a:buNone/>
            </a:pPr>
            <a:endParaRPr lang="en-US" sz="1800" dirty="0"/>
          </a:p>
          <a:p>
            <a:pPr marL="0" indent="0">
              <a:buNone/>
            </a:pPr>
            <a:r>
              <a:rPr lang="en-US" sz="1800" dirty="0" smtClean="0">
                <a:solidFill>
                  <a:srgbClr val="0000CC"/>
                </a:solidFill>
                <a:latin typeface="Miriam Fixed" pitchFamily="49" charset="-79"/>
                <a:cs typeface="Miriam Fixed" pitchFamily="49" charset="-79"/>
              </a:rPr>
              <a:t>	cable</a:t>
            </a:r>
            <a:r>
              <a:rPr lang="en-US" sz="1800" dirty="0">
                <a:solidFill>
                  <a:srgbClr val="0000CC"/>
                </a:solidFill>
                <a:latin typeface="Miriam Fixed" pitchFamily="49" charset="-79"/>
                <a:cs typeface="Miriam Fixed" pitchFamily="49" charset="-79"/>
              </a:rPr>
              <a:t> switch to external </a:t>
            </a:r>
            <a:r>
              <a:rPr lang="en-US" sz="1800" dirty="0" smtClean="0">
                <a:solidFill>
                  <a:srgbClr val="0000CC"/>
                </a:solidFill>
                <a:latin typeface="Miriam Fixed" pitchFamily="49" charset="-79"/>
                <a:cs typeface="Miriam Fixed" pitchFamily="49" charset="-79"/>
              </a:rPr>
              <a:t>network</a:t>
            </a:r>
            <a:endParaRPr lang="en-US" sz="1800" dirty="0">
              <a:solidFill>
                <a:srgbClr val="0000CC"/>
              </a:solidFill>
              <a:latin typeface="Miriam Fixed" pitchFamily="49" charset="-79"/>
              <a:cs typeface="Miriam Fixed" pitchFamily="49" charset="-79"/>
            </a:endParaRPr>
          </a:p>
          <a:p>
            <a:endParaRPr lang="en-US" sz="1800" dirty="0"/>
          </a:p>
        </p:txBody>
      </p:sp>
    </p:spTree>
    <p:extLst>
      <p:ext uri="{BB962C8B-B14F-4D97-AF65-F5344CB8AC3E}">
        <p14:creationId xmlns:p14="http://schemas.microsoft.com/office/powerpoint/2010/main" val="1899855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ChangeArrowheads="1"/>
          </p:cNvSpPr>
          <p:nvPr/>
        </p:nvSpPr>
        <p:spPr bwMode="auto">
          <a:xfrm>
            <a:off x="2146300" y="1999791"/>
            <a:ext cx="620713" cy="563562"/>
          </a:xfrm>
          <a:prstGeom prst="roundRect">
            <a:avLst>
              <a:gd name="adj" fmla="val 16667"/>
            </a:avLst>
          </a:prstGeom>
          <a:solidFill>
            <a:srgbClr val="FFFF99"/>
          </a:solidFill>
          <a:ln w="38100" algn="ctr">
            <a:solidFill>
              <a:srgbClr val="CC3300"/>
            </a:solidFill>
            <a:round/>
            <a:headEnd/>
            <a:tailEnd/>
          </a:ln>
        </p:spPr>
        <p:txBody>
          <a:bodyPr wrap="none"/>
          <a:lstStyle/>
          <a:p>
            <a:pPr algn="ctr"/>
            <a:r>
              <a:rPr lang="en-US" sz="900" b="1">
                <a:latin typeface="Trebuchet MS" pitchFamily="34" charset="0"/>
                <a:cs typeface="Arial" pitchFamily="34" charset="0"/>
              </a:rPr>
              <a:t>Dell AIM</a:t>
            </a:r>
          </a:p>
          <a:p>
            <a:pPr algn="ctr"/>
            <a:r>
              <a:rPr lang="en-US" sz="900" b="1">
                <a:latin typeface="Trebuchet MS" pitchFamily="34" charset="0"/>
                <a:cs typeface="Arial" pitchFamily="34" charset="0"/>
              </a:rPr>
              <a:t>Controller</a:t>
            </a:r>
          </a:p>
        </p:txBody>
      </p:sp>
      <p:sp>
        <p:nvSpPr>
          <p:cNvPr id="17411" name="AutoShape 3"/>
          <p:cNvSpPr>
            <a:spLocks noChangeArrowheads="1"/>
          </p:cNvSpPr>
          <p:nvPr/>
        </p:nvSpPr>
        <p:spPr bwMode="auto">
          <a:xfrm>
            <a:off x="2619375" y="2418891"/>
            <a:ext cx="252413" cy="239712"/>
          </a:xfrm>
          <a:prstGeom prst="can">
            <a:avLst>
              <a:gd name="adj" fmla="val 25000"/>
            </a:avLst>
          </a:prstGeom>
          <a:gradFill rotWithShape="1">
            <a:gsLst>
              <a:gs pos="0">
                <a:srgbClr val="764700"/>
              </a:gs>
              <a:gs pos="100000">
                <a:srgbClr val="FF9900"/>
              </a:gs>
            </a:gsLst>
            <a:lin ang="0" scaled="1"/>
          </a:gradFill>
          <a:ln w="9525">
            <a:solidFill>
              <a:schemeClr val="tx1"/>
            </a:solidFill>
            <a:round/>
            <a:headEnd/>
            <a:tailEnd/>
          </a:ln>
        </p:spPr>
        <p:txBody>
          <a:bodyPr wrap="none" anchor="ctr"/>
          <a:lstStyle/>
          <a:p>
            <a:endParaRPr lang="en-US"/>
          </a:p>
        </p:txBody>
      </p:sp>
      <p:sp>
        <p:nvSpPr>
          <p:cNvPr id="17412" name="AutoShape 4"/>
          <p:cNvSpPr>
            <a:spLocks noChangeArrowheads="1"/>
          </p:cNvSpPr>
          <p:nvPr/>
        </p:nvSpPr>
        <p:spPr bwMode="auto">
          <a:xfrm>
            <a:off x="2079625" y="2876091"/>
            <a:ext cx="744538" cy="239712"/>
          </a:xfrm>
          <a:prstGeom prst="roundRect">
            <a:avLst>
              <a:gd name="adj" fmla="val 16667"/>
            </a:avLst>
          </a:prstGeom>
          <a:solidFill>
            <a:srgbClr val="EAEAEA"/>
          </a:solidFill>
          <a:ln w="38100" algn="ctr">
            <a:solidFill>
              <a:schemeClr val="bg2"/>
            </a:solidFill>
            <a:round/>
            <a:headEnd/>
            <a:tailEnd/>
          </a:ln>
        </p:spPr>
        <p:txBody>
          <a:bodyPr wrap="none" anchor="ctr"/>
          <a:lstStyle/>
          <a:p>
            <a:pPr algn="ctr"/>
            <a:r>
              <a:rPr lang="en-US" sz="1000" b="1">
                <a:latin typeface="Trebuchet MS" pitchFamily="34" charset="0"/>
                <a:cs typeface="Arial" pitchFamily="34" charset="0"/>
              </a:rPr>
              <a:t>Router</a:t>
            </a:r>
          </a:p>
        </p:txBody>
      </p:sp>
      <p:sp>
        <p:nvSpPr>
          <p:cNvPr id="17413" name="AutoShape 5"/>
          <p:cNvSpPr>
            <a:spLocks noChangeArrowheads="1"/>
          </p:cNvSpPr>
          <p:nvPr/>
        </p:nvSpPr>
        <p:spPr bwMode="auto">
          <a:xfrm>
            <a:off x="422275" y="4058778"/>
            <a:ext cx="620713" cy="563563"/>
          </a:xfrm>
          <a:prstGeom prst="roundRect">
            <a:avLst>
              <a:gd name="adj" fmla="val 16667"/>
            </a:avLst>
          </a:prstGeom>
          <a:solidFill>
            <a:srgbClr val="F8F8F8"/>
          </a:solidFill>
          <a:ln w="38100" algn="ctr">
            <a:solidFill>
              <a:srgbClr val="CC3300"/>
            </a:solidFill>
            <a:round/>
            <a:headEnd/>
            <a:tailEnd/>
          </a:ln>
        </p:spPr>
        <p:txBody>
          <a:bodyPr wrap="none"/>
          <a:lstStyle/>
          <a:p>
            <a:pPr algn="ctr"/>
            <a:r>
              <a:rPr lang="en-US" sz="900" b="1">
                <a:latin typeface="Trebuchet MS" pitchFamily="34" charset="0"/>
                <a:cs typeface="Arial" pitchFamily="34" charset="0"/>
              </a:rPr>
              <a:t>Windows</a:t>
            </a:r>
          </a:p>
          <a:p>
            <a:pPr algn="ctr"/>
            <a:r>
              <a:rPr lang="en-US" sz="900" b="1">
                <a:latin typeface="Trebuchet MS" pitchFamily="34" charset="0"/>
                <a:cs typeface="Arial" pitchFamily="34" charset="0"/>
              </a:rPr>
              <a:t>VM</a:t>
            </a:r>
          </a:p>
        </p:txBody>
      </p:sp>
      <p:sp>
        <p:nvSpPr>
          <p:cNvPr id="60422" name="AutoShape 6"/>
          <p:cNvSpPr>
            <a:spLocks noChangeArrowheads="1"/>
          </p:cNvSpPr>
          <p:nvPr/>
        </p:nvSpPr>
        <p:spPr bwMode="auto">
          <a:xfrm>
            <a:off x="904875" y="4428666"/>
            <a:ext cx="252413" cy="239712"/>
          </a:xfrm>
          <a:prstGeom prst="can">
            <a:avLst>
              <a:gd name="adj" fmla="val 25000"/>
            </a:avLst>
          </a:prstGeom>
          <a:gradFill rotWithShape="1">
            <a:gsLst>
              <a:gs pos="0">
                <a:srgbClr val="666666"/>
              </a:gs>
              <a:gs pos="100000">
                <a:srgbClr val="DDDDDD"/>
              </a:gs>
            </a:gsLst>
            <a:lin ang="0" scaled="1"/>
          </a:gradFill>
          <a:ln w="9525">
            <a:solidFill>
              <a:schemeClr val="tx1"/>
            </a:solidFill>
            <a:round/>
            <a:headEnd/>
            <a:tailEnd/>
          </a:ln>
        </p:spPr>
        <p:txBody>
          <a:bodyPr wrap="none" anchor="ctr"/>
          <a:lstStyle/>
          <a:p>
            <a:pPr algn="ctr"/>
            <a:r>
              <a:rPr lang="en-US" sz="1000" b="1">
                <a:solidFill>
                  <a:schemeClr val="bg1"/>
                </a:solidFill>
              </a:rPr>
              <a:t>1</a:t>
            </a:r>
          </a:p>
        </p:txBody>
      </p:sp>
      <p:sp>
        <p:nvSpPr>
          <p:cNvPr id="17415" name="AutoShape 7"/>
          <p:cNvSpPr>
            <a:spLocks noChangeArrowheads="1"/>
          </p:cNvSpPr>
          <p:nvPr/>
        </p:nvSpPr>
        <p:spPr bwMode="auto">
          <a:xfrm>
            <a:off x="1270000" y="4058778"/>
            <a:ext cx="620713" cy="563563"/>
          </a:xfrm>
          <a:prstGeom prst="roundRect">
            <a:avLst>
              <a:gd name="adj" fmla="val 16667"/>
            </a:avLst>
          </a:prstGeom>
          <a:solidFill>
            <a:srgbClr val="F8F8F8"/>
          </a:solidFill>
          <a:ln w="38100" algn="ctr">
            <a:solidFill>
              <a:srgbClr val="CC3300"/>
            </a:solidFill>
            <a:round/>
            <a:headEnd/>
            <a:tailEnd/>
          </a:ln>
        </p:spPr>
        <p:txBody>
          <a:bodyPr wrap="none"/>
          <a:lstStyle/>
          <a:p>
            <a:pPr algn="ctr"/>
            <a:r>
              <a:rPr lang="en-US" sz="900" b="1">
                <a:latin typeface="Trebuchet MS" pitchFamily="34" charset="0"/>
                <a:cs typeface="Arial" pitchFamily="34" charset="0"/>
              </a:rPr>
              <a:t>Linux</a:t>
            </a:r>
          </a:p>
          <a:p>
            <a:pPr algn="ctr"/>
            <a:r>
              <a:rPr lang="en-US" sz="900" b="1">
                <a:latin typeface="Trebuchet MS" pitchFamily="34" charset="0"/>
                <a:cs typeface="Arial" pitchFamily="34" charset="0"/>
              </a:rPr>
              <a:t>VM</a:t>
            </a:r>
          </a:p>
        </p:txBody>
      </p:sp>
      <p:sp>
        <p:nvSpPr>
          <p:cNvPr id="60424" name="AutoShape 8"/>
          <p:cNvSpPr>
            <a:spLocks noChangeArrowheads="1"/>
          </p:cNvSpPr>
          <p:nvPr/>
        </p:nvSpPr>
        <p:spPr bwMode="auto">
          <a:xfrm>
            <a:off x="1743075" y="4420728"/>
            <a:ext cx="252413" cy="239713"/>
          </a:xfrm>
          <a:prstGeom prst="can">
            <a:avLst>
              <a:gd name="adj" fmla="val 25000"/>
            </a:avLst>
          </a:prstGeom>
          <a:gradFill rotWithShape="1">
            <a:gsLst>
              <a:gs pos="0">
                <a:srgbClr val="666666"/>
              </a:gs>
              <a:gs pos="100000">
                <a:srgbClr val="DDDDDD"/>
              </a:gs>
            </a:gsLst>
            <a:lin ang="0" scaled="1"/>
          </a:gradFill>
          <a:ln w="9525">
            <a:solidFill>
              <a:schemeClr val="tx1"/>
            </a:solidFill>
            <a:round/>
            <a:headEnd/>
            <a:tailEnd/>
          </a:ln>
        </p:spPr>
        <p:txBody>
          <a:bodyPr wrap="none" anchor="ctr"/>
          <a:lstStyle/>
          <a:p>
            <a:pPr algn="ctr"/>
            <a:r>
              <a:rPr lang="en-US" sz="1000" b="1">
                <a:solidFill>
                  <a:schemeClr val="bg1"/>
                </a:solidFill>
              </a:rPr>
              <a:t>2</a:t>
            </a:r>
          </a:p>
        </p:txBody>
      </p:sp>
      <p:sp>
        <p:nvSpPr>
          <p:cNvPr id="17417" name="AutoShape 9"/>
          <p:cNvSpPr>
            <a:spLocks noChangeArrowheads="1"/>
          </p:cNvSpPr>
          <p:nvPr/>
        </p:nvSpPr>
        <p:spPr bwMode="auto">
          <a:xfrm>
            <a:off x="1203325" y="3523791"/>
            <a:ext cx="744538" cy="239712"/>
          </a:xfrm>
          <a:prstGeom prst="roundRect">
            <a:avLst>
              <a:gd name="adj" fmla="val 16667"/>
            </a:avLst>
          </a:prstGeom>
          <a:solidFill>
            <a:srgbClr val="F8F8F8"/>
          </a:solidFill>
          <a:ln w="38100" algn="ctr">
            <a:solidFill>
              <a:schemeClr val="bg2"/>
            </a:solidFill>
            <a:round/>
            <a:headEnd/>
            <a:tailEnd/>
          </a:ln>
        </p:spPr>
        <p:txBody>
          <a:bodyPr wrap="none" anchor="ctr"/>
          <a:lstStyle/>
          <a:p>
            <a:pPr algn="ctr"/>
            <a:r>
              <a:rPr lang="en-US" sz="1000" b="1">
                <a:latin typeface="Trebuchet MS" pitchFamily="34" charset="0"/>
                <a:cs typeface="Arial" pitchFamily="34" charset="0"/>
              </a:rPr>
              <a:t>L2 Switch</a:t>
            </a:r>
          </a:p>
        </p:txBody>
      </p:sp>
      <p:sp>
        <p:nvSpPr>
          <p:cNvPr id="17418" name="AutoShape 10"/>
          <p:cNvSpPr>
            <a:spLocks noChangeArrowheads="1"/>
          </p:cNvSpPr>
          <p:nvPr/>
        </p:nvSpPr>
        <p:spPr bwMode="auto">
          <a:xfrm>
            <a:off x="2108200" y="4058778"/>
            <a:ext cx="620713" cy="563563"/>
          </a:xfrm>
          <a:prstGeom prst="roundRect">
            <a:avLst>
              <a:gd name="adj" fmla="val 16667"/>
            </a:avLst>
          </a:prstGeom>
          <a:solidFill>
            <a:srgbClr val="F8F8F8"/>
          </a:solidFill>
          <a:ln w="38100" algn="ctr">
            <a:solidFill>
              <a:srgbClr val="CC3300"/>
            </a:solidFill>
            <a:round/>
            <a:headEnd/>
            <a:tailEnd/>
          </a:ln>
        </p:spPr>
        <p:txBody>
          <a:bodyPr wrap="none"/>
          <a:lstStyle/>
          <a:p>
            <a:pPr algn="ctr"/>
            <a:r>
              <a:rPr lang="en-US" sz="900" b="1">
                <a:latin typeface="Trebuchet MS" pitchFamily="34" charset="0"/>
                <a:cs typeface="Arial" pitchFamily="34" charset="0"/>
              </a:rPr>
              <a:t>Windows</a:t>
            </a:r>
          </a:p>
          <a:p>
            <a:pPr algn="ctr"/>
            <a:r>
              <a:rPr lang="en-US" sz="900" b="1">
                <a:latin typeface="Trebuchet MS" pitchFamily="34" charset="0"/>
                <a:cs typeface="Arial" pitchFamily="34" charset="0"/>
              </a:rPr>
              <a:t>Server</a:t>
            </a:r>
          </a:p>
        </p:txBody>
      </p:sp>
      <p:sp>
        <p:nvSpPr>
          <p:cNvPr id="60427" name="AutoShape 11"/>
          <p:cNvSpPr>
            <a:spLocks noChangeArrowheads="1"/>
          </p:cNvSpPr>
          <p:nvPr/>
        </p:nvSpPr>
        <p:spPr bwMode="auto">
          <a:xfrm>
            <a:off x="2581275" y="4430253"/>
            <a:ext cx="252413" cy="239713"/>
          </a:xfrm>
          <a:prstGeom prst="can">
            <a:avLst>
              <a:gd name="adj" fmla="val 25000"/>
            </a:avLst>
          </a:prstGeom>
          <a:gradFill rotWithShape="1">
            <a:gsLst>
              <a:gs pos="0">
                <a:srgbClr val="666666"/>
              </a:gs>
              <a:gs pos="100000">
                <a:srgbClr val="DDDDDD"/>
              </a:gs>
            </a:gsLst>
            <a:lin ang="0" scaled="1"/>
          </a:gradFill>
          <a:ln w="9525">
            <a:solidFill>
              <a:schemeClr val="tx1"/>
            </a:solidFill>
            <a:round/>
            <a:headEnd/>
            <a:tailEnd/>
          </a:ln>
        </p:spPr>
        <p:txBody>
          <a:bodyPr wrap="none" anchor="ctr"/>
          <a:lstStyle/>
          <a:p>
            <a:pPr algn="ctr"/>
            <a:r>
              <a:rPr lang="en-US" sz="1000" b="1">
                <a:solidFill>
                  <a:schemeClr val="bg1"/>
                </a:solidFill>
              </a:rPr>
              <a:t>3</a:t>
            </a:r>
          </a:p>
        </p:txBody>
      </p:sp>
      <p:cxnSp>
        <p:nvCxnSpPr>
          <p:cNvPr id="17420" name="AutoShape 12"/>
          <p:cNvCxnSpPr>
            <a:cxnSpLocks noChangeShapeType="1"/>
            <a:stCxn id="17417" idx="1"/>
            <a:endCxn id="17413" idx="0"/>
          </p:cNvCxnSpPr>
          <p:nvPr/>
        </p:nvCxnSpPr>
        <p:spPr bwMode="auto">
          <a:xfrm rot="10800000" flipV="1">
            <a:off x="733425" y="3644441"/>
            <a:ext cx="450850" cy="39528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7421" name="AutoShape 13"/>
          <p:cNvCxnSpPr>
            <a:cxnSpLocks noChangeShapeType="1"/>
            <a:stCxn id="17417" idx="2"/>
            <a:endCxn id="17415" idx="0"/>
          </p:cNvCxnSpPr>
          <p:nvPr/>
        </p:nvCxnSpPr>
        <p:spPr bwMode="auto">
          <a:xfrm rot="16200000" flipH="1">
            <a:off x="1450181" y="3908760"/>
            <a:ext cx="257175" cy="4762"/>
          </a:xfrm>
          <a:prstGeom prst="bentConnector3">
            <a:avLst>
              <a:gd name="adj1" fmla="val 49384"/>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7422" name="AutoShape 14"/>
          <p:cNvCxnSpPr>
            <a:cxnSpLocks noChangeShapeType="1"/>
            <a:stCxn id="17417" idx="3"/>
            <a:endCxn id="17418" idx="0"/>
          </p:cNvCxnSpPr>
          <p:nvPr/>
        </p:nvCxnSpPr>
        <p:spPr bwMode="auto">
          <a:xfrm>
            <a:off x="1966913" y="3644441"/>
            <a:ext cx="452437" cy="39528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17423" name="Rectangle 15"/>
          <p:cNvSpPr>
            <a:spLocks noChangeArrowheads="1"/>
          </p:cNvSpPr>
          <p:nvPr/>
        </p:nvSpPr>
        <p:spPr bwMode="auto">
          <a:xfrm>
            <a:off x="304800" y="3973053"/>
            <a:ext cx="1733550" cy="74295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7424" name="AutoShape 16"/>
          <p:cNvCxnSpPr>
            <a:cxnSpLocks noChangeShapeType="1"/>
            <a:stCxn id="17412" idx="2"/>
            <a:endCxn id="17417" idx="0"/>
          </p:cNvCxnSpPr>
          <p:nvPr/>
        </p:nvCxnSpPr>
        <p:spPr bwMode="auto">
          <a:xfrm rot="5400000">
            <a:off x="1829594" y="2881647"/>
            <a:ext cx="369888" cy="876300"/>
          </a:xfrm>
          <a:prstGeom prst="bentConnector3">
            <a:avLst>
              <a:gd name="adj1" fmla="val 49787"/>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7425" name="AutoShape 17"/>
          <p:cNvCxnSpPr>
            <a:cxnSpLocks noChangeShapeType="1"/>
            <a:stCxn id="17412" idx="2"/>
            <a:endCxn id="17429" idx="0"/>
          </p:cNvCxnSpPr>
          <p:nvPr/>
        </p:nvCxnSpPr>
        <p:spPr bwMode="auto">
          <a:xfrm rot="16200000" flipH="1">
            <a:off x="2894807" y="2692734"/>
            <a:ext cx="382588" cy="1266825"/>
          </a:xfrm>
          <a:prstGeom prst="bentConnector3">
            <a:avLst>
              <a:gd name="adj1" fmla="val 4979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7426" name="AutoShape 19"/>
          <p:cNvCxnSpPr>
            <a:cxnSpLocks noChangeShapeType="1"/>
            <a:stCxn id="17410" idx="2"/>
            <a:endCxn id="17412" idx="0"/>
          </p:cNvCxnSpPr>
          <p:nvPr/>
        </p:nvCxnSpPr>
        <p:spPr bwMode="auto">
          <a:xfrm flipH="1">
            <a:off x="2452688" y="2582403"/>
            <a:ext cx="4762" cy="27463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7427" name="AutoShape 20"/>
          <p:cNvSpPr>
            <a:spLocks noChangeArrowheads="1"/>
          </p:cNvSpPr>
          <p:nvPr/>
        </p:nvSpPr>
        <p:spPr bwMode="auto">
          <a:xfrm>
            <a:off x="2911475" y="4049253"/>
            <a:ext cx="620713"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latin typeface="Trebuchet MS" pitchFamily="34" charset="0"/>
                <a:cs typeface="Arial" pitchFamily="34" charset="0"/>
              </a:rPr>
              <a:t>Bare</a:t>
            </a:r>
          </a:p>
          <a:p>
            <a:pPr algn="ctr"/>
            <a:r>
              <a:rPr lang="en-US" sz="900" b="1">
                <a:latin typeface="Trebuchet MS" pitchFamily="34" charset="0"/>
                <a:cs typeface="Arial" pitchFamily="34" charset="0"/>
              </a:rPr>
              <a:t>Metal</a:t>
            </a:r>
          </a:p>
          <a:p>
            <a:pPr algn="ctr"/>
            <a:r>
              <a:rPr lang="en-US" sz="900" b="1">
                <a:latin typeface="Trebuchet MS" pitchFamily="34" charset="0"/>
                <a:cs typeface="Arial" pitchFamily="34" charset="0"/>
              </a:rPr>
              <a:t>Server</a:t>
            </a:r>
          </a:p>
        </p:txBody>
      </p:sp>
      <p:cxnSp>
        <p:nvCxnSpPr>
          <p:cNvPr id="17428" name="AutoShape 21"/>
          <p:cNvCxnSpPr>
            <a:cxnSpLocks noChangeShapeType="1"/>
            <a:stCxn id="17429" idx="1"/>
            <a:endCxn id="17427" idx="0"/>
          </p:cNvCxnSpPr>
          <p:nvPr/>
        </p:nvCxnSpPr>
        <p:spPr bwMode="auto">
          <a:xfrm rot="10800000" flipV="1">
            <a:off x="3222625" y="3657141"/>
            <a:ext cx="104775" cy="373062"/>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17429" name="AutoShape 22"/>
          <p:cNvSpPr>
            <a:spLocks noChangeArrowheads="1"/>
          </p:cNvSpPr>
          <p:nvPr/>
        </p:nvSpPr>
        <p:spPr bwMode="auto">
          <a:xfrm>
            <a:off x="3346450" y="3536491"/>
            <a:ext cx="744538" cy="239712"/>
          </a:xfrm>
          <a:prstGeom prst="roundRect">
            <a:avLst>
              <a:gd name="adj" fmla="val 16667"/>
            </a:avLst>
          </a:prstGeom>
          <a:solidFill>
            <a:srgbClr val="F8F8F8"/>
          </a:solidFill>
          <a:ln w="38100" algn="ctr">
            <a:solidFill>
              <a:srgbClr val="CC3300"/>
            </a:solidFill>
            <a:round/>
            <a:headEnd/>
            <a:tailEnd/>
          </a:ln>
        </p:spPr>
        <p:txBody>
          <a:bodyPr wrap="none" anchor="ctr"/>
          <a:lstStyle/>
          <a:p>
            <a:pPr algn="ctr"/>
            <a:r>
              <a:rPr lang="en-US" sz="1000" b="1">
                <a:latin typeface="Trebuchet MS" pitchFamily="34" charset="0"/>
                <a:cs typeface="Arial" pitchFamily="34" charset="0"/>
              </a:rPr>
              <a:t>L2 Switch</a:t>
            </a:r>
          </a:p>
        </p:txBody>
      </p:sp>
      <p:sp>
        <p:nvSpPr>
          <p:cNvPr id="60439" name="Text Box 23"/>
          <p:cNvSpPr txBox="1">
            <a:spLocks noChangeArrowheads="1"/>
          </p:cNvSpPr>
          <p:nvPr/>
        </p:nvSpPr>
        <p:spPr bwMode="auto">
          <a:xfrm>
            <a:off x="5222875" y="1166813"/>
            <a:ext cx="3458788"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hangingPunct="1">
              <a:spcBef>
                <a:spcPct val="20000"/>
              </a:spcBef>
              <a:spcAft>
                <a:spcPct val="50000"/>
              </a:spcAft>
              <a:buFontTx/>
              <a:buAutoNum type="arabicPeriod"/>
            </a:pPr>
            <a:r>
              <a:rPr lang="en-US" sz="1400" dirty="0">
                <a:solidFill>
                  <a:srgbClr val="292929"/>
                </a:solidFill>
                <a:latin typeface="Trebuchet MS" pitchFamily="34" charset="0"/>
              </a:rPr>
              <a:t>Dell AIM copies server images from local disk and prepares them for booting from central storage  (SMU utility)</a:t>
            </a:r>
            <a:endParaRPr lang="en-US" sz="1400" dirty="0">
              <a:latin typeface="Trebuchet MS" pitchFamily="34" charset="0"/>
            </a:endParaRPr>
          </a:p>
          <a:p>
            <a:pPr defTabSz="914400" eaLnBrk="1" hangingPunct="1">
              <a:spcAft>
                <a:spcPct val="50000"/>
              </a:spcAft>
              <a:buFontTx/>
              <a:buAutoNum type="arabicPeriod"/>
            </a:pPr>
            <a:r>
              <a:rPr lang="en-US" sz="1400" dirty="0">
                <a:solidFill>
                  <a:srgbClr val="292929"/>
                </a:solidFill>
                <a:latin typeface="Trebuchet MS" pitchFamily="34" charset="0"/>
              </a:rPr>
              <a:t>Dell AIM dynamically assigns each server the LAN and SAN identity associated with the image assigned to boot on it</a:t>
            </a:r>
            <a:endParaRPr lang="en-US" sz="1400" dirty="0">
              <a:latin typeface="Trebuchet MS" pitchFamily="34" charset="0"/>
            </a:endParaRPr>
          </a:p>
          <a:p>
            <a:pPr defTabSz="914400" eaLnBrk="1" hangingPunct="1">
              <a:spcAft>
                <a:spcPct val="50000"/>
              </a:spcAft>
              <a:buFontTx/>
              <a:buAutoNum type="arabicPeriod"/>
            </a:pPr>
            <a:r>
              <a:rPr lang="en-US" sz="1400" dirty="0">
                <a:solidFill>
                  <a:srgbClr val="292929"/>
                </a:solidFill>
                <a:latin typeface="Trebuchet MS" pitchFamily="34" charset="0"/>
              </a:rPr>
              <a:t>Dell AIM dynamically boots a server or VM from images on central storage</a:t>
            </a:r>
            <a:endParaRPr lang="en-US" sz="1400" dirty="0">
              <a:latin typeface="Trebuchet MS" pitchFamily="34" charset="0"/>
            </a:endParaRPr>
          </a:p>
          <a:p>
            <a:pPr defTabSz="914400" eaLnBrk="1" hangingPunct="1">
              <a:spcAft>
                <a:spcPct val="50000"/>
              </a:spcAft>
              <a:buFontTx/>
              <a:buAutoNum type="arabicPeriod"/>
            </a:pPr>
            <a:r>
              <a:rPr lang="en-US" sz="1400" dirty="0">
                <a:latin typeface="Trebuchet MS" pitchFamily="34" charset="0"/>
              </a:rPr>
              <a:t>Dell AIM automatically configures network, storage and other devices to meet the requirements of the image </a:t>
            </a:r>
          </a:p>
          <a:p>
            <a:pPr defTabSz="914400" eaLnBrk="1" hangingPunct="1">
              <a:spcAft>
                <a:spcPct val="50000"/>
              </a:spcAft>
              <a:buFontTx/>
              <a:buAutoNum type="arabicPeriod"/>
            </a:pPr>
            <a:r>
              <a:rPr lang="en-US" sz="1400" dirty="0">
                <a:latin typeface="Trebuchet MS" pitchFamily="34" charset="0"/>
              </a:rPr>
              <a:t>Dell AIM automates server image configuration after it is booted</a:t>
            </a:r>
          </a:p>
        </p:txBody>
      </p:sp>
      <p:sp>
        <p:nvSpPr>
          <p:cNvPr id="17431" name="AutoShape 25"/>
          <p:cNvSpPr>
            <a:spLocks noChangeArrowheads="1"/>
          </p:cNvSpPr>
          <p:nvPr/>
        </p:nvSpPr>
        <p:spPr bwMode="auto">
          <a:xfrm>
            <a:off x="3913188" y="4049253"/>
            <a:ext cx="620712" cy="563563"/>
          </a:xfrm>
          <a:prstGeom prst="roundRect">
            <a:avLst>
              <a:gd name="adj" fmla="val 16667"/>
            </a:avLst>
          </a:prstGeom>
          <a:solidFill>
            <a:srgbClr val="F8F8F8"/>
          </a:solidFill>
          <a:ln w="38100" algn="ctr">
            <a:solidFill>
              <a:srgbClr val="CC3300"/>
            </a:solidFill>
            <a:round/>
            <a:headEnd/>
            <a:tailEnd/>
          </a:ln>
        </p:spPr>
        <p:txBody>
          <a:bodyPr wrap="none"/>
          <a:lstStyle/>
          <a:p>
            <a:pPr algn="ctr"/>
            <a:r>
              <a:rPr lang="en-US" sz="900" b="1">
                <a:latin typeface="Trebuchet MS" pitchFamily="34" charset="0"/>
                <a:cs typeface="Arial" pitchFamily="34" charset="0"/>
              </a:rPr>
              <a:t>Bare</a:t>
            </a:r>
          </a:p>
          <a:p>
            <a:pPr algn="ctr"/>
            <a:r>
              <a:rPr lang="en-US" sz="900" b="1">
                <a:latin typeface="Trebuchet MS" pitchFamily="34" charset="0"/>
                <a:cs typeface="Arial" pitchFamily="34" charset="0"/>
              </a:rPr>
              <a:t>Metal</a:t>
            </a:r>
          </a:p>
          <a:p>
            <a:pPr algn="ctr"/>
            <a:r>
              <a:rPr lang="en-US" sz="900" b="1">
                <a:latin typeface="Trebuchet MS" pitchFamily="34" charset="0"/>
                <a:cs typeface="Arial" pitchFamily="34" charset="0"/>
              </a:rPr>
              <a:t>Server</a:t>
            </a:r>
          </a:p>
        </p:txBody>
      </p:sp>
      <p:cxnSp>
        <p:nvCxnSpPr>
          <p:cNvPr id="17432" name="AutoShape 26"/>
          <p:cNvCxnSpPr>
            <a:cxnSpLocks noChangeShapeType="1"/>
            <a:stCxn id="17429" idx="3"/>
            <a:endCxn id="17431" idx="0"/>
          </p:cNvCxnSpPr>
          <p:nvPr/>
        </p:nvCxnSpPr>
        <p:spPr bwMode="auto">
          <a:xfrm>
            <a:off x="4110038" y="3657141"/>
            <a:ext cx="114300" cy="373062"/>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7433" name="AutoShape 31"/>
          <p:cNvCxnSpPr>
            <a:cxnSpLocks noChangeShapeType="1"/>
            <a:stCxn id="17427" idx="2"/>
            <a:endCxn id="17447" idx="0"/>
          </p:cNvCxnSpPr>
          <p:nvPr/>
        </p:nvCxnSpPr>
        <p:spPr bwMode="auto">
          <a:xfrm rot="16200000" flipH="1">
            <a:off x="3329781" y="4524710"/>
            <a:ext cx="320675" cy="534988"/>
          </a:xfrm>
          <a:prstGeom prst="bentConnector3">
            <a:avLst>
              <a:gd name="adj1" fmla="val 49505"/>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7434" name="AutoShape 32"/>
          <p:cNvCxnSpPr>
            <a:cxnSpLocks noChangeShapeType="1"/>
            <a:stCxn id="17431" idx="2"/>
            <a:endCxn id="17447" idx="0"/>
          </p:cNvCxnSpPr>
          <p:nvPr/>
        </p:nvCxnSpPr>
        <p:spPr bwMode="auto">
          <a:xfrm rot="5400000">
            <a:off x="3830638" y="4558841"/>
            <a:ext cx="320675" cy="466725"/>
          </a:xfrm>
          <a:prstGeom prst="bentConnector3">
            <a:avLst>
              <a:gd name="adj1" fmla="val 49505"/>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60450" name="Oval 34"/>
          <p:cNvSpPr>
            <a:spLocks noChangeArrowheads="1"/>
          </p:cNvSpPr>
          <p:nvPr/>
        </p:nvSpPr>
        <p:spPr bwMode="auto">
          <a:xfrm>
            <a:off x="2552700" y="5782803"/>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1</a:t>
            </a:r>
          </a:p>
        </p:txBody>
      </p:sp>
      <p:cxnSp>
        <p:nvCxnSpPr>
          <p:cNvPr id="60452" name="AutoShape 36"/>
          <p:cNvCxnSpPr>
            <a:cxnSpLocks noChangeShapeType="1"/>
            <a:stCxn id="60450" idx="0"/>
            <a:endCxn id="17449" idx="2"/>
          </p:cNvCxnSpPr>
          <p:nvPr/>
        </p:nvCxnSpPr>
        <p:spPr bwMode="auto">
          <a:xfrm flipH="1" flipV="1">
            <a:off x="2692400" y="5468478"/>
            <a:ext cx="3175" cy="304800"/>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sp>
        <p:nvSpPr>
          <p:cNvPr id="60455" name="Oval 39"/>
          <p:cNvSpPr>
            <a:spLocks noChangeArrowheads="1"/>
          </p:cNvSpPr>
          <p:nvPr/>
        </p:nvSpPr>
        <p:spPr bwMode="auto">
          <a:xfrm>
            <a:off x="4543425" y="3485691"/>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2</a:t>
            </a:r>
          </a:p>
        </p:txBody>
      </p:sp>
      <p:sp>
        <p:nvSpPr>
          <p:cNvPr id="60456" name="Oval 40"/>
          <p:cNvSpPr>
            <a:spLocks noChangeArrowheads="1"/>
          </p:cNvSpPr>
          <p:nvPr/>
        </p:nvSpPr>
        <p:spPr bwMode="auto">
          <a:xfrm>
            <a:off x="3819525" y="2849103"/>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4</a:t>
            </a:r>
          </a:p>
        </p:txBody>
      </p:sp>
      <p:sp>
        <p:nvSpPr>
          <p:cNvPr id="60457" name="Oval 41"/>
          <p:cNvSpPr>
            <a:spLocks noChangeArrowheads="1"/>
          </p:cNvSpPr>
          <p:nvPr/>
        </p:nvSpPr>
        <p:spPr bwMode="auto">
          <a:xfrm>
            <a:off x="4724400" y="4363578"/>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5</a:t>
            </a:r>
          </a:p>
        </p:txBody>
      </p:sp>
      <p:cxnSp>
        <p:nvCxnSpPr>
          <p:cNvPr id="60460" name="AutoShape 44"/>
          <p:cNvCxnSpPr>
            <a:cxnSpLocks noChangeShapeType="1"/>
            <a:stCxn id="60455" idx="4"/>
            <a:endCxn id="17431" idx="3"/>
          </p:cNvCxnSpPr>
          <p:nvPr/>
        </p:nvCxnSpPr>
        <p:spPr bwMode="auto">
          <a:xfrm rot="5400000">
            <a:off x="4344194" y="3989722"/>
            <a:ext cx="550862" cy="133350"/>
          </a:xfrm>
          <a:prstGeom prst="bentConnector2">
            <a:avLst/>
          </a:prstGeom>
          <a:noFill/>
          <a:ln w="9525">
            <a:solidFill>
              <a:schemeClr val="bg2"/>
            </a:solidFill>
            <a:prstDash val="dash"/>
            <a:miter lim="800000"/>
            <a:headEnd/>
            <a:tailEnd type="triangle" w="med" len="med"/>
          </a:ln>
          <a:extLst>
            <a:ext uri="{909E8E84-426E-40DD-AFC4-6F175D3DCCD1}">
              <a14:hiddenFill xmlns:a14="http://schemas.microsoft.com/office/drawing/2010/main">
                <a:noFill/>
              </a14:hiddenFill>
            </a:ext>
          </a:extLst>
        </p:spPr>
      </p:cxnSp>
      <p:sp>
        <p:nvSpPr>
          <p:cNvPr id="17441" name="Title 2"/>
          <p:cNvSpPr>
            <a:spLocks/>
          </p:cNvSpPr>
          <p:nvPr/>
        </p:nvSpPr>
        <p:spPr bwMode="auto">
          <a:xfrm>
            <a:off x="171450" y="153988"/>
            <a:ext cx="8229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80000"/>
              </a:lnSpc>
            </a:pPr>
            <a:r>
              <a:rPr lang="en-US" sz="3200" dirty="0">
                <a:solidFill>
                  <a:schemeClr val="accent1"/>
                </a:solidFill>
                <a:latin typeface="+mn-lt"/>
              </a:rPr>
              <a:t>Centralized </a:t>
            </a:r>
            <a:r>
              <a:rPr lang="en-US" sz="3200" dirty="0" smtClean="0">
                <a:solidFill>
                  <a:schemeClr val="accent1"/>
                </a:solidFill>
                <a:latin typeface="+mn-lt"/>
              </a:rPr>
              <a:t>End-to-End </a:t>
            </a:r>
            <a:r>
              <a:rPr lang="en-US" sz="3200" dirty="0">
                <a:solidFill>
                  <a:schemeClr val="accent1"/>
                </a:solidFill>
                <a:latin typeface="+mn-lt"/>
              </a:rPr>
              <a:t>Provisioning</a:t>
            </a:r>
          </a:p>
        </p:txBody>
      </p:sp>
      <p:sp>
        <p:nvSpPr>
          <p:cNvPr id="60463" name="AutoShape 47"/>
          <p:cNvSpPr>
            <a:spLocks noChangeArrowheads="1"/>
          </p:cNvSpPr>
          <p:nvPr/>
        </p:nvSpPr>
        <p:spPr bwMode="auto">
          <a:xfrm>
            <a:off x="3319463" y="5541503"/>
            <a:ext cx="252412" cy="239713"/>
          </a:xfrm>
          <a:prstGeom prst="can">
            <a:avLst>
              <a:gd name="adj" fmla="val 25000"/>
            </a:avLst>
          </a:prstGeom>
          <a:gradFill rotWithShape="1">
            <a:gsLst>
              <a:gs pos="0">
                <a:srgbClr val="764700"/>
              </a:gs>
              <a:gs pos="100000">
                <a:srgbClr val="FF9900"/>
              </a:gs>
            </a:gsLst>
            <a:lin ang="0" scaled="1"/>
          </a:gradFill>
          <a:ln w="9525">
            <a:solidFill>
              <a:schemeClr val="tx1"/>
            </a:solidFill>
            <a:round/>
            <a:headEnd/>
            <a:tailEnd/>
          </a:ln>
        </p:spPr>
        <p:txBody>
          <a:bodyPr wrap="none" anchor="ctr"/>
          <a:lstStyle/>
          <a:p>
            <a:pPr algn="ctr"/>
            <a:r>
              <a:rPr lang="en-US" sz="1000" b="1">
                <a:solidFill>
                  <a:schemeClr val="bg1"/>
                </a:solidFill>
              </a:rPr>
              <a:t>1</a:t>
            </a:r>
          </a:p>
        </p:txBody>
      </p:sp>
      <p:sp>
        <p:nvSpPr>
          <p:cNvPr id="60464" name="AutoShape 48"/>
          <p:cNvSpPr>
            <a:spLocks noChangeArrowheads="1"/>
          </p:cNvSpPr>
          <p:nvPr/>
        </p:nvSpPr>
        <p:spPr bwMode="auto">
          <a:xfrm>
            <a:off x="3633788" y="5543091"/>
            <a:ext cx="252412" cy="239712"/>
          </a:xfrm>
          <a:prstGeom prst="can">
            <a:avLst>
              <a:gd name="adj" fmla="val 25000"/>
            </a:avLst>
          </a:prstGeom>
          <a:gradFill rotWithShape="1">
            <a:gsLst>
              <a:gs pos="0">
                <a:srgbClr val="764700"/>
              </a:gs>
              <a:gs pos="100000">
                <a:srgbClr val="FF9900"/>
              </a:gs>
            </a:gsLst>
            <a:lin ang="0" scaled="1"/>
          </a:gradFill>
          <a:ln w="9525">
            <a:solidFill>
              <a:schemeClr val="tx1"/>
            </a:solidFill>
            <a:round/>
            <a:headEnd/>
            <a:tailEnd/>
          </a:ln>
        </p:spPr>
        <p:txBody>
          <a:bodyPr wrap="none" anchor="ctr"/>
          <a:lstStyle/>
          <a:p>
            <a:pPr algn="ctr"/>
            <a:r>
              <a:rPr lang="en-US" sz="1000" b="1">
                <a:solidFill>
                  <a:schemeClr val="bg1"/>
                </a:solidFill>
              </a:rPr>
              <a:t>2</a:t>
            </a:r>
          </a:p>
        </p:txBody>
      </p:sp>
      <p:sp>
        <p:nvSpPr>
          <p:cNvPr id="60465" name="AutoShape 49"/>
          <p:cNvSpPr>
            <a:spLocks noChangeArrowheads="1"/>
          </p:cNvSpPr>
          <p:nvPr/>
        </p:nvSpPr>
        <p:spPr bwMode="auto">
          <a:xfrm>
            <a:off x="3948113" y="5543091"/>
            <a:ext cx="252412" cy="239712"/>
          </a:xfrm>
          <a:prstGeom prst="can">
            <a:avLst>
              <a:gd name="adj" fmla="val 25000"/>
            </a:avLst>
          </a:prstGeom>
          <a:gradFill rotWithShape="1">
            <a:gsLst>
              <a:gs pos="0">
                <a:srgbClr val="764700"/>
              </a:gs>
              <a:gs pos="100000">
                <a:srgbClr val="FF9900"/>
              </a:gs>
            </a:gsLst>
            <a:lin ang="0" scaled="1"/>
          </a:gradFill>
          <a:ln w="9525">
            <a:solidFill>
              <a:schemeClr val="tx1"/>
            </a:solidFill>
            <a:round/>
            <a:headEnd/>
            <a:tailEnd/>
          </a:ln>
        </p:spPr>
        <p:txBody>
          <a:bodyPr wrap="none" anchor="ctr"/>
          <a:lstStyle/>
          <a:p>
            <a:pPr algn="ctr"/>
            <a:r>
              <a:rPr lang="en-US" sz="1000" b="1">
                <a:solidFill>
                  <a:schemeClr val="bg1"/>
                </a:solidFill>
              </a:rPr>
              <a:t>3</a:t>
            </a:r>
          </a:p>
        </p:txBody>
      </p:sp>
      <p:cxnSp>
        <p:nvCxnSpPr>
          <p:cNvPr id="60466" name="AutoShape 50"/>
          <p:cNvCxnSpPr>
            <a:cxnSpLocks noChangeShapeType="1"/>
            <a:stCxn id="60427" idx="3"/>
            <a:endCxn id="60465" idx="1"/>
          </p:cNvCxnSpPr>
          <p:nvPr/>
        </p:nvCxnSpPr>
        <p:spPr bwMode="auto">
          <a:xfrm>
            <a:off x="2708275" y="4669966"/>
            <a:ext cx="1366838" cy="873125"/>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60468" name="AutoShape 52"/>
          <p:cNvCxnSpPr>
            <a:cxnSpLocks noChangeShapeType="1"/>
            <a:stCxn id="60424" idx="3"/>
            <a:endCxn id="60464" idx="1"/>
          </p:cNvCxnSpPr>
          <p:nvPr/>
        </p:nvCxnSpPr>
        <p:spPr bwMode="auto">
          <a:xfrm>
            <a:off x="1870075" y="4660441"/>
            <a:ext cx="1890713" cy="882650"/>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sp>
        <p:nvSpPr>
          <p:cNvPr id="17447" name="AutoShape 30"/>
          <p:cNvSpPr>
            <a:spLocks noChangeArrowheads="1"/>
          </p:cNvSpPr>
          <p:nvPr/>
        </p:nvSpPr>
        <p:spPr bwMode="auto">
          <a:xfrm>
            <a:off x="3222625" y="4971591"/>
            <a:ext cx="1068388" cy="420687"/>
          </a:xfrm>
          <a:prstGeom prst="roundRect">
            <a:avLst>
              <a:gd name="adj" fmla="val 16667"/>
            </a:avLst>
          </a:prstGeom>
          <a:solidFill>
            <a:srgbClr val="EAEAEA"/>
          </a:solidFill>
          <a:ln w="38100" algn="ctr">
            <a:solidFill>
              <a:schemeClr val="bg2"/>
            </a:solidFill>
            <a:round/>
            <a:headEnd/>
            <a:tailEnd/>
          </a:ln>
        </p:spPr>
        <p:txBody>
          <a:bodyPr wrap="none" anchor="ctr"/>
          <a:lstStyle/>
          <a:p>
            <a:pPr algn="ctr"/>
            <a:r>
              <a:rPr lang="en-US" sz="1000" b="1">
                <a:latin typeface="Trebuchet MS" pitchFamily="34" charset="0"/>
                <a:cs typeface="Arial" pitchFamily="34" charset="0"/>
              </a:rPr>
              <a:t>Storage</a:t>
            </a:r>
          </a:p>
        </p:txBody>
      </p:sp>
      <p:cxnSp>
        <p:nvCxnSpPr>
          <p:cNvPr id="60470" name="AutoShape 54"/>
          <p:cNvCxnSpPr>
            <a:cxnSpLocks noChangeShapeType="1"/>
            <a:stCxn id="60422" idx="3"/>
            <a:endCxn id="60463" idx="1"/>
          </p:cNvCxnSpPr>
          <p:nvPr/>
        </p:nvCxnSpPr>
        <p:spPr bwMode="auto">
          <a:xfrm>
            <a:off x="1031875" y="4668378"/>
            <a:ext cx="2414588" cy="873125"/>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sp>
        <p:nvSpPr>
          <p:cNvPr id="17449" name="AutoShape 46"/>
          <p:cNvSpPr>
            <a:spLocks noChangeArrowheads="1"/>
          </p:cNvSpPr>
          <p:nvPr/>
        </p:nvSpPr>
        <p:spPr bwMode="auto">
          <a:xfrm>
            <a:off x="2381250" y="4885866"/>
            <a:ext cx="620713" cy="563562"/>
          </a:xfrm>
          <a:prstGeom prst="roundRect">
            <a:avLst>
              <a:gd name="adj" fmla="val 16667"/>
            </a:avLst>
          </a:prstGeom>
          <a:solidFill>
            <a:srgbClr val="FFFF99"/>
          </a:solidFill>
          <a:ln w="38100" algn="ctr">
            <a:solidFill>
              <a:srgbClr val="CC3300"/>
            </a:solidFill>
            <a:round/>
            <a:headEnd/>
            <a:tailEnd/>
          </a:ln>
        </p:spPr>
        <p:txBody>
          <a:bodyPr wrap="none"/>
          <a:lstStyle/>
          <a:p>
            <a:pPr algn="ctr"/>
            <a:r>
              <a:rPr lang="en-US" sz="900" b="1">
                <a:latin typeface="Trebuchet MS" pitchFamily="34" charset="0"/>
                <a:cs typeface="Arial" pitchFamily="34" charset="0"/>
              </a:rPr>
              <a:t>Dell AIM</a:t>
            </a:r>
          </a:p>
          <a:p>
            <a:pPr algn="ctr"/>
            <a:r>
              <a:rPr lang="en-US" sz="900" b="1">
                <a:latin typeface="Trebuchet MS" pitchFamily="34" charset="0"/>
                <a:cs typeface="Arial" pitchFamily="34" charset="0"/>
              </a:rPr>
              <a:t>Migration</a:t>
            </a:r>
          </a:p>
          <a:p>
            <a:pPr algn="ctr"/>
            <a:r>
              <a:rPr lang="en-US" sz="900" b="1">
                <a:latin typeface="Trebuchet MS" pitchFamily="34" charset="0"/>
                <a:cs typeface="Arial" pitchFamily="34" charset="0"/>
              </a:rPr>
              <a:t>Tool</a:t>
            </a:r>
          </a:p>
        </p:txBody>
      </p:sp>
      <p:sp>
        <p:nvSpPr>
          <p:cNvPr id="60471" name="Oval 55"/>
          <p:cNvSpPr>
            <a:spLocks noChangeArrowheads="1"/>
          </p:cNvSpPr>
          <p:nvPr/>
        </p:nvSpPr>
        <p:spPr bwMode="auto">
          <a:xfrm>
            <a:off x="590550" y="4933491"/>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3</a:t>
            </a:r>
          </a:p>
        </p:txBody>
      </p:sp>
      <p:cxnSp>
        <p:nvCxnSpPr>
          <p:cNvPr id="60472" name="AutoShape 56"/>
          <p:cNvCxnSpPr>
            <a:cxnSpLocks noChangeShapeType="1"/>
            <a:stCxn id="60471" idx="0"/>
            <a:endCxn id="17413" idx="2"/>
          </p:cNvCxnSpPr>
          <p:nvPr/>
        </p:nvCxnSpPr>
        <p:spPr bwMode="auto">
          <a:xfrm flipV="1">
            <a:off x="733425" y="4641391"/>
            <a:ext cx="0" cy="282575"/>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60473" name="AutoShape 57"/>
          <p:cNvCxnSpPr>
            <a:cxnSpLocks noChangeShapeType="1"/>
            <a:stCxn id="60456" idx="4"/>
          </p:cNvCxnSpPr>
          <p:nvPr/>
        </p:nvCxnSpPr>
        <p:spPr bwMode="auto">
          <a:xfrm>
            <a:off x="3962400" y="3144378"/>
            <a:ext cx="0" cy="341313"/>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60474" name="AutoShape 58"/>
          <p:cNvCxnSpPr>
            <a:cxnSpLocks noChangeShapeType="1"/>
            <a:stCxn id="60457" idx="2"/>
          </p:cNvCxnSpPr>
          <p:nvPr/>
        </p:nvCxnSpPr>
        <p:spPr bwMode="auto">
          <a:xfrm flipH="1">
            <a:off x="4581525" y="4506453"/>
            <a:ext cx="133350" cy="0"/>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60476" name="AutoShape 60"/>
          <p:cNvCxnSpPr>
            <a:cxnSpLocks noChangeShapeType="1"/>
            <a:stCxn id="60463" idx="2"/>
            <a:endCxn id="60471" idx="4"/>
          </p:cNvCxnSpPr>
          <p:nvPr/>
        </p:nvCxnSpPr>
        <p:spPr bwMode="auto">
          <a:xfrm rot="10800000">
            <a:off x="733425" y="5228766"/>
            <a:ext cx="2586038" cy="433387"/>
          </a:xfrm>
          <a:prstGeom prst="bentConnector2">
            <a:avLst/>
          </a:prstGeom>
          <a:noFill/>
          <a:ln w="9525">
            <a:solidFill>
              <a:schemeClr val="bg2"/>
            </a:solidFill>
            <a:prstDash val="dash"/>
            <a:miter lim="800000"/>
            <a:headEnd/>
            <a:tailEnd type="triangle" w="med" len="med"/>
          </a:ln>
          <a:extLst>
            <a:ext uri="{909E8E84-426E-40DD-AFC4-6F175D3DCCD1}">
              <a14:hiddenFill xmlns:a14="http://schemas.microsoft.com/office/drawing/2010/main">
                <a:noFill/>
              </a14:hiddenFill>
            </a:ext>
          </a:extLst>
        </p:spPr>
      </p:cxnSp>
      <p:cxnSp>
        <p:nvCxnSpPr>
          <p:cNvPr id="60478" name="AutoShape 62"/>
          <p:cNvCxnSpPr>
            <a:cxnSpLocks noChangeShapeType="1"/>
            <a:stCxn id="60465" idx="4"/>
          </p:cNvCxnSpPr>
          <p:nvPr/>
        </p:nvCxnSpPr>
        <p:spPr bwMode="auto">
          <a:xfrm flipV="1">
            <a:off x="4200525" y="4716003"/>
            <a:ext cx="209550" cy="947738"/>
          </a:xfrm>
          <a:prstGeom prst="bentConnector2">
            <a:avLst/>
          </a:prstGeom>
          <a:noFill/>
          <a:ln w="9525">
            <a:solidFill>
              <a:schemeClr val="bg2"/>
            </a:solidFill>
            <a:prstDash val="dash"/>
            <a:miter lim="800000"/>
            <a:headEnd/>
            <a:tailEnd type="triangle" w="med" len="med"/>
          </a:ln>
          <a:extLst>
            <a:ext uri="{909E8E84-426E-40DD-AFC4-6F175D3DCCD1}">
              <a14:hiddenFill xmlns:a14="http://schemas.microsoft.com/office/drawing/2010/main">
                <a:noFill/>
              </a14:hiddenFill>
            </a:ext>
          </a:extLst>
        </p:spPr>
      </p:cxnSp>
      <p:sp>
        <p:nvSpPr>
          <p:cNvPr id="60477" name="Oval 61"/>
          <p:cNvSpPr>
            <a:spLocks noChangeArrowheads="1"/>
          </p:cNvSpPr>
          <p:nvPr/>
        </p:nvSpPr>
        <p:spPr bwMode="auto">
          <a:xfrm>
            <a:off x="4295775" y="5514516"/>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3</a:t>
            </a:r>
          </a:p>
        </p:txBody>
      </p:sp>
      <p:sp>
        <p:nvSpPr>
          <p:cNvPr id="17457" name="AutoShape 63"/>
          <p:cNvSpPr>
            <a:spLocks noChangeArrowheads="1"/>
          </p:cNvSpPr>
          <p:nvPr/>
        </p:nvSpPr>
        <p:spPr bwMode="auto">
          <a:xfrm>
            <a:off x="2147888" y="1175878"/>
            <a:ext cx="620712" cy="563563"/>
          </a:xfrm>
          <a:prstGeom prst="roundRect">
            <a:avLst>
              <a:gd name="adj" fmla="val 16667"/>
            </a:avLst>
          </a:prstGeom>
          <a:solidFill>
            <a:srgbClr val="FFFF99"/>
          </a:solidFill>
          <a:ln w="38100" algn="ctr">
            <a:solidFill>
              <a:srgbClr val="CC3300"/>
            </a:solidFill>
            <a:round/>
            <a:headEnd/>
            <a:tailEnd/>
          </a:ln>
        </p:spPr>
        <p:txBody>
          <a:bodyPr wrap="none"/>
          <a:lstStyle/>
          <a:p>
            <a:pPr algn="ctr"/>
            <a:r>
              <a:rPr lang="en-US" sz="900" b="1">
                <a:latin typeface="Trebuchet MS" pitchFamily="34" charset="0"/>
                <a:cs typeface="Arial" pitchFamily="34" charset="0"/>
              </a:rPr>
              <a:t>Dell AIM</a:t>
            </a:r>
          </a:p>
          <a:p>
            <a:pPr algn="ctr"/>
            <a:r>
              <a:rPr lang="en-US" sz="900" b="1">
                <a:latin typeface="Trebuchet MS" pitchFamily="34" charset="0"/>
                <a:cs typeface="Arial" pitchFamily="34" charset="0"/>
              </a:rPr>
              <a:t>Console</a:t>
            </a:r>
          </a:p>
        </p:txBody>
      </p:sp>
      <p:cxnSp>
        <p:nvCxnSpPr>
          <p:cNvPr id="17458" name="AutoShape 64"/>
          <p:cNvCxnSpPr>
            <a:cxnSpLocks noChangeShapeType="1"/>
            <a:stCxn id="17457" idx="2"/>
          </p:cNvCxnSpPr>
          <p:nvPr/>
        </p:nvCxnSpPr>
        <p:spPr bwMode="auto">
          <a:xfrm flipH="1">
            <a:off x="2457450" y="1758491"/>
            <a:ext cx="1588" cy="22225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7459" name="Line 65"/>
          <p:cNvSpPr>
            <a:spLocks noChangeShapeType="1"/>
          </p:cNvSpPr>
          <p:nvPr/>
        </p:nvSpPr>
        <p:spPr bwMode="auto">
          <a:xfrm>
            <a:off x="5076825" y="1049247"/>
            <a:ext cx="0" cy="503555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Date Placeholder 1"/>
          <p:cNvSpPr>
            <a:spLocks noGrp="1"/>
          </p:cNvSpPr>
          <p:nvPr>
            <p:ph type="dt" sz="half" idx="2"/>
          </p:nvPr>
        </p:nvSpPr>
        <p:spPr/>
        <p:txBody>
          <a:bodyPr/>
          <a:lstStyle/>
          <a:p>
            <a:fld id="{6464A526-8F5B-4A23-A183-B42738A9FC3F}" type="datetime1">
              <a:rPr lang="en-US" smtClean="0"/>
              <a:t>11/12/2023</a:t>
            </a:fld>
            <a:endParaRPr lang="en-US" dirty="0"/>
          </a:p>
        </p:txBody>
      </p:sp>
      <p:sp>
        <p:nvSpPr>
          <p:cNvPr id="3" name="Footer Placeholder 2"/>
          <p:cNvSpPr>
            <a:spLocks noGrp="1"/>
          </p:cNvSpPr>
          <p:nvPr>
            <p:ph type="ftr" sz="quarter" idx="3"/>
          </p:nvPr>
        </p:nvSpPr>
        <p:spPr/>
        <p:txBody>
          <a:bodyPr/>
          <a:lstStyle/>
          <a:p>
            <a:r>
              <a:rPr lang="en-US" smtClean="0"/>
              <a:t>Confidential</a:t>
            </a:r>
            <a:endParaRPr lang="en-US" dirty="0"/>
          </a:p>
        </p:txBody>
      </p:sp>
      <p:sp>
        <p:nvSpPr>
          <p:cNvPr id="4" name="Slide Number Placeholder 3"/>
          <p:cNvSpPr>
            <a:spLocks noGrp="1"/>
          </p:cNvSpPr>
          <p:nvPr>
            <p:ph type="sldNum" sz="quarter" idx="4"/>
          </p:nvPr>
        </p:nvSpPr>
        <p:spPr/>
        <p:txBody>
          <a:bodyPr/>
          <a:lstStyle/>
          <a:p>
            <a:fld id="{DBD5246C-868F-410A-AE52-FE248EDADC46}" type="slidenum">
              <a:rPr lang="en-US" smtClean="0"/>
              <a:pPr/>
              <a:t>25</a:t>
            </a:fld>
            <a:endParaRPr lang="en-US" dirty="0"/>
          </a:p>
        </p:txBody>
      </p:sp>
    </p:spTree>
    <p:extLst>
      <p:ext uri="{BB962C8B-B14F-4D97-AF65-F5344CB8AC3E}">
        <p14:creationId xmlns:p14="http://schemas.microsoft.com/office/powerpoint/2010/main" val="173285210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50"/>
                                        </p:tgtEl>
                                        <p:attrNameLst>
                                          <p:attrName>style.visibility</p:attrName>
                                        </p:attrNameLst>
                                      </p:cBhvr>
                                      <p:to>
                                        <p:strVal val="visible"/>
                                      </p:to>
                                    </p:set>
                                  </p:childTnLst>
                                </p:cTn>
                              </p:par>
                              <p:par>
                                <p:cTn id="9" presetID="22" presetClass="entr" presetSubtype="4" fill="hold" nodeType="withEffect">
                                  <p:stCondLst>
                                    <p:cond delay="0"/>
                                  </p:stCondLst>
                                  <p:childTnLst>
                                    <p:set>
                                      <p:cBhvr>
                                        <p:cTn id="10" dur="1" fill="hold">
                                          <p:stCondLst>
                                            <p:cond delay="0"/>
                                          </p:stCondLst>
                                        </p:cTn>
                                        <p:tgtEl>
                                          <p:spTgt spid="60452"/>
                                        </p:tgtEl>
                                        <p:attrNameLst>
                                          <p:attrName>style.visibility</p:attrName>
                                        </p:attrNameLst>
                                      </p:cBhvr>
                                      <p:to>
                                        <p:strVal val="visible"/>
                                      </p:to>
                                    </p:set>
                                    <p:animEffect transition="in" filter="wipe(down)">
                                      <p:cBhvr>
                                        <p:cTn id="11" dur="500"/>
                                        <p:tgtEl>
                                          <p:spTgt spid="604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60470"/>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60468"/>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nodeType="afterEffect">
                                  <p:stCondLst>
                                    <p:cond delay="0"/>
                                  </p:stCondLst>
                                  <p:childTnLst>
                                    <p:set>
                                      <p:cBhvr>
                                        <p:cTn id="21" dur="1" fill="hold">
                                          <p:stCondLst>
                                            <p:cond delay="0"/>
                                          </p:stCondLst>
                                        </p:cTn>
                                        <p:tgtEl>
                                          <p:spTgt spid="60466"/>
                                        </p:tgtEl>
                                        <p:attrNameLst>
                                          <p:attrName>style.visibility</p:attrName>
                                        </p:attrNameLst>
                                      </p:cBhvr>
                                      <p:to>
                                        <p:strVal val="visible"/>
                                      </p:to>
                                    </p:set>
                                  </p:childTnLst>
                                </p:cTn>
                              </p:par>
                            </p:childTnLst>
                          </p:cTn>
                        </p:par>
                        <p:par>
                          <p:cTn id="22" fill="hold" nodeType="afterGroup">
                            <p:stCondLst>
                              <p:cond delay="0"/>
                            </p:stCondLst>
                            <p:childTnLst>
                              <p:par>
                                <p:cTn id="23" presetID="10" presetClass="exit" presetSubtype="0" fill="hold" grpId="0" nodeType="afterEffect">
                                  <p:stCondLst>
                                    <p:cond delay="0"/>
                                  </p:stCondLst>
                                  <p:childTnLst>
                                    <p:animEffect transition="out" filter="fade">
                                      <p:cBhvr>
                                        <p:cTn id="24" dur="500"/>
                                        <p:tgtEl>
                                          <p:spTgt spid="60422"/>
                                        </p:tgtEl>
                                      </p:cBhvr>
                                    </p:animEffect>
                                    <p:set>
                                      <p:cBhvr>
                                        <p:cTn id="25" dur="1" fill="hold">
                                          <p:stCondLst>
                                            <p:cond delay="499"/>
                                          </p:stCondLst>
                                        </p:cTn>
                                        <p:tgtEl>
                                          <p:spTgt spid="6042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60424"/>
                                        </p:tgtEl>
                                      </p:cBhvr>
                                    </p:animEffect>
                                    <p:set>
                                      <p:cBhvr>
                                        <p:cTn id="28" dur="1" fill="hold">
                                          <p:stCondLst>
                                            <p:cond delay="499"/>
                                          </p:stCondLst>
                                        </p:cTn>
                                        <p:tgtEl>
                                          <p:spTgt spid="60424"/>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60427"/>
                                        </p:tgtEl>
                                      </p:cBhvr>
                                    </p:animEffect>
                                    <p:set>
                                      <p:cBhvr>
                                        <p:cTn id="31" dur="1" fill="hold">
                                          <p:stCondLst>
                                            <p:cond delay="999"/>
                                          </p:stCondLst>
                                        </p:cTn>
                                        <p:tgtEl>
                                          <p:spTgt spid="60427"/>
                                        </p:tgtEl>
                                        <p:attrNameLst>
                                          <p:attrName>style.visibility</p:attrName>
                                        </p:attrNameLst>
                                      </p:cBhvr>
                                      <p:to>
                                        <p:strVal val="hidden"/>
                                      </p:to>
                                    </p:set>
                                  </p:childTnLst>
                                </p:cTn>
                              </p:par>
                            </p:childTnLst>
                          </p:cTn>
                        </p:par>
                        <p:par>
                          <p:cTn id="32" fill="hold" nodeType="afterGroup">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604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4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0465"/>
                                        </p:tgtEl>
                                        <p:attrNameLst>
                                          <p:attrName>style.visibility</p:attrName>
                                        </p:attrNameLst>
                                      </p:cBhvr>
                                      <p:to>
                                        <p:strVal val="visible"/>
                                      </p:to>
                                    </p:set>
                                  </p:childTnLst>
                                </p:cTn>
                              </p:par>
                            </p:childTnLst>
                          </p:cTn>
                        </p:par>
                        <p:par>
                          <p:cTn id="39" fill="hold" nodeType="afterGroup">
                            <p:stCondLst>
                              <p:cond delay="1000"/>
                            </p:stCondLst>
                            <p:childTnLst>
                              <p:par>
                                <p:cTn id="40" presetID="10" presetClass="exit" presetSubtype="0" fill="hold" nodeType="afterEffect">
                                  <p:stCondLst>
                                    <p:cond delay="0"/>
                                  </p:stCondLst>
                                  <p:childTnLst>
                                    <p:animEffect transition="out" filter="fade">
                                      <p:cBhvr>
                                        <p:cTn id="41" dur="2000"/>
                                        <p:tgtEl>
                                          <p:spTgt spid="60470"/>
                                        </p:tgtEl>
                                      </p:cBhvr>
                                    </p:animEffect>
                                    <p:set>
                                      <p:cBhvr>
                                        <p:cTn id="42" dur="1" fill="hold">
                                          <p:stCondLst>
                                            <p:cond delay="1999"/>
                                          </p:stCondLst>
                                        </p:cTn>
                                        <p:tgtEl>
                                          <p:spTgt spid="60470"/>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2000"/>
                                        <p:tgtEl>
                                          <p:spTgt spid="60468"/>
                                        </p:tgtEl>
                                      </p:cBhvr>
                                    </p:animEffect>
                                    <p:set>
                                      <p:cBhvr>
                                        <p:cTn id="45" dur="1" fill="hold">
                                          <p:stCondLst>
                                            <p:cond delay="1999"/>
                                          </p:stCondLst>
                                        </p:cTn>
                                        <p:tgtEl>
                                          <p:spTgt spid="60468"/>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2000"/>
                                        <p:tgtEl>
                                          <p:spTgt spid="60466"/>
                                        </p:tgtEl>
                                      </p:cBhvr>
                                    </p:animEffect>
                                    <p:set>
                                      <p:cBhvr>
                                        <p:cTn id="48" dur="1" fill="hold">
                                          <p:stCondLst>
                                            <p:cond delay="1999"/>
                                          </p:stCondLst>
                                        </p:cTn>
                                        <p:tgtEl>
                                          <p:spTgt spid="60466"/>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0439">
                                            <p:txEl>
                                              <p:pRg st="1" end="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0455"/>
                                        </p:tgtEl>
                                        <p:attrNameLst>
                                          <p:attrName>style.visibility</p:attrName>
                                        </p:attrNameLst>
                                      </p:cBhvr>
                                      <p:to>
                                        <p:strVal val="visible"/>
                                      </p:to>
                                    </p:set>
                                  </p:childTnLst>
                                </p:cTn>
                              </p:par>
                              <p:par>
                                <p:cTn id="55" presetID="22" presetClass="entr" presetSubtype="1" fill="hold" nodeType="withEffect">
                                  <p:stCondLst>
                                    <p:cond delay="0"/>
                                  </p:stCondLst>
                                  <p:childTnLst>
                                    <p:set>
                                      <p:cBhvr>
                                        <p:cTn id="56" dur="1" fill="hold">
                                          <p:stCondLst>
                                            <p:cond delay="0"/>
                                          </p:stCondLst>
                                        </p:cTn>
                                        <p:tgtEl>
                                          <p:spTgt spid="60460"/>
                                        </p:tgtEl>
                                        <p:attrNameLst>
                                          <p:attrName>style.visibility</p:attrName>
                                        </p:attrNameLst>
                                      </p:cBhvr>
                                      <p:to>
                                        <p:strVal val="visible"/>
                                      </p:to>
                                    </p:set>
                                    <p:animEffect transition="in" filter="wipe(up)">
                                      <p:cBhvr>
                                        <p:cTn id="57" dur="500"/>
                                        <p:tgtEl>
                                          <p:spTgt spid="6046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0439">
                                            <p:txEl>
                                              <p:pRg st="2" end="2"/>
                                            </p:txEl>
                                          </p:spTgt>
                                        </p:tgtEl>
                                        <p:attrNameLst>
                                          <p:attrName>style.visibility</p:attrName>
                                        </p:attrNameLst>
                                      </p:cBhvr>
                                      <p:to>
                                        <p:strVal val="visible"/>
                                      </p:to>
                                    </p:set>
                                  </p:childTnLst>
                                </p:cTn>
                              </p:par>
                              <p:par>
                                <p:cTn id="62" presetID="22" presetClass="entr" presetSubtype="2" fill="hold" nodeType="withEffect">
                                  <p:stCondLst>
                                    <p:cond delay="0"/>
                                  </p:stCondLst>
                                  <p:childTnLst>
                                    <p:set>
                                      <p:cBhvr>
                                        <p:cTn id="63" dur="1" fill="hold">
                                          <p:stCondLst>
                                            <p:cond delay="0"/>
                                          </p:stCondLst>
                                        </p:cTn>
                                        <p:tgtEl>
                                          <p:spTgt spid="60476"/>
                                        </p:tgtEl>
                                        <p:attrNameLst>
                                          <p:attrName>style.visibility</p:attrName>
                                        </p:attrNameLst>
                                      </p:cBhvr>
                                      <p:to>
                                        <p:strVal val="visible"/>
                                      </p:to>
                                    </p:set>
                                    <p:animEffect transition="in" filter="wipe(right)">
                                      <p:cBhvr>
                                        <p:cTn id="64" dur="500"/>
                                        <p:tgtEl>
                                          <p:spTgt spid="60476"/>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60471"/>
                                        </p:tgtEl>
                                        <p:attrNameLst>
                                          <p:attrName>style.visibility</p:attrName>
                                        </p:attrNameLst>
                                      </p:cBhvr>
                                      <p:to>
                                        <p:strVal val="visible"/>
                                      </p:to>
                                    </p:set>
                                  </p:childTnLst>
                                </p:cTn>
                              </p:par>
                              <p:par>
                                <p:cTn id="67" presetID="22" presetClass="entr" presetSubtype="4" fill="hold" nodeType="withEffect">
                                  <p:stCondLst>
                                    <p:cond delay="0"/>
                                  </p:stCondLst>
                                  <p:childTnLst>
                                    <p:set>
                                      <p:cBhvr>
                                        <p:cTn id="68" dur="1" fill="hold">
                                          <p:stCondLst>
                                            <p:cond delay="0"/>
                                          </p:stCondLst>
                                        </p:cTn>
                                        <p:tgtEl>
                                          <p:spTgt spid="60472"/>
                                        </p:tgtEl>
                                        <p:attrNameLst>
                                          <p:attrName>style.visibility</p:attrName>
                                        </p:attrNameLst>
                                      </p:cBhvr>
                                      <p:to>
                                        <p:strVal val="visible"/>
                                      </p:to>
                                    </p:set>
                                    <p:animEffect transition="in" filter="wipe(down)">
                                      <p:cBhvr>
                                        <p:cTn id="69" dur="500"/>
                                        <p:tgtEl>
                                          <p:spTgt spid="60472"/>
                                        </p:tgtEl>
                                      </p:cBhvr>
                                    </p:animEffect>
                                  </p:childTnLst>
                                </p:cTn>
                              </p:par>
                              <p:par>
                                <p:cTn id="70" presetID="1" presetClass="entr" presetSubtype="0" fill="hold" grpId="0" nodeType="withEffect">
                                  <p:stCondLst>
                                    <p:cond delay="0"/>
                                  </p:stCondLst>
                                  <p:childTnLst>
                                    <p:set>
                                      <p:cBhvr>
                                        <p:cTn id="71" dur="1" fill="hold">
                                          <p:stCondLst>
                                            <p:cond delay="0"/>
                                          </p:stCondLst>
                                        </p:cTn>
                                        <p:tgtEl>
                                          <p:spTgt spid="60477"/>
                                        </p:tgtEl>
                                        <p:attrNameLst>
                                          <p:attrName>style.visibility</p:attrName>
                                        </p:attrNameLst>
                                      </p:cBhvr>
                                      <p:to>
                                        <p:strVal val="visible"/>
                                      </p:to>
                                    </p:set>
                                  </p:childTnLst>
                                </p:cTn>
                              </p:par>
                              <p:par>
                                <p:cTn id="72" presetID="22" presetClass="entr" presetSubtype="4" fill="hold" nodeType="withEffect">
                                  <p:stCondLst>
                                    <p:cond delay="0"/>
                                  </p:stCondLst>
                                  <p:childTnLst>
                                    <p:set>
                                      <p:cBhvr>
                                        <p:cTn id="73" dur="1" fill="hold">
                                          <p:stCondLst>
                                            <p:cond delay="0"/>
                                          </p:stCondLst>
                                        </p:cTn>
                                        <p:tgtEl>
                                          <p:spTgt spid="60478"/>
                                        </p:tgtEl>
                                        <p:attrNameLst>
                                          <p:attrName>style.visibility</p:attrName>
                                        </p:attrNameLst>
                                      </p:cBhvr>
                                      <p:to>
                                        <p:strVal val="visible"/>
                                      </p:to>
                                    </p:set>
                                    <p:animEffect transition="in" filter="wipe(down)">
                                      <p:cBhvr>
                                        <p:cTn id="74" dur="500"/>
                                        <p:tgtEl>
                                          <p:spTgt spid="6047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0439">
                                            <p:txEl>
                                              <p:pRg st="3" end="3"/>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0456"/>
                                        </p:tgtEl>
                                        <p:attrNameLst>
                                          <p:attrName>style.visibility</p:attrName>
                                        </p:attrNameLst>
                                      </p:cBhvr>
                                      <p:to>
                                        <p:strVal val="visible"/>
                                      </p:to>
                                    </p:set>
                                  </p:childTnLst>
                                </p:cTn>
                              </p:par>
                              <p:par>
                                <p:cTn id="81" presetID="22" presetClass="entr" presetSubtype="1" fill="hold" nodeType="withEffect">
                                  <p:stCondLst>
                                    <p:cond delay="0"/>
                                  </p:stCondLst>
                                  <p:childTnLst>
                                    <p:set>
                                      <p:cBhvr>
                                        <p:cTn id="82" dur="1" fill="hold">
                                          <p:stCondLst>
                                            <p:cond delay="0"/>
                                          </p:stCondLst>
                                        </p:cTn>
                                        <p:tgtEl>
                                          <p:spTgt spid="60473"/>
                                        </p:tgtEl>
                                        <p:attrNameLst>
                                          <p:attrName>style.visibility</p:attrName>
                                        </p:attrNameLst>
                                      </p:cBhvr>
                                      <p:to>
                                        <p:strVal val="visible"/>
                                      </p:to>
                                    </p:set>
                                    <p:animEffect transition="in" filter="wipe(up)">
                                      <p:cBhvr>
                                        <p:cTn id="83" dur="500"/>
                                        <p:tgtEl>
                                          <p:spTgt spid="60473"/>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0439">
                                            <p:txEl>
                                              <p:pRg st="4" end="4"/>
                                            </p:txEl>
                                          </p:spTgt>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60457"/>
                                        </p:tgtEl>
                                        <p:attrNameLst>
                                          <p:attrName>style.visibility</p:attrName>
                                        </p:attrNameLst>
                                      </p:cBhvr>
                                      <p:to>
                                        <p:strVal val="visible"/>
                                      </p:to>
                                    </p:set>
                                  </p:childTnLst>
                                </p:cTn>
                              </p:par>
                              <p:par>
                                <p:cTn id="90" presetID="22" presetClass="entr" presetSubtype="1" fill="hold" nodeType="withEffect">
                                  <p:stCondLst>
                                    <p:cond delay="0"/>
                                  </p:stCondLst>
                                  <p:childTnLst>
                                    <p:set>
                                      <p:cBhvr>
                                        <p:cTn id="91" dur="1" fill="hold">
                                          <p:stCondLst>
                                            <p:cond delay="0"/>
                                          </p:stCondLst>
                                        </p:cTn>
                                        <p:tgtEl>
                                          <p:spTgt spid="60474"/>
                                        </p:tgtEl>
                                        <p:attrNameLst>
                                          <p:attrName>style.visibility</p:attrName>
                                        </p:attrNameLst>
                                      </p:cBhvr>
                                      <p:to>
                                        <p:strVal val="visible"/>
                                      </p:to>
                                    </p:set>
                                    <p:animEffect transition="in" filter="wipe(up)">
                                      <p:cBhvr>
                                        <p:cTn id="92" dur="500"/>
                                        <p:tgtEl>
                                          <p:spTgt spid="60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animBg="1"/>
      <p:bldP spid="60424" grpId="0" animBg="1"/>
      <p:bldP spid="60427" grpId="0" animBg="1"/>
      <p:bldP spid="60439" grpId="0" build="p"/>
      <p:bldP spid="60450" grpId="0" animBg="1"/>
      <p:bldP spid="60455" grpId="0" animBg="1"/>
      <p:bldP spid="60456" grpId="0" animBg="1"/>
      <p:bldP spid="60457" grpId="0" animBg="1"/>
      <p:bldP spid="60463" grpId="0" animBg="1"/>
      <p:bldP spid="60464" grpId="0" animBg="1"/>
      <p:bldP spid="60465" grpId="0" animBg="1"/>
      <p:bldP spid="60471" grpId="0" animBg="1"/>
      <p:bldP spid="60477"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Switch Commands – </a:t>
            </a:r>
            <a:r>
              <a:rPr lang="en-US" sz="2000" dirty="0" smtClean="0"/>
              <a:t>Configuring an Interconnect switch</a:t>
            </a:r>
            <a:endParaRPr lang="en-US" sz="2000" dirty="0"/>
          </a:p>
        </p:txBody>
      </p:sp>
      <p:sp>
        <p:nvSpPr>
          <p:cNvPr id="3" name="Content Placeholder 2"/>
          <p:cNvSpPr>
            <a:spLocks noGrp="1"/>
          </p:cNvSpPr>
          <p:nvPr>
            <p:ph idx="1"/>
          </p:nvPr>
        </p:nvSpPr>
        <p:spPr/>
        <p:txBody>
          <a:bodyPr>
            <a:normAutofit/>
          </a:bodyPr>
          <a:lstStyle/>
          <a:p>
            <a:pPr marL="0" indent="0">
              <a:lnSpc>
                <a:spcPct val="100000"/>
              </a:lnSpc>
              <a:buNone/>
            </a:pPr>
            <a:r>
              <a:rPr lang="en-US" sz="1800" dirty="0"/>
              <a:t>If you are configuring the switch for use as an interconnect switch, you can simply connect it to the chassis switches, </a:t>
            </a:r>
            <a:r>
              <a:rPr lang="en-US" sz="1800" dirty="0" err="1"/>
              <a:t>vRack</a:t>
            </a:r>
            <a:r>
              <a:rPr lang="en-US" sz="1800" dirty="0"/>
              <a:t> switches, or other elements of your environment, as described in your deployment plan. </a:t>
            </a:r>
            <a:r>
              <a:rPr lang="en-US" sz="1800" dirty="0" smtClean="0"/>
              <a:t> See the next slide for </a:t>
            </a:r>
            <a:r>
              <a:rPr lang="en-US" sz="1800" i="1" dirty="0" smtClean="0"/>
              <a:t>Add Chassis </a:t>
            </a:r>
            <a:r>
              <a:rPr lang="en-US" sz="1800" dirty="0" smtClean="0"/>
              <a:t>steps.</a:t>
            </a:r>
            <a:endParaRPr lang="en-US" sz="1800" dirty="0"/>
          </a:p>
        </p:txBody>
      </p:sp>
    </p:spTree>
    <p:extLst>
      <p:ext uri="{BB962C8B-B14F-4D97-AF65-F5344CB8AC3E}">
        <p14:creationId xmlns:p14="http://schemas.microsoft.com/office/powerpoint/2010/main" val="52128221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Chassis</a:t>
            </a:r>
            <a:endParaRPr lang="en-US" dirty="0"/>
          </a:p>
        </p:txBody>
      </p:sp>
      <p:sp>
        <p:nvSpPr>
          <p:cNvPr id="3" name="Content Placeholder 2"/>
          <p:cNvSpPr>
            <a:spLocks noGrp="1"/>
          </p:cNvSpPr>
          <p:nvPr>
            <p:ph idx="1"/>
          </p:nvPr>
        </p:nvSpPr>
        <p:spPr>
          <a:xfrm>
            <a:off x="457200" y="1292685"/>
            <a:ext cx="8229600" cy="4882645"/>
          </a:xfrm>
        </p:spPr>
        <p:txBody>
          <a:bodyPr>
            <a:noAutofit/>
          </a:bodyPr>
          <a:lstStyle/>
          <a:p>
            <a:pPr marL="0" indent="0">
              <a:buNone/>
            </a:pPr>
            <a:r>
              <a:rPr lang="en-US" sz="1800" dirty="0" smtClean="0"/>
              <a:t>These steps describe how to add a chassis to the AIM environment using the CLI.</a:t>
            </a:r>
          </a:p>
          <a:p>
            <a:pPr marL="0" indent="0">
              <a:buNone/>
            </a:pPr>
            <a:endParaRPr lang="en-US" sz="1800" dirty="0"/>
          </a:p>
          <a:p>
            <a:pPr marL="0" indent="0">
              <a:buNone/>
            </a:pPr>
            <a:r>
              <a:rPr lang="en-US" sz="1800" dirty="0" smtClean="0"/>
              <a:t>The </a:t>
            </a:r>
            <a:r>
              <a:rPr lang="en-US" sz="1800" dirty="0"/>
              <a:t>add chassis command adds a blade server chassis to your Dell AIM environment. If the blade server contains a management module and managed switches, you need to include information that the Controller needs to manage them when you add the chassis</a:t>
            </a:r>
            <a:r>
              <a:rPr lang="en-US" sz="1800" dirty="0" smtClean="0"/>
              <a:t>.</a:t>
            </a:r>
          </a:p>
          <a:p>
            <a:pPr marL="0" indent="0">
              <a:buNone/>
            </a:pPr>
            <a:endParaRPr lang="en-US" sz="1800" dirty="0"/>
          </a:p>
          <a:p>
            <a:pPr marL="346075" lvl="1" indent="0">
              <a:buNone/>
            </a:pPr>
            <a:r>
              <a:rPr lang="en-US" sz="1600" dirty="0">
                <a:solidFill>
                  <a:srgbClr val="0000CC"/>
                </a:solidFill>
                <a:latin typeface="Miriam Fixed" pitchFamily="49" charset="-79"/>
                <a:cs typeface="Miriam Fixed" pitchFamily="49" charset="-79"/>
              </a:rPr>
              <a:t>add chassis [</a:t>
            </a:r>
            <a:r>
              <a:rPr lang="en-US" sz="1600" dirty="0" err="1">
                <a:solidFill>
                  <a:srgbClr val="0000CC"/>
                </a:solidFill>
                <a:latin typeface="Miriam Fixed" pitchFamily="49" charset="-79"/>
                <a:cs typeface="Miriam Fixed" pitchFamily="49" charset="-79"/>
              </a:rPr>
              <a:t>newId</a:t>
            </a:r>
            <a:r>
              <a:rPr lang="en-US" sz="1600" dirty="0">
                <a:solidFill>
                  <a:srgbClr val="0000CC"/>
                </a:solidFill>
                <a:latin typeface="Miriam Fixed" pitchFamily="49" charset="-79"/>
                <a:cs typeface="Miriam Fixed" pitchFamily="49" charset="-79"/>
              </a:rPr>
              <a:t>=&lt;id&gt;] [type=&lt;</a:t>
            </a:r>
            <a:r>
              <a:rPr lang="en-US" sz="1600" dirty="0" err="1">
                <a:solidFill>
                  <a:srgbClr val="0000CC"/>
                </a:solidFill>
                <a:latin typeface="Miriam Fixed" pitchFamily="49" charset="-79"/>
                <a:cs typeface="Miriam Fixed" pitchFamily="49" charset="-79"/>
              </a:rPr>
              <a:t>chassis_type</a:t>
            </a:r>
            <a:r>
              <a:rPr lang="en-US" sz="1600" dirty="0">
                <a:solidFill>
                  <a:srgbClr val="0000CC"/>
                </a:solidFill>
                <a:latin typeface="Miriam Fixed" pitchFamily="49" charset="-79"/>
                <a:cs typeface="Miriam Fixed" pitchFamily="49" charset="-79"/>
              </a:rPr>
              <a:t>&gt;] address=&lt;</a:t>
            </a:r>
            <a:r>
              <a:rPr lang="en-US" sz="1600" dirty="0" err="1">
                <a:solidFill>
                  <a:srgbClr val="0000CC"/>
                </a:solidFill>
                <a:latin typeface="Miriam Fixed" pitchFamily="49" charset="-79"/>
                <a:cs typeface="Miriam Fixed" pitchFamily="49" charset="-79"/>
              </a:rPr>
              <a:t>ip</a:t>
            </a:r>
            <a:r>
              <a:rPr lang="en-US" sz="1600" dirty="0">
                <a:solidFill>
                  <a:srgbClr val="0000CC"/>
                </a:solidFill>
                <a:latin typeface="Miriam Fixed" pitchFamily="49" charset="-79"/>
                <a:cs typeface="Miriam Fixed" pitchFamily="49" charset="-79"/>
              </a:rPr>
              <a:t>&gt; </a:t>
            </a:r>
            <a:r>
              <a:rPr lang="en-US" sz="1600" dirty="0" err="1">
                <a:solidFill>
                  <a:srgbClr val="0000CC"/>
                </a:solidFill>
                <a:latin typeface="Miriam Fixed" pitchFamily="49" charset="-79"/>
                <a:cs typeface="Miriam Fixed" pitchFamily="49" charset="-79"/>
              </a:rPr>
              <a:t>snmpPassword</a:t>
            </a:r>
            <a:r>
              <a:rPr lang="en-US" sz="1600" dirty="0">
                <a:solidFill>
                  <a:srgbClr val="0000CC"/>
                </a:solidFill>
                <a:latin typeface="Miriam Fixed" pitchFamily="49" charset="-79"/>
                <a:cs typeface="Miriam Fixed" pitchFamily="49" charset="-79"/>
              </a:rPr>
              <a:t>=&lt;string&gt; </a:t>
            </a:r>
            <a:r>
              <a:rPr lang="en-US" sz="1600" dirty="0" err="1">
                <a:solidFill>
                  <a:srgbClr val="0000CC"/>
                </a:solidFill>
                <a:latin typeface="Miriam Fixed" pitchFamily="49" charset="-79"/>
                <a:cs typeface="Miriam Fixed" pitchFamily="49" charset="-79"/>
              </a:rPr>
              <a:t>telnetUser</a:t>
            </a:r>
            <a:r>
              <a:rPr lang="en-US" sz="1600" dirty="0">
                <a:solidFill>
                  <a:srgbClr val="0000CC"/>
                </a:solidFill>
                <a:latin typeface="Miriam Fixed" pitchFamily="49" charset="-79"/>
                <a:cs typeface="Miriam Fixed" pitchFamily="49" charset="-79"/>
              </a:rPr>
              <a:t>=&lt;string&gt; </a:t>
            </a:r>
            <a:r>
              <a:rPr lang="en-US" sz="1600" dirty="0" err="1">
                <a:solidFill>
                  <a:srgbClr val="0000CC"/>
                </a:solidFill>
                <a:latin typeface="Miriam Fixed" pitchFamily="49" charset="-79"/>
                <a:cs typeface="Miriam Fixed" pitchFamily="49" charset="-79"/>
              </a:rPr>
              <a:t>telnetPassword</a:t>
            </a:r>
            <a:r>
              <a:rPr lang="en-US" sz="1600" dirty="0">
                <a:solidFill>
                  <a:srgbClr val="0000CC"/>
                </a:solidFill>
                <a:latin typeface="Miriam Fixed" pitchFamily="49" charset="-79"/>
                <a:cs typeface="Miriam Fixed" pitchFamily="49" charset="-79"/>
              </a:rPr>
              <a:t>=&lt;string&gt; [ ( </a:t>
            </a:r>
            <a:r>
              <a:rPr lang="en-US" sz="1600" dirty="0" err="1">
                <a:solidFill>
                  <a:srgbClr val="0000CC"/>
                </a:solidFill>
                <a:latin typeface="Miriam Fixed" pitchFamily="49" charset="-79"/>
                <a:cs typeface="Miriam Fixed" pitchFamily="49" charset="-79"/>
              </a:rPr>
              <a:t>managementType</a:t>
            </a:r>
            <a:r>
              <a:rPr lang="en-US" sz="1600" dirty="0">
                <a:solidFill>
                  <a:srgbClr val="0000CC"/>
                </a:solidFill>
                <a:latin typeface="Miriam Fixed" pitchFamily="49" charset="-79"/>
                <a:cs typeface="Miriam Fixed" pitchFamily="49" charset="-79"/>
              </a:rPr>
              <a:t>=&lt;</a:t>
            </a:r>
            <a:r>
              <a:rPr lang="en-US" sz="1600" dirty="0" err="1">
                <a:solidFill>
                  <a:srgbClr val="0000CC"/>
                </a:solidFill>
                <a:latin typeface="Miriam Fixed" pitchFamily="49" charset="-79"/>
                <a:cs typeface="Miriam Fixed" pitchFamily="49" charset="-79"/>
              </a:rPr>
              <a:t>management_type</a:t>
            </a:r>
            <a:r>
              <a:rPr lang="en-US" sz="1600" dirty="0">
                <a:solidFill>
                  <a:srgbClr val="0000CC"/>
                </a:solidFill>
                <a:latin typeface="Miriam Fixed" pitchFamily="49" charset="-79"/>
                <a:cs typeface="Miriam Fixed" pitchFamily="49" charset="-79"/>
              </a:rPr>
              <a:t>&gt; | name=&lt;string&gt; | description=&lt;string&gt; | contact=&lt;string&gt; | location=&lt;string&gt; | </a:t>
            </a:r>
            <a:r>
              <a:rPr lang="en-US" sz="1600" dirty="0" err="1">
                <a:solidFill>
                  <a:srgbClr val="0000CC"/>
                </a:solidFill>
                <a:latin typeface="Miriam Fixed" pitchFamily="49" charset="-79"/>
                <a:cs typeface="Miriam Fixed" pitchFamily="49" charset="-79"/>
              </a:rPr>
              <a:t>useSSH</a:t>
            </a:r>
            <a:r>
              <a:rPr lang="en-US" sz="1600" dirty="0">
                <a:solidFill>
                  <a:srgbClr val="0000CC"/>
                </a:solidFill>
                <a:latin typeface="Miriam Fixed" pitchFamily="49" charset="-79"/>
                <a:cs typeface="Miriam Fixed" pitchFamily="49" charset="-79"/>
              </a:rPr>
              <a:t>=&lt;</a:t>
            </a:r>
            <a:r>
              <a:rPr lang="en-US" sz="1600" dirty="0" err="1">
                <a:solidFill>
                  <a:srgbClr val="0000CC"/>
                </a:solidFill>
                <a:latin typeface="Miriam Fixed" pitchFamily="49" charset="-79"/>
                <a:cs typeface="Miriam Fixed" pitchFamily="49" charset="-79"/>
              </a:rPr>
              <a:t>boolean</a:t>
            </a:r>
            <a:r>
              <a:rPr lang="en-US" sz="1600" dirty="0">
                <a:solidFill>
                  <a:srgbClr val="0000CC"/>
                </a:solidFill>
                <a:latin typeface="Miriam Fixed" pitchFamily="49" charset="-79"/>
                <a:cs typeface="Miriam Fixed" pitchFamily="49" charset="-79"/>
              </a:rPr>
              <a:t>&gt; ) </a:t>
            </a:r>
            <a:r>
              <a:rPr lang="en-US" sz="1600" dirty="0" smtClean="0">
                <a:solidFill>
                  <a:srgbClr val="0000CC"/>
                </a:solidFill>
                <a:latin typeface="Miriam Fixed" pitchFamily="49" charset="-79"/>
                <a:cs typeface="Miriam Fixed" pitchFamily="49" charset="-79"/>
              </a:rPr>
              <a:t>]*</a:t>
            </a:r>
          </a:p>
          <a:p>
            <a:pPr marL="346075" lvl="1" indent="0">
              <a:buNone/>
            </a:pPr>
            <a:endParaRPr lang="en-US" dirty="0">
              <a:solidFill>
                <a:srgbClr val="0000CC"/>
              </a:solidFill>
            </a:endParaRPr>
          </a:p>
          <a:p>
            <a:pPr marL="0" indent="0">
              <a:buNone/>
            </a:pPr>
            <a:r>
              <a:rPr lang="en-US" sz="1800" dirty="0" smtClean="0"/>
              <a:t>Additional information example: </a:t>
            </a:r>
          </a:p>
          <a:p>
            <a:pPr marL="346075" lvl="1" indent="0">
              <a:buNone/>
            </a:pPr>
            <a:r>
              <a:rPr lang="en-US" sz="1600" dirty="0">
                <a:solidFill>
                  <a:srgbClr val="0000CC"/>
                </a:solidFill>
                <a:latin typeface="Miriam Fixed" pitchFamily="49" charset="-79"/>
                <a:cs typeface="Miriam Fixed" pitchFamily="49" charset="-79"/>
              </a:rPr>
              <a:t>add chassis address=10.20.156.111 </a:t>
            </a:r>
            <a:r>
              <a:rPr lang="en-US" sz="1600" dirty="0" err="1">
                <a:solidFill>
                  <a:srgbClr val="0000CC"/>
                </a:solidFill>
                <a:latin typeface="Miriam Fixed" pitchFamily="49" charset="-79"/>
                <a:cs typeface="Miriam Fixed" pitchFamily="49" charset="-79"/>
              </a:rPr>
              <a:t>snmpPassword</a:t>
            </a:r>
            <a:r>
              <a:rPr lang="en-US" sz="1600" dirty="0">
                <a:solidFill>
                  <a:srgbClr val="0000CC"/>
                </a:solidFill>
                <a:latin typeface="Miriam Fixed" pitchFamily="49" charset="-79"/>
                <a:cs typeface="Miriam Fixed" pitchFamily="49" charset="-79"/>
              </a:rPr>
              <a:t>=</a:t>
            </a:r>
            <a:r>
              <a:rPr lang="en-US" sz="1600" dirty="0" err="1">
                <a:solidFill>
                  <a:srgbClr val="0000CC"/>
                </a:solidFill>
                <a:latin typeface="Miriam Fixed" pitchFamily="49" charset="-79"/>
                <a:cs typeface="Miriam Fixed" pitchFamily="49" charset="-79"/>
              </a:rPr>
              <a:t>scalent</a:t>
            </a:r>
            <a:r>
              <a:rPr lang="en-US" sz="1600" dirty="0">
                <a:solidFill>
                  <a:srgbClr val="0000CC"/>
                </a:solidFill>
                <a:latin typeface="Miriam Fixed" pitchFamily="49" charset="-79"/>
                <a:cs typeface="Miriam Fixed" pitchFamily="49" charset="-79"/>
              </a:rPr>
              <a:t> </a:t>
            </a:r>
            <a:r>
              <a:rPr lang="en-US" sz="1600" dirty="0" err="1">
                <a:solidFill>
                  <a:srgbClr val="0000CC"/>
                </a:solidFill>
                <a:latin typeface="Miriam Fixed" pitchFamily="49" charset="-79"/>
                <a:cs typeface="Miriam Fixed" pitchFamily="49" charset="-79"/>
              </a:rPr>
              <a:t>telnetUser</a:t>
            </a:r>
            <a:r>
              <a:rPr lang="en-US" sz="1600" dirty="0">
                <a:solidFill>
                  <a:srgbClr val="0000CC"/>
                </a:solidFill>
                <a:latin typeface="Miriam Fixed" pitchFamily="49" charset="-79"/>
                <a:cs typeface="Miriam Fixed" pitchFamily="49" charset="-79"/>
              </a:rPr>
              <a:t>=USERID </a:t>
            </a:r>
            <a:r>
              <a:rPr lang="en-US" sz="1600" dirty="0" err="1">
                <a:solidFill>
                  <a:srgbClr val="0000CC"/>
                </a:solidFill>
                <a:latin typeface="Miriam Fixed" pitchFamily="49" charset="-79"/>
                <a:cs typeface="Miriam Fixed" pitchFamily="49" charset="-79"/>
              </a:rPr>
              <a:t>telnetPassword</a:t>
            </a:r>
            <a:r>
              <a:rPr lang="en-US" sz="1600" dirty="0">
                <a:solidFill>
                  <a:srgbClr val="0000CC"/>
                </a:solidFill>
                <a:latin typeface="Miriam Fixed" pitchFamily="49" charset="-79"/>
                <a:cs typeface="Miriam Fixed" pitchFamily="49" charset="-79"/>
              </a:rPr>
              <a:t>=PASSW0RD name=FinanceChassis-02 description="Finance Group Chassis 2." contact="Josh pager 555-1234" location="Data Center 3, Rack 25" </a:t>
            </a:r>
            <a:r>
              <a:rPr lang="en-US" sz="1600" dirty="0" err="1" smtClean="0">
                <a:solidFill>
                  <a:srgbClr val="0000CC"/>
                </a:solidFill>
                <a:latin typeface="Miriam Fixed" pitchFamily="49" charset="-79"/>
                <a:cs typeface="Miriam Fixed" pitchFamily="49" charset="-79"/>
              </a:rPr>
              <a:t>useSSH</a:t>
            </a:r>
            <a:r>
              <a:rPr lang="en-US" sz="1600" dirty="0" smtClean="0">
                <a:solidFill>
                  <a:srgbClr val="0000CC"/>
                </a:solidFill>
                <a:latin typeface="Miriam Fixed" pitchFamily="49" charset="-79"/>
                <a:cs typeface="Miriam Fixed" pitchFamily="49" charset="-79"/>
              </a:rPr>
              <a:t>=true</a:t>
            </a:r>
            <a:endParaRPr lang="en-US" dirty="0" smtClean="0">
              <a:solidFill>
                <a:srgbClr val="0000CC"/>
              </a:solidFill>
            </a:endParaRPr>
          </a:p>
          <a:p>
            <a:pPr marL="346075" lvl="1" indent="0">
              <a:buNone/>
            </a:pPr>
            <a:endParaRPr lang="en-US" dirty="0">
              <a:solidFill>
                <a:srgbClr val="0000CC"/>
              </a:solidFill>
            </a:endParaRPr>
          </a:p>
          <a:p>
            <a:pPr marL="0" indent="0">
              <a:buNone/>
            </a:pPr>
            <a:endParaRPr lang="en-US" sz="1800" dirty="0"/>
          </a:p>
        </p:txBody>
      </p:sp>
    </p:spTree>
    <p:extLst>
      <p:ext uri="{BB962C8B-B14F-4D97-AF65-F5344CB8AC3E}">
        <p14:creationId xmlns:p14="http://schemas.microsoft.com/office/powerpoint/2010/main" val="366554182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Chassis </a:t>
            </a:r>
            <a:r>
              <a:rPr lang="en-US" sz="2000" dirty="0" smtClean="0"/>
              <a:t>– Command Parameters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37765058"/>
              </p:ext>
            </p:extLst>
          </p:nvPr>
        </p:nvGraphicFramePr>
        <p:xfrm>
          <a:off x="526094" y="1004581"/>
          <a:ext cx="8141918" cy="5004767"/>
        </p:xfrm>
        <a:graphic>
          <a:graphicData uri="http://schemas.openxmlformats.org/drawingml/2006/table">
            <a:tbl>
              <a:tblPr firstRow="1" firstCol="1" bandRow="1"/>
              <a:tblGrid>
                <a:gridCol w="2016689"/>
                <a:gridCol w="6125229"/>
              </a:tblGrid>
              <a:tr h="236824">
                <a:tc>
                  <a:txBody>
                    <a:bodyPr/>
                    <a:lstStyle/>
                    <a:p>
                      <a:pPr marL="0" marR="0">
                        <a:lnSpc>
                          <a:spcPct val="115000"/>
                        </a:lnSpc>
                        <a:spcBef>
                          <a:spcPts val="0"/>
                        </a:spcBef>
                        <a:spcAft>
                          <a:spcPts val="1000"/>
                        </a:spcAft>
                      </a:pPr>
                      <a:r>
                        <a:rPr lang="en-US" sz="1400" dirty="0" err="1">
                          <a:solidFill>
                            <a:schemeClr val="bg2"/>
                          </a:solidFill>
                          <a:effectLst/>
                          <a:latin typeface="Calibri"/>
                          <a:ea typeface="SimSun"/>
                          <a:cs typeface="Times New Roman"/>
                        </a:rPr>
                        <a:t>newId</a:t>
                      </a:r>
                      <a:r>
                        <a:rPr lang="en-US" sz="1400" dirty="0">
                          <a:solidFill>
                            <a:schemeClr val="bg2"/>
                          </a:solidFill>
                          <a:effectLst/>
                          <a:latin typeface="Calibri"/>
                          <a:ea typeface="SimSun"/>
                          <a:cs typeface="Times New Roman"/>
                        </a:rPr>
                        <a:t>=</a:t>
                      </a:r>
                      <a:r>
                        <a:rPr lang="en-US" sz="1400" b="1" i="1" dirty="0">
                          <a:solidFill>
                            <a:schemeClr val="bg2"/>
                          </a:solidFill>
                          <a:effectLst/>
                          <a:latin typeface="Calibri"/>
                          <a:ea typeface="SimSun"/>
                          <a:cs typeface="Times New Roman"/>
                        </a:rPr>
                        <a:t>id</a:t>
                      </a:r>
                      <a:endParaRPr lang="en-US" sz="1400" dirty="0">
                        <a:solidFill>
                          <a:schemeClr val="bg2"/>
                        </a:solidFill>
                        <a:effectLst/>
                        <a:latin typeface="Calibri"/>
                        <a:ea typeface="SimSun"/>
                        <a:cs typeface="Times New Roman"/>
                      </a:endParaRP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400" dirty="0">
                          <a:solidFill>
                            <a:schemeClr val="bg2"/>
                          </a:solidFill>
                          <a:effectLst/>
                          <a:latin typeface="Calibri"/>
                          <a:ea typeface="SimSun"/>
                          <a:cs typeface="Times New Roman"/>
                        </a:rPr>
                        <a:t>A unique ID for the chassis.</a:t>
                      </a: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250">
                <a:tc>
                  <a:txBody>
                    <a:bodyPr/>
                    <a:lstStyle/>
                    <a:p>
                      <a:pPr marL="0" marR="0">
                        <a:lnSpc>
                          <a:spcPct val="115000"/>
                        </a:lnSpc>
                        <a:spcBef>
                          <a:spcPts val="0"/>
                        </a:spcBef>
                        <a:spcAft>
                          <a:spcPts val="1000"/>
                        </a:spcAft>
                      </a:pPr>
                      <a:r>
                        <a:rPr lang="en-US" sz="1400">
                          <a:effectLst/>
                          <a:latin typeface="Calibri"/>
                          <a:ea typeface="SimSun"/>
                          <a:cs typeface="Times New Roman"/>
                        </a:rPr>
                        <a:t>type=</a:t>
                      </a:r>
                      <a:r>
                        <a:rPr lang="en-US" sz="1400" b="1" i="1">
                          <a:effectLst/>
                          <a:latin typeface="Calibri"/>
                          <a:ea typeface="SimSun"/>
                          <a:cs typeface="Times New Roman"/>
                        </a:rPr>
                        <a:t>chassis_type</a:t>
                      </a:r>
                      <a:endParaRPr lang="en-US" sz="1400">
                        <a:effectLst/>
                        <a:latin typeface="Calibri"/>
                        <a:ea typeface="SimSun"/>
                        <a:cs typeface="Times New Roman"/>
                      </a:endParaRP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400">
                          <a:effectLst/>
                          <a:latin typeface="Calibri"/>
                          <a:ea typeface="SimSun"/>
                          <a:cs typeface="Times New Roman"/>
                        </a:rPr>
                        <a:t>Set type=ibm for an IBM BladeCenter chassis; set type=dell for a Dell PowerEdge chassis.</a:t>
                      </a: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250">
                <a:tc>
                  <a:txBody>
                    <a:bodyPr/>
                    <a:lstStyle/>
                    <a:p>
                      <a:pPr marL="0" marR="0">
                        <a:lnSpc>
                          <a:spcPct val="115000"/>
                        </a:lnSpc>
                        <a:spcBef>
                          <a:spcPts val="0"/>
                        </a:spcBef>
                        <a:spcAft>
                          <a:spcPts val="1000"/>
                        </a:spcAft>
                      </a:pPr>
                      <a:r>
                        <a:rPr lang="en-US" sz="1400">
                          <a:effectLst/>
                          <a:latin typeface="Calibri"/>
                          <a:ea typeface="SimSun"/>
                          <a:cs typeface="Times New Roman"/>
                        </a:rPr>
                        <a:t>address=</a:t>
                      </a:r>
                      <a:r>
                        <a:rPr lang="en-US" sz="1400" b="1" i="1">
                          <a:effectLst/>
                          <a:latin typeface="Calibri"/>
                          <a:ea typeface="SimSun"/>
                          <a:cs typeface="Times New Roman"/>
                        </a:rPr>
                        <a:t>ip</a:t>
                      </a:r>
                      <a:endParaRPr lang="en-US" sz="1400">
                        <a:effectLst/>
                        <a:latin typeface="Calibri"/>
                        <a:ea typeface="SimSun"/>
                        <a:cs typeface="Times New Roman"/>
                      </a:endParaRP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400" dirty="0">
                          <a:effectLst/>
                          <a:latin typeface="Calibri"/>
                          <a:ea typeface="SimSun"/>
                          <a:cs typeface="Times New Roman"/>
                        </a:rPr>
                        <a:t>The external IP address of the chassis management module.</a:t>
                      </a: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250">
                <a:tc>
                  <a:txBody>
                    <a:bodyPr/>
                    <a:lstStyle/>
                    <a:p>
                      <a:pPr marL="0" marR="0">
                        <a:lnSpc>
                          <a:spcPct val="115000"/>
                        </a:lnSpc>
                        <a:spcBef>
                          <a:spcPts val="0"/>
                        </a:spcBef>
                        <a:spcAft>
                          <a:spcPts val="1000"/>
                        </a:spcAft>
                      </a:pPr>
                      <a:r>
                        <a:rPr lang="en-US" sz="1400" dirty="0" err="1">
                          <a:effectLst/>
                          <a:latin typeface="Calibri"/>
                          <a:ea typeface="SimSun"/>
                          <a:cs typeface="Times New Roman"/>
                        </a:rPr>
                        <a:t>snmpPassword</a:t>
                      </a:r>
                      <a:r>
                        <a:rPr lang="en-US" sz="1400" dirty="0">
                          <a:effectLst/>
                          <a:latin typeface="Calibri"/>
                          <a:ea typeface="SimSun"/>
                          <a:cs typeface="Times New Roman"/>
                        </a:rPr>
                        <a:t>=</a:t>
                      </a:r>
                      <a:r>
                        <a:rPr lang="en-US" sz="1400" b="1" i="1" dirty="0">
                          <a:effectLst/>
                          <a:latin typeface="Calibri"/>
                          <a:ea typeface="SimSun"/>
                          <a:cs typeface="Times New Roman"/>
                        </a:rPr>
                        <a:t>string</a:t>
                      </a:r>
                      <a:endParaRPr lang="en-US" sz="1400" dirty="0">
                        <a:effectLst/>
                        <a:latin typeface="Calibri"/>
                        <a:ea typeface="SimSun"/>
                        <a:cs typeface="Times New Roman"/>
                      </a:endParaRP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400" dirty="0">
                          <a:effectLst/>
                          <a:latin typeface="Calibri"/>
                          <a:ea typeface="SimSun"/>
                          <a:cs typeface="Times New Roman"/>
                        </a:rPr>
                        <a:t>The SNMP “community name” for administering the chassis.</a:t>
                      </a: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250">
                <a:tc>
                  <a:txBody>
                    <a:bodyPr/>
                    <a:lstStyle/>
                    <a:p>
                      <a:pPr marL="0" marR="0">
                        <a:lnSpc>
                          <a:spcPct val="115000"/>
                        </a:lnSpc>
                        <a:spcBef>
                          <a:spcPts val="0"/>
                        </a:spcBef>
                        <a:spcAft>
                          <a:spcPts val="1000"/>
                        </a:spcAft>
                      </a:pPr>
                      <a:r>
                        <a:rPr lang="en-US" sz="1400">
                          <a:effectLst/>
                          <a:latin typeface="Calibri"/>
                          <a:ea typeface="SimSun"/>
                          <a:cs typeface="Times New Roman"/>
                        </a:rPr>
                        <a:t>telnetUser=</a:t>
                      </a:r>
                      <a:r>
                        <a:rPr lang="en-US" sz="1400" b="1" i="1">
                          <a:effectLst/>
                          <a:latin typeface="Calibri"/>
                          <a:ea typeface="SimSun"/>
                          <a:cs typeface="Times New Roman"/>
                        </a:rPr>
                        <a:t>string</a:t>
                      </a:r>
                      <a:endParaRPr lang="en-US" sz="1400">
                        <a:effectLst/>
                        <a:latin typeface="Calibri"/>
                        <a:ea typeface="SimSun"/>
                        <a:cs typeface="Times New Roman"/>
                      </a:endParaRP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400">
                          <a:effectLst/>
                          <a:latin typeface="Calibri"/>
                          <a:ea typeface="SimSun"/>
                          <a:cs typeface="Times New Roman"/>
                        </a:rPr>
                        <a:t>The administrative user name you configured for the chassis’ management module and switches.</a:t>
                      </a: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824">
                <a:tc>
                  <a:txBody>
                    <a:bodyPr/>
                    <a:lstStyle/>
                    <a:p>
                      <a:pPr marL="0" marR="0">
                        <a:lnSpc>
                          <a:spcPct val="115000"/>
                        </a:lnSpc>
                        <a:spcBef>
                          <a:spcPts val="0"/>
                        </a:spcBef>
                        <a:spcAft>
                          <a:spcPts val="1000"/>
                        </a:spcAft>
                      </a:pPr>
                      <a:r>
                        <a:rPr lang="en-US" sz="1400">
                          <a:effectLst/>
                          <a:latin typeface="Calibri"/>
                          <a:ea typeface="SimSun"/>
                          <a:cs typeface="Times New Roman"/>
                        </a:rPr>
                        <a:t>telnetPassword=</a:t>
                      </a:r>
                      <a:r>
                        <a:rPr lang="en-US" sz="1400" b="1" i="1">
                          <a:effectLst/>
                          <a:latin typeface="Calibri"/>
                          <a:ea typeface="SimSun"/>
                          <a:cs typeface="Times New Roman"/>
                        </a:rPr>
                        <a:t>string</a:t>
                      </a:r>
                      <a:endParaRPr lang="en-US" sz="1400">
                        <a:effectLst/>
                        <a:latin typeface="Calibri"/>
                        <a:ea typeface="SimSun"/>
                        <a:cs typeface="Times New Roman"/>
                      </a:endParaRP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400">
                          <a:effectLst/>
                          <a:latin typeface="Calibri"/>
                          <a:ea typeface="SimSun"/>
                          <a:cs typeface="Times New Roman"/>
                        </a:rPr>
                        <a:t>The password for the telnetuser.</a:t>
                      </a: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824">
                <a:tc>
                  <a:txBody>
                    <a:bodyPr/>
                    <a:lstStyle/>
                    <a:p>
                      <a:pPr marL="0" marR="0">
                        <a:lnSpc>
                          <a:spcPct val="115000"/>
                        </a:lnSpc>
                        <a:spcBef>
                          <a:spcPts val="0"/>
                        </a:spcBef>
                        <a:spcAft>
                          <a:spcPts val="1000"/>
                        </a:spcAft>
                      </a:pPr>
                      <a:r>
                        <a:rPr lang="en-US" sz="1400" dirty="0">
                          <a:effectLst/>
                          <a:latin typeface="Calibri"/>
                          <a:ea typeface="SimSun"/>
                          <a:cs typeface="Times New Roman"/>
                        </a:rPr>
                        <a:t>name=</a:t>
                      </a:r>
                      <a:r>
                        <a:rPr lang="en-US" sz="1400" b="1" i="1" dirty="0">
                          <a:effectLst/>
                          <a:latin typeface="Calibri"/>
                          <a:ea typeface="SimSun"/>
                          <a:cs typeface="Times New Roman"/>
                        </a:rPr>
                        <a:t>string</a:t>
                      </a:r>
                      <a:endParaRPr lang="en-US" sz="1400" dirty="0">
                        <a:effectLst/>
                        <a:latin typeface="Calibri"/>
                        <a:ea typeface="SimSun"/>
                        <a:cs typeface="Times New Roman"/>
                      </a:endParaRP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400">
                          <a:effectLst/>
                          <a:latin typeface="Calibri"/>
                          <a:ea typeface="SimSun"/>
                          <a:cs typeface="Times New Roman"/>
                        </a:rPr>
                        <a:t>A name for the chassis.</a:t>
                      </a: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824">
                <a:tc>
                  <a:txBody>
                    <a:bodyPr/>
                    <a:lstStyle/>
                    <a:p>
                      <a:pPr marL="0" marR="0">
                        <a:lnSpc>
                          <a:spcPct val="115000"/>
                        </a:lnSpc>
                        <a:spcBef>
                          <a:spcPts val="0"/>
                        </a:spcBef>
                        <a:spcAft>
                          <a:spcPts val="1000"/>
                        </a:spcAft>
                      </a:pPr>
                      <a:r>
                        <a:rPr lang="en-US" sz="1400">
                          <a:effectLst/>
                          <a:latin typeface="Calibri"/>
                          <a:ea typeface="SimSun"/>
                          <a:cs typeface="Times New Roman"/>
                        </a:rPr>
                        <a:t>description=</a:t>
                      </a:r>
                      <a:r>
                        <a:rPr lang="en-US" sz="1400" b="1" i="1">
                          <a:effectLst/>
                          <a:latin typeface="Calibri"/>
                          <a:ea typeface="SimSun"/>
                          <a:cs typeface="Times New Roman"/>
                        </a:rPr>
                        <a:t>string</a:t>
                      </a:r>
                      <a:endParaRPr lang="en-US" sz="1400">
                        <a:effectLst/>
                        <a:latin typeface="Calibri"/>
                        <a:ea typeface="SimSun"/>
                        <a:cs typeface="Times New Roman"/>
                      </a:endParaRP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400">
                          <a:effectLst/>
                          <a:latin typeface="Calibri"/>
                          <a:ea typeface="SimSun"/>
                          <a:cs typeface="Times New Roman"/>
                        </a:rPr>
                        <a:t>An extended description of the chassis.</a:t>
                      </a: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250">
                <a:tc>
                  <a:txBody>
                    <a:bodyPr/>
                    <a:lstStyle/>
                    <a:p>
                      <a:pPr marL="0" marR="0">
                        <a:lnSpc>
                          <a:spcPct val="115000"/>
                        </a:lnSpc>
                        <a:spcBef>
                          <a:spcPts val="0"/>
                        </a:spcBef>
                        <a:spcAft>
                          <a:spcPts val="1000"/>
                        </a:spcAft>
                      </a:pPr>
                      <a:r>
                        <a:rPr lang="en-US" sz="1400">
                          <a:effectLst/>
                          <a:latin typeface="Calibri"/>
                          <a:ea typeface="SimSun"/>
                          <a:cs typeface="Times New Roman"/>
                        </a:rPr>
                        <a:t>contact=</a:t>
                      </a:r>
                      <a:r>
                        <a:rPr lang="en-US" sz="1400" b="1" i="1">
                          <a:effectLst/>
                          <a:latin typeface="Calibri"/>
                          <a:ea typeface="SimSun"/>
                          <a:cs typeface="Times New Roman"/>
                        </a:rPr>
                        <a:t>string</a:t>
                      </a:r>
                      <a:endParaRPr lang="en-US" sz="1400">
                        <a:effectLst/>
                        <a:latin typeface="Calibri"/>
                        <a:ea typeface="SimSun"/>
                        <a:cs typeface="Times New Roman"/>
                      </a:endParaRP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400">
                          <a:effectLst/>
                          <a:latin typeface="Calibri"/>
                          <a:ea typeface="SimSun"/>
                          <a:cs typeface="Times New Roman"/>
                        </a:rPr>
                        <a:t>The person responsible for administering the chassis. </a:t>
                      </a: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824">
                <a:tc>
                  <a:txBody>
                    <a:bodyPr/>
                    <a:lstStyle/>
                    <a:p>
                      <a:pPr marL="0" marR="0">
                        <a:lnSpc>
                          <a:spcPct val="115000"/>
                        </a:lnSpc>
                        <a:spcBef>
                          <a:spcPts val="0"/>
                        </a:spcBef>
                        <a:spcAft>
                          <a:spcPts val="1000"/>
                        </a:spcAft>
                      </a:pPr>
                      <a:r>
                        <a:rPr lang="en-US" sz="1400">
                          <a:effectLst/>
                          <a:latin typeface="Calibri"/>
                          <a:ea typeface="SimSun"/>
                          <a:cs typeface="Times New Roman"/>
                        </a:rPr>
                        <a:t>location=</a:t>
                      </a:r>
                      <a:r>
                        <a:rPr lang="en-US" sz="1400" b="1" i="1">
                          <a:effectLst/>
                          <a:latin typeface="Calibri"/>
                          <a:ea typeface="SimSun"/>
                          <a:cs typeface="Times New Roman"/>
                        </a:rPr>
                        <a:t>string</a:t>
                      </a:r>
                      <a:endParaRPr lang="en-US" sz="1400">
                        <a:effectLst/>
                        <a:latin typeface="Calibri"/>
                        <a:ea typeface="SimSun"/>
                        <a:cs typeface="Times New Roman"/>
                      </a:endParaRP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400">
                          <a:effectLst/>
                          <a:latin typeface="Calibri"/>
                          <a:ea typeface="SimSun"/>
                          <a:cs typeface="Times New Roman"/>
                        </a:rPr>
                        <a:t>The physical location of the chassis.</a:t>
                      </a: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3955">
                <a:tc>
                  <a:txBody>
                    <a:bodyPr/>
                    <a:lstStyle/>
                    <a:p>
                      <a:pPr marL="0" marR="0">
                        <a:lnSpc>
                          <a:spcPct val="115000"/>
                        </a:lnSpc>
                        <a:spcBef>
                          <a:spcPts val="0"/>
                        </a:spcBef>
                        <a:spcAft>
                          <a:spcPts val="1000"/>
                        </a:spcAft>
                      </a:pPr>
                      <a:r>
                        <a:rPr lang="en-US" sz="1400">
                          <a:effectLst/>
                          <a:latin typeface="Calibri"/>
                          <a:ea typeface="SimSun"/>
                          <a:cs typeface="Times New Roman"/>
                        </a:rPr>
                        <a:t>useSSH=</a:t>
                      </a:r>
                      <a:r>
                        <a:rPr lang="en-US" sz="1400" b="1" i="1">
                          <a:effectLst/>
                          <a:latin typeface="Calibri"/>
                          <a:ea typeface="SimSun"/>
                          <a:cs typeface="Times New Roman"/>
                        </a:rPr>
                        <a:t>boolean</a:t>
                      </a:r>
                      <a:endParaRPr lang="en-US" sz="1400">
                        <a:effectLst/>
                        <a:latin typeface="Calibri"/>
                        <a:ea typeface="SimSun"/>
                        <a:cs typeface="Times New Roman"/>
                      </a:endParaRP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400" dirty="0">
                          <a:effectLst/>
                          <a:latin typeface="Calibri"/>
                          <a:ea typeface="SimSun"/>
                          <a:cs typeface="Times New Roman"/>
                        </a:rPr>
                        <a:t>Whether or not to use SSH when connecting to the chassis for administrative purposes. The default is value not set, which is equivalent to false. If </a:t>
                      </a:r>
                      <a:r>
                        <a:rPr lang="en-US" sz="1400" dirty="0" err="1">
                          <a:effectLst/>
                          <a:latin typeface="Calibri"/>
                          <a:ea typeface="SimSun"/>
                          <a:cs typeface="Times New Roman"/>
                        </a:rPr>
                        <a:t>useSSH</a:t>
                      </a:r>
                      <a:r>
                        <a:rPr lang="en-US" sz="1400" dirty="0">
                          <a:effectLst/>
                          <a:latin typeface="Calibri"/>
                          <a:ea typeface="SimSun"/>
                          <a:cs typeface="Times New Roman"/>
                        </a:rPr>
                        <a:t> is set to true, the value of </a:t>
                      </a:r>
                      <a:r>
                        <a:rPr lang="en-US" sz="1400" dirty="0" err="1">
                          <a:effectLst/>
                          <a:latin typeface="Calibri"/>
                          <a:ea typeface="SimSun"/>
                          <a:cs typeface="Times New Roman"/>
                        </a:rPr>
                        <a:t>telnetUser</a:t>
                      </a:r>
                      <a:r>
                        <a:rPr lang="en-US" sz="1400" dirty="0">
                          <a:effectLst/>
                          <a:latin typeface="Calibri"/>
                          <a:ea typeface="SimSun"/>
                          <a:cs typeface="Times New Roman"/>
                        </a:rPr>
                        <a:t> becomes the SSH login account and the value of </a:t>
                      </a:r>
                      <a:r>
                        <a:rPr lang="en-US" sz="1400" dirty="0" err="1">
                          <a:effectLst/>
                          <a:latin typeface="Calibri"/>
                          <a:ea typeface="SimSun"/>
                          <a:cs typeface="Times New Roman"/>
                        </a:rPr>
                        <a:t>telnetPassword</a:t>
                      </a:r>
                      <a:r>
                        <a:rPr lang="en-US" sz="1400" dirty="0">
                          <a:effectLst/>
                          <a:latin typeface="Calibri"/>
                          <a:ea typeface="SimSun"/>
                          <a:cs typeface="Times New Roman"/>
                        </a:rPr>
                        <a:t> becomes the SSH login password. </a:t>
                      </a:r>
                    </a:p>
                  </a:txBody>
                  <a:tcPr marL="22699" marR="22699" marT="22699" marB="226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0604191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a:t>Listing Events</a:t>
            </a:r>
          </a:p>
        </p:txBody>
      </p:sp>
      <p:sp>
        <p:nvSpPr>
          <p:cNvPr id="204803" name="Rectangle 3"/>
          <p:cNvSpPr>
            <a:spLocks noGrp="1" noChangeArrowheads="1"/>
          </p:cNvSpPr>
          <p:nvPr>
            <p:ph type="body" idx="1"/>
          </p:nvPr>
        </p:nvSpPr>
        <p:spPr>
          <a:xfrm>
            <a:off x="476462" y="1288122"/>
            <a:ext cx="8496300" cy="5145088"/>
          </a:xfrm>
        </p:spPr>
        <p:txBody>
          <a:bodyPr>
            <a:normAutofit/>
          </a:bodyPr>
          <a:lstStyle/>
          <a:p>
            <a:pPr>
              <a:lnSpc>
                <a:spcPct val="100000"/>
              </a:lnSpc>
            </a:pPr>
            <a:r>
              <a:rPr lang="en-US" sz="1800" dirty="0"/>
              <a:t>Events can be listed using different criteria</a:t>
            </a:r>
          </a:p>
          <a:p>
            <a:pPr lvl="1">
              <a:lnSpc>
                <a:spcPct val="100000"/>
              </a:lnSpc>
            </a:pPr>
            <a:r>
              <a:rPr lang="en-US" dirty="0"/>
              <a:t>For a period of time</a:t>
            </a:r>
          </a:p>
          <a:p>
            <a:pPr lvl="2">
              <a:lnSpc>
                <a:spcPct val="100000"/>
              </a:lnSpc>
            </a:pPr>
            <a:r>
              <a:rPr lang="en-US" sz="1800" dirty="0">
                <a:solidFill>
                  <a:schemeClr val="accent1">
                    <a:lumMod val="75000"/>
                  </a:schemeClr>
                </a:solidFill>
                <a:latin typeface="Courier New" pitchFamily="49" charset="0"/>
                <a:cs typeface="Courier New" pitchFamily="49" charset="0"/>
              </a:rPr>
              <a:t>list events </a:t>
            </a:r>
            <a:r>
              <a:rPr lang="en-US" sz="1800" dirty="0" err="1">
                <a:solidFill>
                  <a:schemeClr val="accent1">
                    <a:lumMod val="75000"/>
                  </a:schemeClr>
                </a:solidFill>
                <a:latin typeface="Courier New" pitchFamily="49" charset="0"/>
                <a:cs typeface="Courier New" pitchFamily="49" charset="0"/>
              </a:rPr>
              <a:t>startTime</a:t>
            </a:r>
            <a:r>
              <a:rPr lang="en-US" sz="1800" dirty="0">
                <a:solidFill>
                  <a:schemeClr val="accent1">
                    <a:lumMod val="75000"/>
                  </a:schemeClr>
                </a:solidFill>
                <a:latin typeface="Courier New" pitchFamily="49" charset="0"/>
                <a:cs typeface="Courier New" pitchFamily="49" charset="0"/>
              </a:rPr>
              <a:t>=2009.09.10:00:00:00</a:t>
            </a:r>
          </a:p>
          <a:p>
            <a:pPr lvl="1">
              <a:lnSpc>
                <a:spcPct val="100000"/>
              </a:lnSpc>
            </a:pPr>
            <a:r>
              <a:rPr lang="en-US" dirty="0"/>
              <a:t>The last events (ex. the last 100 events)</a:t>
            </a:r>
          </a:p>
          <a:p>
            <a:pPr lvl="2">
              <a:lnSpc>
                <a:spcPct val="100000"/>
              </a:lnSpc>
            </a:pPr>
            <a:r>
              <a:rPr lang="en-US" sz="1800" dirty="0">
                <a:solidFill>
                  <a:schemeClr val="accent1">
                    <a:lumMod val="75000"/>
                  </a:schemeClr>
                </a:solidFill>
                <a:latin typeface="Courier New" pitchFamily="49" charset="0"/>
                <a:cs typeface="Courier New" pitchFamily="49" charset="0"/>
              </a:rPr>
              <a:t>list events </a:t>
            </a:r>
            <a:r>
              <a:rPr lang="en-US" sz="1800" dirty="0" err="1">
                <a:solidFill>
                  <a:schemeClr val="accent1">
                    <a:lumMod val="75000"/>
                  </a:schemeClr>
                </a:solidFill>
                <a:latin typeface="Courier New" pitchFamily="49" charset="0"/>
                <a:cs typeface="Courier New" pitchFamily="49" charset="0"/>
              </a:rPr>
              <a:t>maxCount</a:t>
            </a:r>
            <a:r>
              <a:rPr lang="en-US" sz="1800" dirty="0">
                <a:solidFill>
                  <a:schemeClr val="accent1">
                    <a:lumMod val="75000"/>
                  </a:schemeClr>
                </a:solidFill>
                <a:latin typeface="Courier New" pitchFamily="49" charset="0"/>
                <a:cs typeface="Courier New" pitchFamily="49" charset="0"/>
              </a:rPr>
              <a:t>=100</a:t>
            </a:r>
          </a:p>
          <a:p>
            <a:pPr lvl="1">
              <a:lnSpc>
                <a:spcPct val="100000"/>
              </a:lnSpc>
            </a:pPr>
            <a:r>
              <a:rPr lang="en-US" dirty="0"/>
              <a:t>Event level (INFO, WARN or ERROR)</a:t>
            </a:r>
          </a:p>
          <a:p>
            <a:pPr lvl="2">
              <a:lnSpc>
                <a:spcPct val="100000"/>
              </a:lnSpc>
            </a:pPr>
            <a:r>
              <a:rPr lang="en-US" sz="1800" dirty="0">
                <a:solidFill>
                  <a:schemeClr val="accent1">
                    <a:lumMod val="75000"/>
                  </a:schemeClr>
                </a:solidFill>
                <a:latin typeface="Courier New" pitchFamily="49" charset="0"/>
                <a:cs typeface="Courier New" pitchFamily="49" charset="0"/>
              </a:rPr>
              <a:t>list events level=WARN</a:t>
            </a:r>
          </a:p>
          <a:p>
            <a:pPr lvl="1">
              <a:lnSpc>
                <a:spcPct val="100000"/>
              </a:lnSpc>
            </a:pPr>
            <a:r>
              <a:rPr lang="en-US" dirty="0"/>
              <a:t>Object ID (like persona or host ID)</a:t>
            </a:r>
          </a:p>
          <a:p>
            <a:pPr lvl="2">
              <a:lnSpc>
                <a:spcPct val="100000"/>
              </a:lnSpc>
            </a:pPr>
            <a:r>
              <a:rPr lang="en-US" sz="1800" dirty="0">
                <a:solidFill>
                  <a:schemeClr val="accent1">
                    <a:lumMod val="75000"/>
                  </a:schemeClr>
                </a:solidFill>
                <a:latin typeface="Courier New" pitchFamily="49" charset="0"/>
                <a:cs typeface="Courier New" pitchFamily="49" charset="0"/>
              </a:rPr>
              <a:t>list events </a:t>
            </a:r>
            <a:r>
              <a:rPr lang="en-US" sz="1800" dirty="0" err="1">
                <a:solidFill>
                  <a:schemeClr val="accent1">
                    <a:lumMod val="75000"/>
                  </a:schemeClr>
                </a:solidFill>
                <a:latin typeface="Courier New" pitchFamily="49" charset="0"/>
                <a:cs typeface="Courier New" pitchFamily="49" charset="0"/>
              </a:rPr>
              <a:t>targetId</a:t>
            </a:r>
            <a:r>
              <a:rPr lang="en-US" sz="1800" dirty="0">
                <a:solidFill>
                  <a:schemeClr val="accent1">
                    <a:lumMod val="75000"/>
                  </a:schemeClr>
                </a:solidFill>
                <a:latin typeface="Courier New" pitchFamily="49" charset="0"/>
                <a:cs typeface="Courier New" pitchFamily="49" charset="0"/>
              </a:rPr>
              <a:t>=&lt;target ID&gt;</a:t>
            </a:r>
          </a:p>
          <a:p>
            <a:pPr lvl="2">
              <a:lnSpc>
                <a:spcPct val="100000"/>
              </a:lnSpc>
            </a:pPr>
            <a:endParaRPr lang="en-US" sz="1800" dirty="0"/>
          </a:p>
          <a:p>
            <a:pPr>
              <a:lnSpc>
                <a:spcPct val="100000"/>
              </a:lnSpc>
            </a:pPr>
            <a:r>
              <a:rPr lang="en-US" sz="1800" dirty="0"/>
              <a:t>Search parameters can be combined and can also be done on Transaction ID and Event ID</a:t>
            </a:r>
          </a:p>
          <a:p>
            <a:pPr>
              <a:lnSpc>
                <a:spcPct val="100000"/>
              </a:lnSpc>
            </a:pPr>
            <a:endParaRPr lang="en-US" sz="1800" dirty="0"/>
          </a:p>
          <a:p>
            <a:pPr>
              <a:lnSpc>
                <a:spcPct val="100000"/>
              </a:lnSpc>
            </a:pPr>
            <a:r>
              <a:rPr lang="en-US" sz="1800" dirty="0"/>
              <a:t>Most recent events can be displayed with the “</a:t>
            </a:r>
            <a:r>
              <a:rPr lang="en-US" sz="1800" dirty="0" err="1">
                <a:solidFill>
                  <a:schemeClr val="accent1">
                    <a:lumMod val="75000"/>
                  </a:schemeClr>
                </a:solidFill>
                <a:latin typeface="Courier New" pitchFamily="49" charset="0"/>
                <a:cs typeface="Courier New" pitchFamily="49" charset="0"/>
              </a:rPr>
              <a:t>reverseSearch</a:t>
            </a:r>
            <a:r>
              <a:rPr lang="en-US" sz="1800" dirty="0">
                <a:solidFill>
                  <a:schemeClr val="accent1">
                    <a:lumMod val="75000"/>
                  </a:schemeClr>
                </a:solidFill>
                <a:latin typeface="Courier New" pitchFamily="49" charset="0"/>
                <a:cs typeface="Courier New" pitchFamily="49" charset="0"/>
              </a:rPr>
              <a:t>=true</a:t>
            </a:r>
            <a:r>
              <a:rPr lang="en-US" sz="1800" dirty="0"/>
              <a:t>” option</a:t>
            </a:r>
          </a:p>
        </p:txBody>
      </p:sp>
    </p:spTree>
    <p:extLst>
      <p:ext uri="{BB962C8B-B14F-4D97-AF65-F5344CB8AC3E}">
        <p14:creationId xmlns:p14="http://schemas.microsoft.com/office/powerpoint/2010/main" val="3375084059"/>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r>
              <a:rPr lang="en-US"/>
              <a:t>Listing the License Information</a:t>
            </a:r>
          </a:p>
        </p:txBody>
      </p:sp>
      <p:sp>
        <p:nvSpPr>
          <p:cNvPr id="207875" name="Rectangle 3"/>
          <p:cNvSpPr>
            <a:spLocks noGrp="1" noChangeArrowheads="1"/>
          </p:cNvSpPr>
          <p:nvPr>
            <p:ph type="body" idx="1"/>
          </p:nvPr>
        </p:nvSpPr>
        <p:spPr>
          <a:xfrm>
            <a:off x="474964" y="1287373"/>
            <a:ext cx="8343900" cy="4859338"/>
          </a:xfrm>
        </p:spPr>
        <p:txBody>
          <a:bodyPr>
            <a:normAutofit/>
          </a:bodyPr>
          <a:lstStyle/>
          <a:p>
            <a:pPr>
              <a:lnSpc>
                <a:spcPct val="100000"/>
              </a:lnSpc>
            </a:pPr>
            <a:r>
              <a:rPr lang="en-US" sz="1800" dirty="0"/>
              <a:t>The "</a:t>
            </a:r>
            <a:r>
              <a:rPr lang="en-US" sz="1800" dirty="0">
                <a:solidFill>
                  <a:schemeClr val="accent1">
                    <a:lumMod val="75000"/>
                  </a:schemeClr>
                </a:solidFill>
              </a:rPr>
              <a:t>list licenses</a:t>
            </a:r>
            <a:r>
              <a:rPr lang="en-US" sz="1800" dirty="0"/>
              <a:t>" command shows license information:</a:t>
            </a:r>
          </a:p>
          <a:p>
            <a:pPr>
              <a:lnSpc>
                <a:spcPct val="100000"/>
              </a:lnSpc>
            </a:pPr>
            <a:endParaRPr lang="en-US" sz="1800" dirty="0"/>
          </a:p>
          <a:p>
            <a:pPr>
              <a:lnSpc>
                <a:spcPct val="100000"/>
              </a:lnSpc>
            </a:pPr>
            <a:endParaRPr lang="en-US" sz="1800" dirty="0"/>
          </a:p>
          <a:p>
            <a:pPr>
              <a:lnSpc>
                <a:spcPct val="100000"/>
              </a:lnSpc>
            </a:pPr>
            <a:endParaRPr lang="en-US" sz="1800" dirty="0"/>
          </a:p>
          <a:p>
            <a:pPr>
              <a:lnSpc>
                <a:spcPct val="100000"/>
              </a:lnSpc>
            </a:pPr>
            <a:endParaRPr lang="en-US" sz="1800" dirty="0"/>
          </a:p>
          <a:p>
            <a:pPr>
              <a:lnSpc>
                <a:spcPct val="100000"/>
              </a:lnSpc>
            </a:pPr>
            <a:endParaRPr lang="en-US" sz="1800" dirty="0"/>
          </a:p>
          <a:p>
            <a:pPr marL="0" indent="0">
              <a:lnSpc>
                <a:spcPct val="100000"/>
              </a:lnSpc>
              <a:buNone/>
            </a:pPr>
            <a:endParaRPr lang="en-US" sz="1800" dirty="0"/>
          </a:p>
          <a:p>
            <a:pPr>
              <a:lnSpc>
                <a:spcPct val="100000"/>
              </a:lnSpc>
            </a:pPr>
            <a:r>
              <a:rPr lang="en-US" sz="1800" dirty="0"/>
              <a:t>The enforcement level is only available from the CLI</a:t>
            </a:r>
          </a:p>
          <a:p>
            <a:endParaRPr lang="en-US" sz="1800" dirty="0"/>
          </a:p>
        </p:txBody>
      </p:sp>
      <p:pic>
        <p:nvPicPr>
          <p:cNvPr id="1026" name="Picture 2"/>
          <p:cNvPicPr>
            <a:picLocks noChangeAspect="1" noChangeArrowheads="1"/>
          </p:cNvPicPr>
          <p:nvPr/>
        </p:nvPicPr>
        <p:blipFill>
          <a:blip r:embed="rId2" cstate="print"/>
          <a:srcRect/>
          <a:stretch>
            <a:fillRect/>
          </a:stretch>
        </p:blipFill>
        <p:spPr bwMode="auto">
          <a:xfrm>
            <a:off x="1052640" y="1795874"/>
            <a:ext cx="6924399" cy="1306923"/>
          </a:xfrm>
          <a:prstGeom prst="rect">
            <a:avLst/>
          </a:prstGeom>
          <a:noFill/>
          <a:ln w="9525">
            <a:solidFill>
              <a:schemeClr val="bg2"/>
            </a:solidFill>
            <a:miter lim="800000"/>
            <a:headEnd/>
            <a:tailEnd/>
          </a:ln>
        </p:spPr>
      </p:pic>
    </p:spTree>
    <p:extLst>
      <p:ext uri="{BB962C8B-B14F-4D97-AF65-F5344CB8AC3E}">
        <p14:creationId xmlns:p14="http://schemas.microsoft.com/office/powerpoint/2010/main" val="57153170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a:t>Setting and Checking the Maintenance Mode</a:t>
            </a:r>
          </a:p>
        </p:txBody>
      </p:sp>
      <p:sp>
        <p:nvSpPr>
          <p:cNvPr id="208899" name="Rectangle 3"/>
          <p:cNvSpPr>
            <a:spLocks noGrp="1" noChangeArrowheads="1"/>
          </p:cNvSpPr>
          <p:nvPr>
            <p:ph type="body" idx="1"/>
          </p:nvPr>
        </p:nvSpPr>
        <p:spPr>
          <a:xfrm>
            <a:off x="471968" y="1291872"/>
            <a:ext cx="8382000" cy="5090999"/>
          </a:xfrm>
        </p:spPr>
        <p:txBody>
          <a:bodyPr>
            <a:normAutofit/>
          </a:bodyPr>
          <a:lstStyle/>
          <a:p>
            <a:pPr>
              <a:lnSpc>
                <a:spcPct val="100000"/>
              </a:lnSpc>
            </a:pPr>
            <a:r>
              <a:rPr lang="en-US" sz="1800" dirty="0"/>
              <a:t>Check the maintenance mode setting with the "</a:t>
            </a:r>
            <a:r>
              <a:rPr lang="en-US" sz="1800" dirty="0">
                <a:solidFill>
                  <a:schemeClr val="accent1">
                    <a:lumMod val="75000"/>
                  </a:schemeClr>
                </a:solidFill>
              </a:rPr>
              <a:t>list maintenance mode</a:t>
            </a:r>
            <a:r>
              <a:rPr lang="en-US" sz="1800" dirty="0"/>
              <a:t>" command:</a:t>
            </a:r>
          </a:p>
          <a:p>
            <a:pPr>
              <a:lnSpc>
                <a:spcPct val="100000"/>
              </a:lnSpc>
            </a:pPr>
            <a:endParaRPr lang="en-US" sz="1800" dirty="0"/>
          </a:p>
          <a:p>
            <a:pPr>
              <a:lnSpc>
                <a:spcPct val="100000"/>
              </a:lnSpc>
            </a:pPr>
            <a:endParaRPr lang="en-US" sz="1800" dirty="0" smtClean="0"/>
          </a:p>
          <a:p>
            <a:pPr>
              <a:lnSpc>
                <a:spcPct val="100000"/>
              </a:lnSpc>
            </a:pPr>
            <a:endParaRPr lang="en-US" sz="1800" dirty="0"/>
          </a:p>
          <a:p>
            <a:pPr>
              <a:lnSpc>
                <a:spcPct val="100000"/>
              </a:lnSpc>
            </a:pPr>
            <a:endParaRPr lang="en-US" sz="1800" dirty="0" smtClean="0"/>
          </a:p>
          <a:p>
            <a:pPr>
              <a:lnSpc>
                <a:spcPct val="100000"/>
              </a:lnSpc>
            </a:pPr>
            <a:endParaRPr lang="en-US" sz="1800" dirty="0" smtClean="0"/>
          </a:p>
          <a:p>
            <a:pPr>
              <a:lnSpc>
                <a:spcPct val="100000"/>
              </a:lnSpc>
            </a:pPr>
            <a:endParaRPr lang="en-US" sz="1800" dirty="0"/>
          </a:p>
          <a:p>
            <a:pPr>
              <a:lnSpc>
                <a:spcPct val="100000"/>
              </a:lnSpc>
            </a:pPr>
            <a:r>
              <a:rPr lang="en-US" sz="1800" dirty="0"/>
              <a:t>Set the maintenance mode to "Disable All Configuration Changes":</a:t>
            </a:r>
          </a:p>
          <a:p>
            <a:pPr>
              <a:lnSpc>
                <a:spcPct val="100000"/>
              </a:lnSpc>
            </a:pPr>
            <a:endParaRPr lang="en-US" sz="1800" dirty="0"/>
          </a:p>
          <a:p>
            <a:pPr lvl="1">
              <a:lnSpc>
                <a:spcPct val="100000"/>
              </a:lnSpc>
            </a:pPr>
            <a:r>
              <a:rPr lang="en-US" dirty="0">
                <a:solidFill>
                  <a:schemeClr val="accent1">
                    <a:lumMod val="75000"/>
                  </a:schemeClr>
                </a:solidFill>
                <a:latin typeface="Courier New" pitchFamily="49" charset="0"/>
                <a:cs typeface="Courier New" pitchFamily="49" charset="0"/>
              </a:rPr>
              <a:t>set maintenance mode value=</a:t>
            </a:r>
            <a:r>
              <a:rPr lang="en-US" dirty="0" err="1">
                <a:solidFill>
                  <a:schemeClr val="accent1">
                    <a:lumMod val="75000"/>
                  </a:schemeClr>
                </a:solidFill>
                <a:latin typeface="Courier New" pitchFamily="49" charset="0"/>
                <a:cs typeface="Courier New" pitchFamily="49" charset="0"/>
              </a:rPr>
              <a:t>nochanges</a:t>
            </a:r>
            <a:endParaRPr lang="en-US" dirty="0">
              <a:solidFill>
                <a:schemeClr val="accent1">
                  <a:lumMod val="75000"/>
                </a:schemeClr>
              </a:solidFill>
              <a:latin typeface="Courier New" pitchFamily="49" charset="0"/>
              <a:cs typeface="Courier New" pitchFamily="49" charset="0"/>
            </a:endParaRPr>
          </a:p>
          <a:p>
            <a:pPr lvl="1">
              <a:lnSpc>
                <a:spcPct val="100000"/>
              </a:lnSpc>
            </a:pPr>
            <a:r>
              <a:rPr lang="en-US" dirty="0">
                <a:solidFill>
                  <a:schemeClr val="accent1">
                    <a:lumMod val="75000"/>
                  </a:schemeClr>
                </a:solidFill>
                <a:latin typeface="Courier New" pitchFamily="49" charset="0"/>
                <a:cs typeface="Courier New" pitchFamily="49" charset="0"/>
              </a:rPr>
              <a:t>save</a:t>
            </a:r>
          </a:p>
        </p:txBody>
      </p:sp>
      <p:pic>
        <p:nvPicPr>
          <p:cNvPr id="208902" name="Picture 6"/>
          <p:cNvPicPr>
            <a:picLocks noChangeAspect="1" noChangeArrowheads="1"/>
          </p:cNvPicPr>
          <p:nvPr/>
        </p:nvPicPr>
        <p:blipFill>
          <a:blip r:embed="rId2" cstate="print"/>
          <a:srcRect/>
          <a:stretch>
            <a:fillRect/>
          </a:stretch>
        </p:blipFill>
        <p:spPr bwMode="auto">
          <a:xfrm>
            <a:off x="3354969" y="4663563"/>
            <a:ext cx="3060113" cy="1408973"/>
          </a:xfrm>
          <a:prstGeom prst="rect">
            <a:avLst/>
          </a:prstGeom>
          <a:noFill/>
          <a:ln w="9525">
            <a:solidFill>
              <a:schemeClr val="tx1"/>
            </a:solidFill>
            <a:miter lim="800000"/>
            <a:headEnd/>
            <a:tailEnd/>
          </a:ln>
          <a:effectLst/>
        </p:spPr>
      </p:pic>
      <p:pic>
        <p:nvPicPr>
          <p:cNvPr id="208904" name="Picture 8"/>
          <p:cNvPicPr>
            <a:picLocks noChangeAspect="1" noChangeArrowheads="1"/>
          </p:cNvPicPr>
          <p:nvPr/>
        </p:nvPicPr>
        <p:blipFill>
          <a:blip r:embed="rId3" cstate="print"/>
          <a:srcRect/>
          <a:stretch>
            <a:fillRect/>
          </a:stretch>
        </p:blipFill>
        <p:spPr bwMode="auto">
          <a:xfrm>
            <a:off x="3426518" y="1886189"/>
            <a:ext cx="2917015" cy="1441996"/>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149653214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Thank you</a:t>
            </a:r>
            <a:endParaRPr lang="en-US" sz="3200" dirty="0"/>
          </a:p>
        </p:txBody>
      </p:sp>
      <p:sp>
        <p:nvSpPr>
          <p:cNvPr id="3" name="Subtitle 2"/>
          <p:cNvSpPr>
            <a:spLocks noGrp="1"/>
          </p:cNvSpPr>
          <p:nvPr>
            <p:ph type="subTitle" idx="1"/>
          </p:nvPr>
        </p:nvSpPr>
        <p:spPr/>
        <p:txBody>
          <a:bodyPr>
            <a:normAutofit/>
          </a:bodyPr>
          <a:lstStyle/>
          <a:p>
            <a:r>
              <a:rPr lang="en-US" sz="1800" dirty="0" smtClean="0"/>
              <a:t>Continue to the next module</a:t>
            </a:r>
          </a:p>
        </p:txBody>
      </p:sp>
    </p:spTree>
    <p:extLst>
      <p:ext uri="{BB962C8B-B14F-4D97-AF65-F5344CB8AC3E}">
        <p14:creationId xmlns:p14="http://schemas.microsoft.com/office/powerpoint/2010/main" val="3418050691"/>
      </p:ext>
    </p:extLst>
  </p:cSld>
  <p:clrMapOvr>
    <a:masterClrMapping/>
  </p:clrMapOvr>
  <p:transition spd="med">
    <p:wipe dir="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a:t>Dell </a:t>
            </a:r>
            <a:r>
              <a:rPr lang="en-US" sz="3200" smtClean="0"/>
              <a:t>AIM </a:t>
            </a:r>
            <a:r>
              <a:rPr lang="en-US" sz="3200" dirty="0"/>
              <a:t>Training</a:t>
            </a:r>
          </a:p>
        </p:txBody>
      </p:sp>
      <p:sp>
        <p:nvSpPr>
          <p:cNvPr id="3" name="Subtitle 2"/>
          <p:cNvSpPr>
            <a:spLocks noGrp="1"/>
          </p:cNvSpPr>
          <p:nvPr>
            <p:ph type="subTitle" idx="1"/>
          </p:nvPr>
        </p:nvSpPr>
        <p:spPr/>
        <p:txBody>
          <a:bodyPr>
            <a:normAutofit/>
          </a:bodyPr>
          <a:lstStyle/>
          <a:p>
            <a:r>
              <a:rPr lang="en-US" sz="2800" dirty="0" smtClean="0"/>
              <a:t>AIM 3.4.2 Environment Switch </a:t>
            </a:r>
            <a:r>
              <a:rPr lang="en-US" sz="2800" dirty="0"/>
              <a:t>and Network </a:t>
            </a:r>
            <a:r>
              <a:rPr lang="en-US" sz="2800" dirty="0" smtClean="0"/>
              <a:t>Management</a:t>
            </a:r>
          </a:p>
        </p:txBody>
      </p:sp>
    </p:spTree>
    <p:extLst>
      <p:ext uri="{BB962C8B-B14F-4D97-AF65-F5344CB8AC3E}">
        <p14:creationId xmlns:p14="http://schemas.microsoft.com/office/powerpoint/2010/main" val="2548740786"/>
      </p:ext>
    </p:extLst>
  </p:cSld>
  <p:clrMapOvr>
    <a:masterClrMapping/>
  </p:clrMapOvr>
  <p:transition spd="med">
    <p:wipe dir="r"/>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t>Lesson Objectives</a:t>
            </a:r>
          </a:p>
        </p:txBody>
      </p:sp>
      <p:sp>
        <p:nvSpPr>
          <p:cNvPr id="135171" name="Rectangle 3"/>
          <p:cNvSpPr>
            <a:spLocks noGrp="1" noChangeArrowheads="1"/>
          </p:cNvSpPr>
          <p:nvPr>
            <p:ph type="body" idx="1"/>
          </p:nvPr>
        </p:nvSpPr>
        <p:spPr/>
        <p:txBody>
          <a:bodyPr>
            <a:normAutofit/>
          </a:bodyPr>
          <a:lstStyle/>
          <a:p>
            <a:r>
              <a:rPr lang="en-US" sz="1800" dirty="0"/>
              <a:t>Understand how the Controller manages network switches</a:t>
            </a:r>
          </a:p>
          <a:p>
            <a:endParaRPr lang="en-US" sz="1100" dirty="0"/>
          </a:p>
          <a:p>
            <a:r>
              <a:rPr lang="en-US" sz="1800" dirty="0"/>
              <a:t>Understand how the managed switches are used with the network management objects</a:t>
            </a:r>
          </a:p>
        </p:txBody>
      </p:sp>
      <p:sp>
        <p:nvSpPr>
          <p:cNvPr id="2" name="Date Placeholder 1"/>
          <p:cNvSpPr>
            <a:spLocks noGrp="1"/>
          </p:cNvSpPr>
          <p:nvPr>
            <p:ph type="dt" sz="half" idx="2"/>
          </p:nvPr>
        </p:nvSpPr>
        <p:spPr/>
        <p:txBody>
          <a:bodyPr/>
          <a:lstStyle/>
          <a:p>
            <a:fld id="{5A45B5CC-FE69-480C-89F1-699A6771D320}"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258</a:t>
            </a:fld>
            <a:endParaRPr lang="en-US" dirty="0"/>
          </a:p>
        </p:txBody>
      </p:sp>
    </p:spTree>
    <p:extLst>
      <p:ext uri="{BB962C8B-B14F-4D97-AF65-F5344CB8AC3E}">
        <p14:creationId xmlns:p14="http://schemas.microsoft.com/office/powerpoint/2010/main" val="2096936965"/>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t>Topics Covered</a:t>
            </a:r>
          </a:p>
        </p:txBody>
      </p:sp>
      <p:sp>
        <p:nvSpPr>
          <p:cNvPr id="136195" name="Rectangle 3"/>
          <p:cNvSpPr>
            <a:spLocks noGrp="1" noChangeArrowheads="1"/>
          </p:cNvSpPr>
          <p:nvPr>
            <p:ph type="body" idx="1"/>
          </p:nvPr>
        </p:nvSpPr>
        <p:spPr>
          <a:xfrm>
            <a:off x="390525" y="1294616"/>
            <a:ext cx="8362950" cy="5116513"/>
          </a:xfrm>
        </p:spPr>
        <p:txBody>
          <a:bodyPr>
            <a:normAutofit/>
          </a:bodyPr>
          <a:lstStyle/>
          <a:p>
            <a:r>
              <a:rPr lang="en-US" sz="1800" dirty="0"/>
              <a:t>Managed switches</a:t>
            </a:r>
          </a:p>
          <a:p>
            <a:endParaRPr lang="en-US" sz="800" dirty="0"/>
          </a:p>
          <a:p>
            <a:r>
              <a:rPr lang="en-US" sz="1800" dirty="0"/>
              <a:t>Switch management levels</a:t>
            </a:r>
          </a:p>
          <a:p>
            <a:endParaRPr lang="en-US" sz="800" dirty="0"/>
          </a:p>
          <a:p>
            <a:r>
              <a:rPr lang="en-US" sz="1800" dirty="0"/>
              <a:t>Switch types</a:t>
            </a:r>
          </a:p>
          <a:p>
            <a:endParaRPr lang="en-US" sz="800" dirty="0"/>
          </a:p>
          <a:p>
            <a:r>
              <a:rPr lang="en-US" sz="1800" dirty="0"/>
              <a:t>Switch configuration</a:t>
            </a:r>
          </a:p>
          <a:p>
            <a:endParaRPr lang="en-US" sz="800" dirty="0"/>
          </a:p>
          <a:p>
            <a:r>
              <a:rPr lang="en-US" sz="1800" dirty="0"/>
              <a:t>Network management</a:t>
            </a:r>
          </a:p>
          <a:p>
            <a:endParaRPr lang="en-US" sz="800" dirty="0"/>
          </a:p>
          <a:p>
            <a:r>
              <a:rPr lang="en-US" sz="1800" dirty="0"/>
              <a:t>Cabling</a:t>
            </a:r>
          </a:p>
        </p:txBody>
      </p:sp>
      <p:sp>
        <p:nvSpPr>
          <p:cNvPr id="2" name="Date Placeholder 1"/>
          <p:cNvSpPr>
            <a:spLocks noGrp="1"/>
          </p:cNvSpPr>
          <p:nvPr>
            <p:ph type="dt" sz="half" idx="2"/>
          </p:nvPr>
        </p:nvSpPr>
        <p:spPr/>
        <p:txBody>
          <a:bodyPr/>
          <a:lstStyle/>
          <a:p>
            <a:fld id="{08A8CDEE-FAA8-4E3D-8483-3744F0D6DE5D}"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259</a:t>
            </a:fld>
            <a:endParaRPr lang="en-US" dirty="0"/>
          </a:p>
        </p:txBody>
      </p:sp>
    </p:spTree>
    <p:extLst>
      <p:ext uri="{BB962C8B-B14F-4D97-AF65-F5344CB8AC3E}">
        <p14:creationId xmlns:p14="http://schemas.microsoft.com/office/powerpoint/2010/main" val="6102971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1"/>
          <p:cNvSpPr>
            <a:spLocks noGrp="1"/>
          </p:cNvSpPr>
          <p:nvPr>
            <p:ph idx="4294967295"/>
          </p:nvPr>
        </p:nvSpPr>
        <p:spPr>
          <a:xfrm>
            <a:off x="393700" y="1376363"/>
            <a:ext cx="7715250" cy="3082925"/>
          </a:xfrm>
        </p:spPr>
        <p:txBody>
          <a:bodyPr>
            <a:spAutoFit/>
          </a:bodyPr>
          <a:lstStyle/>
          <a:p>
            <a:pPr eaLnBrk="1" hangingPunct="1">
              <a:spcAft>
                <a:spcPct val="30000"/>
              </a:spcAft>
            </a:pPr>
            <a:r>
              <a:rPr lang="en-US" dirty="0" smtClean="0"/>
              <a:t>Instantly provision a server for use as a hypervisor or virtualization host</a:t>
            </a:r>
          </a:p>
          <a:p>
            <a:pPr eaLnBrk="1" hangingPunct="1">
              <a:spcAft>
                <a:spcPct val="30000"/>
              </a:spcAft>
            </a:pPr>
            <a:r>
              <a:rPr lang="en-US" dirty="0" smtClean="0"/>
              <a:t>Automatically discover and inventory virtual machines</a:t>
            </a:r>
          </a:p>
          <a:p>
            <a:pPr eaLnBrk="1" hangingPunct="1">
              <a:spcAft>
                <a:spcPct val="30000"/>
              </a:spcAft>
            </a:pPr>
            <a:r>
              <a:rPr lang="en-US" dirty="0" smtClean="0"/>
              <a:t>Use the same server image to boot a physical server or a virtual machine</a:t>
            </a:r>
          </a:p>
          <a:p>
            <a:pPr eaLnBrk="1" hangingPunct="1">
              <a:spcAft>
                <a:spcPct val="30000"/>
              </a:spcAft>
            </a:pPr>
            <a:r>
              <a:rPr lang="en-US" dirty="0" smtClean="0"/>
              <a:t>Integrate/interoperate with virtualization management systems</a:t>
            </a:r>
          </a:p>
        </p:txBody>
      </p:sp>
      <p:sp>
        <p:nvSpPr>
          <p:cNvPr id="18435" name="Title 2"/>
          <p:cNvSpPr>
            <a:spLocks/>
          </p:cNvSpPr>
          <p:nvPr/>
        </p:nvSpPr>
        <p:spPr bwMode="auto">
          <a:xfrm>
            <a:off x="171450" y="153988"/>
            <a:ext cx="8229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80000"/>
              </a:lnSpc>
            </a:pPr>
            <a:r>
              <a:rPr lang="en-US" sz="3200" dirty="0">
                <a:solidFill>
                  <a:schemeClr val="accent1"/>
                </a:solidFill>
                <a:latin typeface="+mn-lt"/>
              </a:rPr>
              <a:t>Integrated Virtualization Management</a:t>
            </a:r>
          </a:p>
        </p:txBody>
      </p:sp>
      <p:sp>
        <p:nvSpPr>
          <p:cNvPr id="2" name="Date Placeholder 1"/>
          <p:cNvSpPr>
            <a:spLocks noGrp="1"/>
          </p:cNvSpPr>
          <p:nvPr>
            <p:ph type="dt" sz="half" idx="2"/>
          </p:nvPr>
        </p:nvSpPr>
        <p:spPr/>
        <p:txBody>
          <a:bodyPr/>
          <a:lstStyle/>
          <a:p>
            <a:fld id="{57A57E91-F2D0-4F39-AA64-F28F3B7CC5BA}" type="datetime1">
              <a:rPr lang="en-US" smtClean="0"/>
              <a:t>11/12/2023</a:t>
            </a:fld>
            <a:endParaRPr lang="en-US" dirty="0"/>
          </a:p>
        </p:txBody>
      </p:sp>
      <p:sp>
        <p:nvSpPr>
          <p:cNvPr id="3" name="Footer Placeholder 2"/>
          <p:cNvSpPr>
            <a:spLocks noGrp="1"/>
          </p:cNvSpPr>
          <p:nvPr>
            <p:ph type="ftr" sz="quarter" idx="3"/>
          </p:nvPr>
        </p:nvSpPr>
        <p:spPr/>
        <p:txBody>
          <a:bodyPr/>
          <a:lstStyle/>
          <a:p>
            <a:r>
              <a:rPr lang="en-US" smtClean="0"/>
              <a:t>Confidential</a:t>
            </a:r>
            <a:endParaRPr lang="en-US" dirty="0"/>
          </a:p>
        </p:txBody>
      </p:sp>
      <p:sp>
        <p:nvSpPr>
          <p:cNvPr id="4" name="Slide Number Placeholder 3"/>
          <p:cNvSpPr>
            <a:spLocks noGrp="1"/>
          </p:cNvSpPr>
          <p:nvPr>
            <p:ph type="sldNum" sz="quarter" idx="4"/>
          </p:nvPr>
        </p:nvSpPr>
        <p:spPr/>
        <p:txBody>
          <a:bodyPr/>
          <a:lstStyle/>
          <a:p>
            <a:fld id="{DBD5246C-868F-410A-AE52-FE248EDADC46}" type="slidenum">
              <a:rPr lang="en-US" smtClean="0"/>
              <a:pPr/>
              <a:t>26</a:t>
            </a:fld>
            <a:endParaRPr lang="en-US" dirty="0"/>
          </a:p>
        </p:txBody>
      </p:sp>
    </p:spTree>
    <p:extLst>
      <p:ext uri="{BB962C8B-B14F-4D97-AF65-F5344CB8AC3E}">
        <p14:creationId xmlns:p14="http://schemas.microsoft.com/office/powerpoint/2010/main" val="905151236"/>
      </p:ext>
    </p:extLst>
  </p:cSld>
  <p:clrMapOvr>
    <a:masterClrMapping/>
  </p:clrMapOvr>
  <p:transition spd="med">
    <p:wipe dir="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r>
              <a:rPr lang="en-US"/>
              <a:t>Managed Switches</a:t>
            </a:r>
          </a:p>
        </p:txBody>
      </p:sp>
      <p:sp>
        <p:nvSpPr>
          <p:cNvPr id="229379" name="Rectangle 3"/>
          <p:cNvSpPr>
            <a:spLocks noGrp="1" noChangeArrowheads="1"/>
          </p:cNvSpPr>
          <p:nvPr>
            <p:ph type="body" idx="1"/>
          </p:nvPr>
        </p:nvSpPr>
        <p:spPr>
          <a:xfrm>
            <a:off x="419100" y="1294224"/>
            <a:ext cx="8420100" cy="5249863"/>
          </a:xfrm>
        </p:spPr>
        <p:txBody>
          <a:bodyPr>
            <a:normAutofit/>
          </a:bodyPr>
          <a:lstStyle/>
          <a:p>
            <a:pPr>
              <a:lnSpc>
                <a:spcPct val="90000"/>
              </a:lnSpc>
            </a:pPr>
            <a:r>
              <a:rPr lang="en-US" sz="1800" dirty="0"/>
              <a:t>The Controller can manage servers whether or not they're connected to managed switches</a:t>
            </a:r>
          </a:p>
          <a:p>
            <a:pPr>
              <a:lnSpc>
                <a:spcPct val="90000"/>
              </a:lnSpc>
            </a:pPr>
            <a:endParaRPr lang="en-US" sz="1200" dirty="0"/>
          </a:p>
          <a:p>
            <a:pPr>
              <a:lnSpc>
                <a:spcPct val="90000"/>
              </a:lnSpc>
            </a:pPr>
            <a:r>
              <a:rPr lang="en-US" sz="1800" dirty="0"/>
              <a:t>However, managed switches have advantages:</a:t>
            </a:r>
          </a:p>
          <a:p>
            <a:pPr>
              <a:lnSpc>
                <a:spcPct val="90000"/>
              </a:lnSpc>
            </a:pPr>
            <a:endParaRPr lang="en-US" sz="700" dirty="0"/>
          </a:p>
          <a:p>
            <a:pPr lvl="1">
              <a:lnSpc>
                <a:spcPct val="90000"/>
              </a:lnSpc>
            </a:pPr>
            <a:r>
              <a:rPr lang="en-US" sz="1600" dirty="0"/>
              <a:t>Dynamic configuration of switch ports and VLANs</a:t>
            </a:r>
          </a:p>
          <a:p>
            <a:pPr lvl="1">
              <a:lnSpc>
                <a:spcPct val="90000"/>
              </a:lnSpc>
            </a:pPr>
            <a:r>
              <a:rPr lang="en-US" sz="1600" dirty="0"/>
              <a:t>Persona and </a:t>
            </a:r>
            <a:r>
              <a:rPr lang="en-US" sz="1600" dirty="0" err="1"/>
              <a:t>VMRack</a:t>
            </a:r>
            <a:r>
              <a:rPr lang="en-US" sz="1600" dirty="0"/>
              <a:t> network resiliency</a:t>
            </a:r>
          </a:p>
          <a:p>
            <a:pPr lvl="1">
              <a:lnSpc>
                <a:spcPct val="90000"/>
              </a:lnSpc>
            </a:pPr>
            <a:r>
              <a:rPr lang="en-US" sz="1600" dirty="0"/>
              <a:t>Graphical representation of external an inter-switch connections</a:t>
            </a:r>
          </a:p>
          <a:p>
            <a:pPr lvl="2">
              <a:lnSpc>
                <a:spcPct val="90000"/>
              </a:lnSpc>
            </a:pPr>
            <a:r>
              <a:rPr lang="en-US" sz="1400" dirty="0"/>
              <a:t>Port role</a:t>
            </a:r>
          </a:p>
          <a:p>
            <a:pPr lvl="2">
              <a:lnSpc>
                <a:spcPct val="90000"/>
              </a:lnSpc>
            </a:pPr>
            <a:r>
              <a:rPr lang="en-US" sz="1400" dirty="0"/>
              <a:t>Link status</a:t>
            </a:r>
          </a:p>
          <a:p>
            <a:pPr lvl="1">
              <a:lnSpc>
                <a:spcPct val="90000"/>
              </a:lnSpc>
            </a:pPr>
            <a:r>
              <a:rPr lang="en-US" sz="1600" dirty="0"/>
              <a:t>Easy way to trace server connections</a:t>
            </a:r>
          </a:p>
          <a:p>
            <a:pPr lvl="1">
              <a:lnSpc>
                <a:spcPct val="90000"/>
              </a:lnSpc>
            </a:pPr>
            <a:endParaRPr lang="en-US" sz="1200" dirty="0"/>
          </a:p>
          <a:p>
            <a:pPr>
              <a:lnSpc>
                <a:spcPct val="90000"/>
              </a:lnSpc>
            </a:pPr>
            <a:r>
              <a:rPr lang="en-US" sz="1800" dirty="0"/>
              <a:t>Supported switches</a:t>
            </a:r>
          </a:p>
          <a:p>
            <a:pPr lvl="1">
              <a:lnSpc>
                <a:spcPct val="90000"/>
              </a:lnSpc>
            </a:pPr>
            <a:r>
              <a:rPr lang="en-US" sz="1600" dirty="0"/>
              <a:t>Various rack and chassis mounted switches </a:t>
            </a:r>
            <a:r>
              <a:rPr lang="en-US" sz="1600" dirty="0" smtClean="0"/>
              <a:t>from Dell, Cisco, Brocade </a:t>
            </a:r>
            <a:r>
              <a:rPr lang="en-US" sz="1600" dirty="0"/>
              <a:t>and Foundry</a:t>
            </a:r>
          </a:p>
        </p:txBody>
      </p:sp>
      <p:sp>
        <p:nvSpPr>
          <p:cNvPr id="2" name="Date Placeholder 1"/>
          <p:cNvSpPr>
            <a:spLocks noGrp="1"/>
          </p:cNvSpPr>
          <p:nvPr>
            <p:ph type="dt" sz="half" idx="2"/>
          </p:nvPr>
        </p:nvSpPr>
        <p:spPr/>
        <p:txBody>
          <a:bodyPr/>
          <a:lstStyle/>
          <a:p>
            <a:fld id="{761A77DE-07EE-47D6-9B6B-509D2D64B494}"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260</a:t>
            </a:fld>
            <a:endParaRPr lang="en-US" dirty="0"/>
          </a:p>
        </p:txBody>
      </p:sp>
    </p:spTree>
    <p:extLst>
      <p:ext uri="{BB962C8B-B14F-4D97-AF65-F5344CB8AC3E}">
        <p14:creationId xmlns:p14="http://schemas.microsoft.com/office/powerpoint/2010/main" val="3234163355"/>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dirty="0"/>
              <a:t>Switch Management Modes</a:t>
            </a:r>
          </a:p>
        </p:txBody>
      </p:sp>
      <p:sp>
        <p:nvSpPr>
          <p:cNvPr id="196611" name="Rectangle 3"/>
          <p:cNvSpPr>
            <a:spLocks noGrp="1" noChangeArrowheads="1"/>
          </p:cNvSpPr>
          <p:nvPr>
            <p:ph type="body" idx="1"/>
          </p:nvPr>
        </p:nvSpPr>
        <p:spPr>
          <a:xfrm>
            <a:off x="381000" y="1294028"/>
            <a:ext cx="8401050" cy="5202238"/>
          </a:xfrm>
        </p:spPr>
        <p:txBody>
          <a:bodyPr>
            <a:normAutofit/>
          </a:bodyPr>
          <a:lstStyle/>
          <a:p>
            <a:r>
              <a:rPr lang="en-US" sz="1800" dirty="0" err="1" smtClean="0"/>
              <a:t>FullyManaged</a:t>
            </a:r>
            <a:endParaRPr lang="en-US" sz="1800" dirty="0" smtClean="0"/>
          </a:p>
          <a:p>
            <a:pPr marL="0" indent="0">
              <a:buNone/>
            </a:pPr>
            <a:endParaRPr lang="en-US" sz="1100" dirty="0"/>
          </a:p>
          <a:p>
            <a:pPr lvl="1"/>
            <a:r>
              <a:rPr lang="en-US" sz="1600" dirty="0"/>
              <a:t>Requires telnet or </a:t>
            </a:r>
            <a:r>
              <a:rPr lang="en-US" sz="1600" dirty="0" err="1"/>
              <a:t>ssh</a:t>
            </a:r>
            <a:r>
              <a:rPr lang="en-US" sz="1600" dirty="0"/>
              <a:t> access</a:t>
            </a:r>
          </a:p>
          <a:p>
            <a:pPr lvl="1"/>
            <a:r>
              <a:rPr lang="en-US" sz="1600" dirty="0"/>
              <a:t>Requires RW SNMP community or SNMPv3 related settings</a:t>
            </a:r>
          </a:p>
          <a:p>
            <a:pPr lvl="1"/>
            <a:r>
              <a:rPr lang="en-US" sz="1600" dirty="0"/>
              <a:t>Ports and managed VLANs configured by the Controller</a:t>
            </a:r>
          </a:p>
          <a:p>
            <a:pPr lvl="1"/>
            <a:r>
              <a:rPr lang="en-US" sz="1600" dirty="0"/>
              <a:t>Configuration is applied dynamically</a:t>
            </a:r>
          </a:p>
          <a:p>
            <a:pPr lvl="2"/>
            <a:r>
              <a:rPr lang="en-US" sz="1400" dirty="0"/>
              <a:t>When personas are booted or retargeted</a:t>
            </a:r>
          </a:p>
          <a:p>
            <a:pPr lvl="2"/>
            <a:r>
              <a:rPr lang="en-US" sz="1400" dirty="0"/>
              <a:t>When connections are made to other switches or external networks</a:t>
            </a:r>
          </a:p>
          <a:p>
            <a:pPr lvl="2"/>
            <a:endParaRPr lang="en-US" dirty="0" smtClean="0"/>
          </a:p>
          <a:p>
            <a:pPr lvl="2"/>
            <a:endParaRPr lang="en-US" dirty="0"/>
          </a:p>
          <a:p>
            <a:r>
              <a:rPr lang="en-US" sz="1800" dirty="0" err="1" smtClean="0"/>
              <a:t>ReadOnlyGeneric</a:t>
            </a:r>
            <a:endParaRPr lang="en-US" dirty="0" smtClean="0"/>
          </a:p>
          <a:p>
            <a:endParaRPr lang="en-US" sz="1100" dirty="0"/>
          </a:p>
          <a:p>
            <a:pPr lvl="1"/>
            <a:r>
              <a:rPr lang="en-US" sz="1600" dirty="0"/>
              <a:t>Requires RO SNMP community or SNMPv3 related settings</a:t>
            </a:r>
          </a:p>
          <a:p>
            <a:pPr lvl="1"/>
            <a:r>
              <a:rPr lang="en-US" sz="1600" dirty="0"/>
              <a:t>Switch configuration is read and displayed but no changes are </a:t>
            </a:r>
            <a:r>
              <a:rPr lang="en-US" sz="1600" dirty="0" smtClean="0"/>
              <a:t>made</a:t>
            </a:r>
          </a:p>
          <a:p>
            <a:pPr lvl="1"/>
            <a:endParaRPr lang="en-US" sz="1600" dirty="0"/>
          </a:p>
          <a:p>
            <a:pPr lvl="1"/>
            <a:endParaRPr lang="en-US" sz="1600" dirty="0" smtClean="0"/>
          </a:p>
          <a:p>
            <a:pPr marL="350837" lvl="1" indent="0">
              <a:buNone/>
            </a:pPr>
            <a:r>
              <a:rPr lang="en-US" sz="1600" b="1" dirty="0" smtClean="0"/>
              <a:t>Note</a:t>
            </a:r>
            <a:r>
              <a:rPr lang="en-US" sz="1600" dirty="0" smtClean="0"/>
              <a:t>: All this can to be done from the command line.</a:t>
            </a:r>
            <a:endParaRPr lang="en-US" sz="1600" dirty="0"/>
          </a:p>
        </p:txBody>
      </p:sp>
      <p:sp>
        <p:nvSpPr>
          <p:cNvPr id="2" name="Date Placeholder 1"/>
          <p:cNvSpPr>
            <a:spLocks noGrp="1"/>
          </p:cNvSpPr>
          <p:nvPr>
            <p:ph type="dt" sz="half" idx="2"/>
          </p:nvPr>
        </p:nvSpPr>
        <p:spPr/>
        <p:txBody>
          <a:bodyPr/>
          <a:lstStyle/>
          <a:p>
            <a:fld id="{311BEC0F-709A-4544-AACF-391B0434CD14}"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261</a:t>
            </a:fld>
            <a:endParaRPr lang="en-US" dirty="0"/>
          </a:p>
        </p:txBody>
      </p:sp>
    </p:spTree>
    <p:extLst>
      <p:ext uri="{BB962C8B-B14F-4D97-AF65-F5344CB8AC3E}">
        <p14:creationId xmlns:p14="http://schemas.microsoft.com/office/powerpoint/2010/main" val="3669623077"/>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US"/>
              <a:t>Switch Types</a:t>
            </a:r>
          </a:p>
        </p:txBody>
      </p:sp>
      <p:sp>
        <p:nvSpPr>
          <p:cNvPr id="230403" name="Rectangle 3"/>
          <p:cNvSpPr>
            <a:spLocks noGrp="1" noChangeArrowheads="1"/>
          </p:cNvSpPr>
          <p:nvPr>
            <p:ph type="body" idx="1"/>
          </p:nvPr>
        </p:nvSpPr>
        <p:spPr>
          <a:xfrm>
            <a:off x="428625" y="1294910"/>
            <a:ext cx="8315325" cy="5353025"/>
          </a:xfrm>
        </p:spPr>
        <p:txBody>
          <a:bodyPr>
            <a:normAutofit fontScale="92500" lnSpcReduction="10000"/>
          </a:bodyPr>
          <a:lstStyle/>
          <a:p>
            <a:r>
              <a:rPr lang="en-US" sz="1800" dirty="0"/>
              <a:t>Switches </a:t>
            </a:r>
            <a:r>
              <a:rPr lang="en-US" sz="1800" dirty="0" smtClean="0"/>
              <a:t>are  </a:t>
            </a:r>
            <a:r>
              <a:rPr lang="en-US" sz="1800" dirty="0"/>
              <a:t>visible </a:t>
            </a:r>
            <a:r>
              <a:rPr lang="en-US" sz="1800" dirty="0" smtClean="0"/>
              <a:t>from the Rack and Chassis Switches view</a:t>
            </a:r>
          </a:p>
          <a:p>
            <a:pPr>
              <a:buNone/>
            </a:pPr>
            <a:r>
              <a:rPr lang="en-US" sz="1800" dirty="0" smtClean="0"/>
              <a:t>     and Interconnect Switches</a:t>
            </a:r>
            <a:endParaRPr lang="en-US" sz="1800" dirty="0"/>
          </a:p>
          <a:p>
            <a:pPr lvl="1"/>
            <a:r>
              <a:rPr lang="en-US" sz="1600" dirty="0" err="1"/>
              <a:t>vRack</a:t>
            </a:r>
            <a:r>
              <a:rPr lang="en-US" sz="1600" dirty="0"/>
              <a:t> switches</a:t>
            </a:r>
          </a:p>
          <a:p>
            <a:pPr lvl="2"/>
            <a:r>
              <a:rPr lang="en-US" sz="1400" dirty="0"/>
              <a:t>Rack mounted-switches associated with rack-mounted servers</a:t>
            </a:r>
          </a:p>
          <a:p>
            <a:pPr lvl="2"/>
            <a:endParaRPr lang="en-US" sz="1200" dirty="0"/>
          </a:p>
          <a:p>
            <a:pPr lvl="1"/>
            <a:r>
              <a:rPr lang="en-US" sz="1600" dirty="0"/>
              <a:t>Chassis switches</a:t>
            </a:r>
          </a:p>
          <a:p>
            <a:pPr lvl="2"/>
            <a:r>
              <a:rPr lang="en-US" sz="1400" dirty="0"/>
              <a:t>Embedded in blade chassis</a:t>
            </a:r>
          </a:p>
          <a:p>
            <a:pPr lvl="2"/>
            <a:endParaRPr lang="en-US" sz="1200" dirty="0"/>
          </a:p>
          <a:p>
            <a:pPr lvl="1"/>
            <a:r>
              <a:rPr lang="en-US" sz="1600" dirty="0"/>
              <a:t>Interconnect switches</a:t>
            </a:r>
          </a:p>
          <a:p>
            <a:pPr lvl="2"/>
            <a:r>
              <a:rPr lang="en-US" sz="1400" dirty="0"/>
              <a:t>Rack-mounted switches</a:t>
            </a:r>
          </a:p>
          <a:p>
            <a:pPr lvl="2">
              <a:buFontTx/>
              <a:buNone/>
            </a:pPr>
            <a:r>
              <a:rPr lang="en-US" sz="1400" dirty="0"/>
              <a:t>    linking </a:t>
            </a:r>
            <a:r>
              <a:rPr lang="en-US" sz="1400" dirty="0" err="1"/>
              <a:t>vRack</a:t>
            </a:r>
            <a:r>
              <a:rPr lang="en-US" sz="1400" dirty="0"/>
              <a:t> and</a:t>
            </a:r>
          </a:p>
          <a:p>
            <a:pPr lvl="2">
              <a:buFontTx/>
              <a:buNone/>
            </a:pPr>
            <a:r>
              <a:rPr lang="en-US" sz="1400" dirty="0"/>
              <a:t>    chassis switches</a:t>
            </a:r>
          </a:p>
          <a:p>
            <a:pPr lvl="2">
              <a:buFontTx/>
              <a:buNone/>
            </a:pPr>
            <a:endParaRPr lang="en-US" sz="1200" dirty="0"/>
          </a:p>
          <a:p>
            <a:r>
              <a:rPr lang="en-US" sz="1800" dirty="0"/>
              <a:t>All switches can connect</a:t>
            </a:r>
          </a:p>
          <a:p>
            <a:pPr>
              <a:buFontTx/>
              <a:buNone/>
            </a:pPr>
            <a:r>
              <a:rPr lang="en-US" sz="1800" dirty="0"/>
              <a:t>    to external </a:t>
            </a:r>
            <a:r>
              <a:rPr lang="en-US" sz="1800" dirty="0" smtClean="0"/>
              <a:t>networks</a:t>
            </a:r>
          </a:p>
          <a:p>
            <a:pPr>
              <a:buFontTx/>
              <a:buNone/>
            </a:pPr>
            <a:endParaRPr lang="en-US" sz="1800" dirty="0"/>
          </a:p>
          <a:p>
            <a:pPr>
              <a:buFontTx/>
              <a:buNone/>
            </a:pPr>
            <a:endParaRPr lang="en-US" sz="1800" dirty="0" smtClean="0"/>
          </a:p>
          <a:p>
            <a:pPr>
              <a:buFontTx/>
              <a:buNone/>
            </a:pPr>
            <a:endParaRPr lang="en-US" sz="1800" dirty="0" smtClean="0"/>
          </a:p>
          <a:p>
            <a:pPr>
              <a:buFontTx/>
              <a:buNone/>
            </a:pPr>
            <a:endParaRPr lang="en-US" sz="1800" dirty="0" smtClean="0"/>
          </a:p>
          <a:p>
            <a:pPr>
              <a:buFontTx/>
              <a:buNone/>
            </a:pPr>
            <a:endParaRPr lang="en-US" sz="1800" dirty="0" smtClean="0"/>
          </a:p>
          <a:p>
            <a:pPr marL="0" indent="0">
              <a:buNone/>
            </a:pPr>
            <a:r>
              <a:rPr lang="en-US" sz="1700" b="1" dirty="0"/>
              <a:t>Important</a:t>
            </a:r>
            <a:r>
              <a:rPr lang="en-US" sz="1700" dirty="0"/>
              <a:t>: </a:t>
            </a:r>
            <a:r>
              <a:rPr lang="en-US" sz="1500" dirty="0"/>
              <a:t>In AIM 3.4 it is important to know that you must create a Chassis or </a:t>
            </a:r>
            <a:r>
              <a:rPr lang="en-US" sz="1500" dirty="0" err="1"/>
              <a:t>vRack</a:t>
            </a:r>
            <a:r>
              <a:rPr lang="en-US" sz="1500" dirty="0"/>
              <a:t> prior to adding switches, if you add a switch without providing a </a:t>
            </a:r>
            <a:r>
              <a:rPr lang="en-US" sz="1500" dirty="0" err="1"/>
              <a:t>chassisID</a:t>
            </a:r>
            <a:r>
              <a:rPr lang="en-US" sz="1500" dirty="0"/>
              <a:t> or  </a:t>
            </a:r>
            <a:r>
              <a:rPr lang="en-US" sz="1500" dirty="0" err="1"/>
              <a:t>rackID</a:t>
            </a:r>
            <a:r>
              <a:rPr lang="en-US" sz="1500" dirty="0"/>
              <a:t> the switch will be added as an interconnect switch, this switch will need to be deleted and added to the chassis or </a:t>
            </a:r>
            <a:r>
              <a:rPr lang="en-US" sz="1500" dirty="0" err="1"/>
              <a:t>vrack</a:t>
            </a:r>
            <a:r>
              <a:rPr lang="en-US" sz="1500" dirty="0"/>
              <a:t> if this is created out of order.</a:t>
            </a:r>
          </a:p>
          <a:p>
            <a:pPr>
              <a:buFontTx/>
              <a:buNone/>
            </a:pPr>
            <a:endParaRPr lang="en-US" sz="1800" dirty="0"/>
          </a:p>
        </p:txBody>
      </p:sp>
      <p:pic>
        <p:nvPicPr>
          <p:cNvPr id="1026" name="Picture 2"/>
          <p:cNvPicPr>
            <a:picLocks noChangeAspect="1" noChangeArrowheads="1"/>
          </p:cNvPicPr>
          <p:nvPr/>
        </p:nvPicPr>
        <p:blipFill>
          <a:blip r:embed="rId3" cstate="print"/>
          <a:srcRect/>
          <a:stretch>
            <a:fillRect/>
          </a:stretch>
        </p:blipFill>
        <p:spPr bwMode="auto">
          <a:xfrm>
            <a:off x="3816011" y="2248930"/>
            <a:ext cx="4438303" cy="3001340"/>
          </a:xfrm>
          <a:prstGeom prst="rect">
            <a:avLst/>
          </a:prstGeom>
          <a:noFill/>
          <a:ln w="9525">
            <a:solidFill>
              <a:schemeClr val="bg2">
                <a:lumMod val="50000"/>
                <a:lumOff val="50000"/>
              </a:schemeClr>
            </a:solidFill>
            <a:miter lim="800000"/>
            <a:headEnd/>
            <a:tailEnd/>
          </a:ln>
        </p:spPr>
      </p:pic>
      <p:sp>
        <p:nvSpPr>
          <p:cNvPr id="2" name="Date Placeholder 1"/>
          <p:cNvSpPr>
            <a:spLocks noGrp="1"/>
          </p:cNvSpPr>
          <p:nvPr>
            <p:ph type="dt" sz="half" idx="2"/>
          </p:nvPr>
        </p:nvSpPr>
        <p:spPr/>
        <p:txBody>
          <a:bodyPr/>
          <a:lstStyle/>
          <a:p>
            <a:fld id="{D142BFBC-14B9-42F5-9A15-2D316AD175A8}"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262</a:t>
            </a:fld>
            <a:endParaRPr lang="en-US" dirty="0"/>
          </a:p>
        </p:txBody>
      </p:sp>
    </p:spTree>
    <p:extLst>
      <p:ext uri="{BB962C8B-B14F-4D97-AF65-F5344CB8AC3E}">
        <p14:creationId xmlns:p14="http://schemas.microsoft.com/office/powerpoint/2010/main" val="1425464174"/>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r>
              <a:rPr lang="en-US" dirty="0"/>
              <a:t>Switch Configuration – </a:t>
            </a:r>
            <a:r>
              <a:rPr lang="en-US" sz="2800" dirty="0"/>
              <a:t>Management Settings</a:t>
            </a:r>
          </a:p>
        </p:txBody>
      </p:sp>
      <p:sp>
        <p:nvSpPr>
          <p:cNvPr id="231427" name="Rectangle 3"/>
          <p:cNvSpPr>
            <a:spLocks noGrp="1" noChangeArrowheads="1"/>
          </p:cNvSpPr>
          <p:nvPr>
            <p:ph type="body" idx="1"/>
          </p:nvPr>
        </p:nvSpPr>
        <p:spPr>
          <a:xfrm>
            <a:off x="371475" y="1294420"/>
            <a:ext cx="8486775" cy="5192713"/>
          </a:xfrm>
        </p:spPr>
        <p:txBody>
          <a:bodyPr>
            <a:normAutofit/>
          </a:bodyPr>
          <a:lstStyle/>
          <a:p>
            <a:r>
              <a:rPr lang="en-US" sz="1800" dirty="0"/>
              <a:t>Minimal configuration is required to manage a switch</a:t>
            </a:r>
          </a:p>
          <a:p>
            <a:pPr lvl="1"/>
            <a:r>
              <a:rPr lang="en-US" sz="1600" dirty="0"/>
              <a:t>User account</a:t>
            </a:r>
          </a:p>
          <a:p>
            <a:pPr lvl="1"/>
            <a:r>
              <a:rPr lang="en-US" sz="1600" dirty="0"/>
              <a:t>IP address</a:t>
            </a:r>
          </a:p>
          <a:p>
            <a:pPr lvl="1"/>
            <a:r>
              <a:rPr lang="en-US" sz="1600" dirty="0"/>
              <a:t>Login access</a:t>
            </a:r>
          </a:p>
          <a:p>
            <a:pPr lvl="1"/>
            <a:endParaRPr lang="en-US" dirty="0"/>
          </a:p>
          <a:p>
            <a:r>
              <a:rPr lang="en-US" sz="1800" dirty="0"/>
              <a:t>Connectivity must also be established</a:t>
            </a:r>
          </a:p>
          <a:p>
            <a:pPr>
              <a:buFontTx/>
              <a:buNone/>
            </a:pPr>
            <a:r>
              <a:rPr lang="en-US" sz="1800" dirty="0"/>
              <a:t>    with the Controller</a:t>
            </a:r>
          </a:p>
          <a:p>
            <a:pPr lvl="1"/>
            <a:r>
              <a:rPr lang="en-US" sz="1600" dirty="0"/>
              <a:t>Normally through a management VLAN</a:t>
            </a:r>
          </a:p>
          <a:p>
            <a:pPr lvl="1"/>
            <a:r>
              <a:rPr lang="en-US" sz="1600" dirty="0"/>
              <a:t>The management IP address </a:t>
            </a:r>
          </a:p>
          <a:p>
            <a:pPr lvl="1">
              <a:buFontTx/>
              <a:buNone/>
            </a:pPr>
            <a:r>
              <a:rPr lang="en-US" sz="1600" dirty="0"/>
              <a:t>    can also be on the SCN</a:t>
            </a:r>
          </a:p>
          <a:p>
            <a:pPr lvl="1"/>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5290125" y="1717585"/>
            <a:ext cx="2999154" cy="4324866"/>
          </a:xfrm>
          <a:prstGeom prst="rect">
            <a:avLst/>
          </a:prstGeom>
          <a:noFill/>
          <a:ln w="9525">
            <a:solidFill>
              <a:schemeClr val="bg2">
                <a:lumMod val="50000"/>
                <a:lumOff val="50000"/>
              </a:schemeClr>
            </a:solidFill>
            <a:miter lim="800000"/>
            <a:headEnd/>
            <a:tailEnd/>
          </a:ln>
        </p:spPr>
      </p:pic>
      <p:sp>
        <p:nvSpPr>
          <p:cNvPr id="2" name="Date Placeholder 1"/>
          <p:cNvSpPr>
            <a:spLocks noGrp="1"/>
          </p:cNvSpPr>
          <p:nvPr>
            <p:ph type="dt" sz="half" idx="2"/>
          </p:nvPr>
        </p:nvSpPr>
        <p:spPr/>
        <p:txBody>
          <a:bodyPr/>
          <a:lstStyle/>
          <a:p>
            <a:fld id="{47CB1E70-C3D7-4541-A9AE-6660463B18DE}"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263</a:t>
            </a:fld>
            <a:endParaRPr lang="en-US" dirty="0"/>
          </a:p>
        </p:txBody>
      </p:sp>
    </p:spTree>
    <p:extLst>
      <p:ext uri="{BB962C8B-B14F-4D97-AF65-F5344CB8AC3E}">
        <p14:creationId xmlns:p14="http://schemas.microsoft.com/office/powerpoint/2010/main" val="3539384251"/>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r>
              <a:rPr lang="en-US" dirty="0"/>
              <a:t>Switch Configuration – </a:t>
            </a:r>
            <a:r>
              <a:rPr lang="en-US" sz="2800" dirty="0"/>
              <a:t>SNMP Settings</a:t>
            </a:r>
            <a:endParaRPr lang="en-US" dirty="0"/>
          </a:p>
        </p:txBody>
      </p:sp>
      <p:sp>
        <p:nvSpPr>
          <p:cNvPr id="245763" name="Rectangle 3"/>
          <p:cNvSpPr>
            <a:spLocks noGrp="1" noChangeArrowheads="1"/>
          </p:cNvSpPr>
          <p:nvPr>
            <p:ph type="body" idx="1"/>
          </p:nvPr>
        </p:nvSpPr>
        <p:spPr>
          <a:xfrm>
            <a:off x="371476" y="1294420"/>
            <a:ext cx="8204114" cy="5192713"/>
          </a:xfrm>
        </p:spPr>
        <p:txBody>
          <a:bodyPr>
            <a:normAutofit/>
          </a:bodyPr>
          <a:lstStyle/>
          <a:p>
            <a:r>
              <a:rPr lang="en-US" sz="1800" dirty="0"/>
              <a:t>SNMP Community for SNMP v2</a:t>
            </a:r>
          </a:p>
          <a:p>
            <a:pPr lvl="1"/>
            <a:r>
              <a:rPr lang="en-US" sz="1600" dirty="0"/>
              <a:t>RW for </a:t>
            </a:r>
            <a:r>
              <a:rPr lang="en-US" sz="1600" dirty="0" smtClean="0"/>
              <a:t>Read-Write</a:t>
            </a:r>
            <a:endParaRPr lang="en-US" sz="1600" dirty="0"/>
          </a:p>
          <a:p>
            <a:pPr lvl="1"/>
            <a:r>
              <a:rPr lang="en-US" sz="1600" dirty="0"/>
              <a:t>RO for Read-Only</a:t>
            </a:r>
          </a:p>
          <a:p>
            <a:pPr lvl="1"/>
            <a:endParaRPr lang="en-US" sz="1200" dirty="0"/>
          </a:p>
          <a:p>
            <a:r>
              <a:rPr lang="en-US" sz="1800" dirty="0"/>
              <a:t>Additional settings for SNMPv3</a:t>
            </a:r>
          </a:p>
          <a:p>
            <a:pPr lvl="1"/>
            <a:r>
              <a:rPr lang="en-US" sz="1600" dirty="0"/>
              <a:t>V3 User Name</a:t>
            </a:r>
          </a:p>
          <a:p>
            <a:pPr lvl="1"/>
            <a:r>
              <a:rPr lang="en-US" sz="1600" dirty="0"/>
              <a:t>V3 Auth Protocol</a:t>
            </a:r>
          </a:p>
          <a:p>
            <a:pPr lvl="1"/>
            <a:r>
              <a:rPr lang="en-US" sz="1600" dirty="0"/>
              <a:t>V3 Auth Password</a:t>
            </a:r>
          </a:p>
          <a:p>
            <a:pPr lvl="1"/>
            <a:r>
              <a:rPr lang="en-US" sz="1600" dirty="0"/>
              <a:t>V3 Privacy </a:t>
            </a:r>
            <a:r>
              <a:rPr lang="en-US" sz="1600" dirty="0" smtClean="0"/>
              <a:t>Protocol</a:t>
            </a:r>
          </a:p>
          <a:p>
            <a:pPr lvl="1"/>
            <a:endParaRPr lang="en-US" sz="1600" dirty="0" smtClean="0"/>
          </a:p>
          <a:p>
            <a:pPr lvl="1"/>
            <a:endParaRPr lang="en-US" sz="1600" dirty="0" smtClean="0"/>
          </a:p>
          <a:p>
            <a:pPr marL="350837" lvl="1" indent="0">
              <a:buNone/>
            </a:pPr>
            <a:endParaRPr lang="en-US" sz="1600" dirty="0" smtClean="0"/>
          </a:p>
          <a:p>
            <a:pPr lvl="1"/>
            <a:endParaRPr lang="en-US" sz="1600" dirty="0" smtClean="0"/>
          </a:p>
          <a:p>
            <a:pPr lvl="1">
              <a:buNone/>
            </a:pPr>
            <a:r>
              <a:rPr lang="en-US" sz="1600" dirty="0" smtClean="0"/>
              <a:t>The example will enable SNMPV3 in the graphic</a:t>
            </a:r>
          </a:p>
          <a:p>
            <a:pPr lvl="1"/>
            <a:endParaRPr lang="en-US" sz="800" dirty="0"/>
          </a:p>
          <a:p>
            <a:pPr lvl="1"/>
            <a:r>
              <a:rPr lang="en-US" sz="1600" dirty="0" smtClean="0">
                <a:solidFill>
                  <a:srgbClr val="0000CC"/>
                </a:solidFill>
                <a:latin typeface="Miriam Fixed" pitchFamily="49" charset="-79"/>
                <a:cs typeface="Miriam Fixed" pitchFamily="49" charset="-79"/>
              </a:rPr>
              <a:t>add switch </a:t>
            </a:r>
            <a:r>
              <a:rPr lang="en-US" sz="1600" dirty="0" err="1" smtClean="0">
                <a:solidFill>
                  <a:srgbClr val="0000CC"/>
                </a:solidFill>
                <a:latin typeface="Miriam Fixed" pitchFamily="49" charset="-79"/>
                <a:cs typeface="Miriam Fixed" pitchFamily="49" charset="-79"/>
              </a:rPr>
              <a:t>newId</a:t>
            </a:r>
            <a:r>
              <a:rPr lang="en-US" sz="1600" dirty="0" smtClean="0">
                <a:solidFill>
                  <a:srgbClr val="0000CC"/>
                </a:solidFill>
                <a:latin typeface="Miriam Fixed" pitchFamily="49" charset="-79"/>
                <a:cs typeface="Miriam Fixed" pitchFamily="49" charset="-79"/>
              </a:rPr>
              <a:t>=vr1-8024 address=10.128.42.59 </a:t>
            </a:r>
            <a:r>
              <a:rPr lang="en-US" sz="1600" dirty="0" err="1" smtClean="0">
                <a:solidFill>
                  <a:srgbClr val="0000CC"/>
                </a:solidFill>
                <a:latin typeface="Miriam Fixed" pitchFamily="49" charset="-79"/>
                <a:cs typeface="Miriam Fixed" pitchFamily="49" charset="-79"/>
              </a:rPr>
              <a:t>snmpPassword</a:t>
            </a:r>
            <a:r>
              <a:rPr lang="en-US" sz="1600" dirty="0" smtClean="0">
                <a:solidFill>
                  <a:srgbClr val="0000CC"/>
                </a:solidFill>
                <a:latin typeface="Miriam Fixed" pitchFamily="49" charset="-79"/>
                <a:cs typeface="Miriam Fixed" pitchFamily="49" charset="-79"/>
              </a:rPr>
              <a:t>=</a:t>
            </a:r>
            <a:r>
              <a:rPr lang="en-US" sz="1600" dirty="0" err="1" smtClean="0">
                <a:solidFill>
                  <a:srgbClr val="0000CC"/>
                </a:solidFill>
                <a:latin typeface="Miriam Fixed" pitchFamily="49" charset="-79"/>
                <a:cs typeface="Miriam Fixed" pitchFamily="49" charset="-79"/>
              </a:rPr>
              <a:t>scalent</a:t>
            </a:r>
            <a:r>
              <a:rPr lang="en-US" sz="1600" dirty="0" smtClean="0">
                <a:solidFill>
                  <a:srgbClr val="0000CC"/>
                </a:solidFill>
                <a:latin typeface="Miriam Fixed" pitchFamily="49" charset="-79"/>
                <a:cs typeface="Miriam Fixed" pitchFamily="49" charset="-79"/>
              </a:rPr>
              <a:t> </a:t>
            </a:r>
            <a:r>
              <a:rPr lang="en-US" sz="1600" dirty="0" err="1" smtClean="0">
                <a:solidFill>
                  <a:srgbClr val="0000CC"/>
                </a:solidFill>
                <a:latin typeface="Miriam Fixed" pitchFamily="49" charset="-79"/>
                <a:cs typeface="Miriam Fixed" pitchFamily="49" charset="-79"/>
              </a:rPr>
              <a:t>telnetUser</a:t>
            </a:r>
            <a:r>
              <a:rPr lang="en-US" sz="1600" dirty="0" smtClean="0">
                <a:solidFill>
                  <a:srgbClr val="0000CC"/>
                </a:solidFill>
                <a:latin typeface="Miriam Fixed" pitchFamily="49" charset="-79"/>
                <a:cs typeface="Miriam Fixed" pitchFamily="49" charset="-79"/>
              </a:rPr>
              <a:t>=USERID </a:t>
            </a:r>
            <a:r>
              <a:rPr lang="en-US" sz="1600" dirty="0" err="1" smtClean="0">
                <a:solidFill>
                  <a:srgbClr val="0000CC"/>
                </a:solidFill>
                <a:latin typeface="Miriam Fixed" pitchFamily="49" charset="-79"/>
                <a:cs typeface="Miriam Fixed" pitchFamily="49" charset="-79"/>
              </a:rPr>
              <a:t>telnetPassword</a:t>
            </a:r>
            <a:r>
              <a:rPr lang="en-US" sz="1600" dirty="0" smtClean="0">
                <a:solidFill>
                  <a:srgbClr val="0000CC"/>
                </a:solidFill>
                <a:latin typeface="Miriam Fixed" pitchFamily="49" charset="-79"/>
                <a:cs typeface="Miriam Fixed" pitchFamily="49" charset="-79"/>
              </a:rPr>
              <a:t>=PASSW0RD </a:t>
            </a:r>
            <a:r>
              <a:rPr lang="en-US" sz="1600" dirty="0" err="1" smtClean="0">
                <a:solidFill>
                  <a:srgbClr val="0000CC"/>
                </a:solidFill>
                <a:latin typeface="Miriam Fixed" pitchFamily="49" charset="-79"/>
                <a:cs typeface="Miriam Fixed" pitchFamily="49" charset="-79"/>
              </a:rPr>
              <a:t>sysName</a:t>
            </a:r>
            <a:r>
              <a:rPr lang="en-US" sz="1600" dirty="0" smtClean="0">
                <a:solidFill>
                  <a:srgbClr val="0000CC"/>
                </a:solidFill>
                <a:latin typeface="Miriam Fixed" pitchFamily="49" charset="-79"/>
                <a:cs typeface="Miriam Fixed" pitchFamily="49" charset="-79"/>
              </a:rPr>
              <a:t>=vr1-8024 </a:t>
            </a:r>
            <a:r>
              <a:rPr lang="en-US" sz="1600" dirty="0" err="1" smtClean="0">
                <a:solidFill>
                  <a:srgbClr val="0000CC"/>
                </a:solidFill>
                <a:latin typeface="Miriam Fixed" pitchFamily="49" charset="-79"/>
                <a:cs typeface="Miriam Fixed" pitchFamily="49" charset="-79"/>
              </a:rPr>
              <a:t>channelId</a:t>
            </a:r>
            <a:r>
              <a:rPr lang="en-US" sz="1600" dirty="0" smtClean="0">
                <a:solidFill>
                  <a:srgbClr val="0000CC"/>
                </a:solidFill>
                <a:latin typeface="Miriam Fixed" pitchFamily="49" charset="-79"/>
                <a:cs typeface="Miriam Fixed" pitchFamily="49" charset="-79"/>
              </a:rPr>
              <a:t>=1 </a:t>
            </a:r>
            <a:r>
              <a:rPr lang="en-US" sz="1600" dirty="0" err="1" smtClean="0">
                <a:solidFill>
                  <a:srgbClr val="0000CC"/>
                </a:solidFill>
                <a:latin typeface="Miriam Fixed" pitchFamily="49" charset="-79"/>
                <a:cs typeface="Miriam Fixed" pitchFamily="49" charset="-79"/>
              </a:rPr>
              <a:t>managementMode</a:t>
            </a:r>
            <a:r>
              <a:rPr lang="en-US" sz="1600" dirty="0" smtClean="0">
                <a:solidFill>
                  <a:srgbClr val="0000CC"/>
                </a:solidFill>
                <a:latin typeface="Miriam Fixed" pitchFamily="49" charset="-79"/>
                <a:cs typeface="Miriam Fixed" pitchFamily="49" charset="-79"/>
              </a:rPr>
              <a:t>=</a:t>
            </a:r>
            <a:r>
              <a:rPr lang="en-US" sz="1600" dirty="0" err="1" smtClean="0">
                <a:solidFill>
                  <a:srgbClr val="0000CC"/>
                </a:solidFill>
                <a:latin typeface="Miriam Fixed" pitchFamily="49" charset="-79"/>
                <a:cs typeface="Miriam Fixed" pitchFamily="49" charset="-79"/>
              </a:rPr>
              <a:t>fullyManaged</a:t>
            </a:r>
            <a:r>
              <a:rPr lang="en-US" sz="1600" dirty="0" smtClean="0">
                <a:solidFill>
                  <a:srgbClr val="0000CC"/>
                </a:solidFill>
                <a:latin typeface="Miriam Fixed" pitchFamily="49" charset="-79"/>
                <a:cs typeface="Miriam Fixed" pitchFamily="49" charset="-79"/>
              </a:rPr>
              <a:t> </a:t>
            </a:r>
            <a:r>
              <a:rPr lang="en-US" sz="1600" dirty="0" err="1" smtClean="0">
                <a:solidFill>
                  <a:srgbClr val="0000CC"/>
                </a:solidFill>
                <a:latin typeface="Miriam Fixed" pitchFamily="49" charset="-79"/>
                <a:cs typeface="Miriam Fixed" pitchFamily="49" charset="-79"/>
              </a:rPr>
              <a:t>validationFrequency</a:t>
            </a:r>
            <a:r>
              <a:rPr lang="en-US" sz="1600" dirty="0" smtClean="0">
                <a:solidFill>
                  <a:srgbClr val="0000CC"/>
                </a:solidFill>
                <a:latin typeface="Miriam Fixed" pitchFamily="49" charset="-79"/>
                <a:cs typeface="Miriam Fixed" pitchFamily="49" charset="-79"/>
              </a:rPr>
              <a:t>=1 enableSNMPV3=true SNMPV3AuthProtocol=MD5 SNMPV3UserName=USERID SNMPV3PrivatePassphrase=</a:t>
            </a:r>
            <a:r>
              <a:rPr lang="en-US" sz="1600" dirty="0" err="1" smtClean="0">
                <a:solidFill>
                  <a:srgbClr val="0000CC"/>
                </a:solidFill>
                <a:latin typeface="Miriam Fixed" pitchFamily="49" charset="-79"/>
                <a:cs typeface="Miriam Fixed" pitchFamily="49" charset="-79"/>
              </a:rPr>
              <a:t>scalent</a:t>
            </a:r>
            <a:r>
              <a:rPr lang="en-US" sz="1600" dirty="0" smtClean="0">
                <a:solidFill>
                  <a:srgbClr val="0000CC"/>
                </a:solidFill>
                <a:latin typeface="Miriam Fixed" pitchFamily="49" charset="-79"/>
                <a:cs typeface="Miriam Fixed" pitchFamily="49" charset="-79"/>
              </a:rPr>
              <a:t> V3 </a:t>
            </a:r>
            <a:r>
              <a:rPr lang="en-US" sz="1600" dirty="0">
                <a:solidFill>
                  <a:srgbClr val="0000CC"/>
                </a:solidFill>
                <a:latin typeface="Miriam Fixed" pitchFamily="49" charset="-79"/>
                <a:cs typeface="Miriam Fixed" pitchFamily="49" charset="-79"/>
              </a:rPr>
              <a:t>Privacy Password</a:t>
            </a:r>
          </a:p>
        </p:txBody>
      </p:sp>
      <p:pic>
        <p:nvPicPr>
          <p:cNvPr id="3074" name="Picture 2"/>
          <p:cNvPicPr>
            <a:picLocks noChangeAspect="1" noChangeArrowheads="1"/>
          </p:cNvPicPr>
          <p:nvPr/>
        </p:nvPicPr>
        <p:blipFill>
          <a:blip r:embed="rId3" cstate="print"/>
          <a:srcRect/>
          <a:stretch>
            <a:fillRect/>
          </a:stretch>
        </p:blipFill>
        <p:spPr bwMode="auto">
          <a:xfrm>
            <a:off x="5771660" y="1272747"/>
            <a:ext cx="2260231" cy="3259319"/>
          </a:xfrm>
          <a:prstGeom prst="rect">
            <a:avLst/>
          </a:prstGeom>
          <a:noFill/>
          <a:ln w="9525">
            <a:solidFill>
              <a:schemeClr val="bg2">
                <a:lumMod val="50000"/>
                <a:lumOff val="50000"/>
              </a:schemeClr>
            </a:solidFill>
            <a:miter lim="800000"/>
            <a:headEnd/>
            <a:tailEnd/>
          </a:ln>
        </p:spPr>
      </p:pic>
      <p:sp>
        <p:nvSpPr>
          <p:cNvPr id="2" name="Date Placeholder 1"/>
          <p:cNvSpPr>
            <a:spLocks noGrp="1"/>
          </p:cNvSpPr>
          <p:nvPr>
            <p:ph type="dt" sz="half" idx="2"/>
          </p:nvPr>
        </p:nvSpPr>
        <p:spPr/>
        <p:txBody>
          <a:bodyPr/>
          <a:lstStyle/>
          <a:p>
            <a:fld id="{A8B12F02-AB7D-4A98-B046-4037FAE74A2A}"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264</a:t>
            </a:fld>
            <a:endParaRPr lang="en-US" dirty="0"/>
          </a:p>
        </p:txBody>
      </p:sp>
    </p:spTree>
    <p:extLst>
      <p:ext uri="{BB962C8B-B14F-4D97-AF65-F5344CB8AC3E}">
        <p14:creationId xmlns:p14="http://schemas.microsoft.com/office/powerpoint/2010/main" val="3764980388"/>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Switch Port Roles</a:t>
            </a:r>
            <a:endParaRPr lang="en-US" dirty="0"/>
          </a:p>
        </p:txBody>
      </p:sp>
      <p:sp>
        <p:nvSpPr>
          <p:cNvPr id="3" name="Content Placeholder 2"/>
          <p:cNvSpPr>
            <a:spLocks noGrp="1"/>
          </p:cNvSpPr>
          <p:nvPr>
            <p:ph idx="1"/>
          </p:nvPr>
        </p:nvSpPr>
        <p:spPr>
          <a:xfrm>
            <a:off x="457200" y="1280160"/>
            <a:ext cx="3929449" cy="4754880"/>
          </a:xfrm>
        </p:spPr>
        <p:txBody>
          <a:bodyPr>
            <a:normAutofit lnSpcReduction="10000"/>
          </a:bodyPr>
          <a:lstStyle/>
          <a:p>
            <a:r>
              <a:rPr lang="en-US" dirty="0" smtClean="0"/>
              <a:t>host</a:t>
            </a:r>
          </a:p>
          <a:p>
            <a:pPr lvl="1"/>
            <a:r>
              <a:rPr lang="en-US" sz="1400" dirty="0" smtClean="0"/>
              <a:t>For managed NICs on managed servers</a:t>
            </a:r>
          </a:p>
          <a:p>
            <a:pPr lvl="1"/>
            <a:r>
              <a:rPr lang="en-US" sz="1400" dirty="0" smtClean="0"/>
              <a:t>Normally in trunk mode but can also </a:t>
            </a:r>
          </a:p>
          <a:p>
            <a:pPr lvl="1">
              <a:buNone/>
            </a:pPr>
            <a:r>
              <a:rPr lang="en-US" sz="1400" dirty="0" smtClean="0"/>
              <a:t>    be in access mode</a:t>
            </a:r>
          </a:p>
          <a:p>
            <a:pPr lvl="1"/>
            <a:r>
              <a:rPr lang="en-US" sz="1400" dirty="0" smtClean="0"/>
              <a:t>Native VLAN is the SCN</a:t>
            </a:r>
          </a:p>
          <a:p>
            <a:endParaRPr lang="en-US" sz="1600" dirty="0" smtClean="0"/>
          </a:p>
          <a:p>
            <a:r>
              <a:rPr lang="en-US" sz="1800" dirty="0" smtClean="0"/>
              <a:t>External</a:t>
            </a:r>
          </a:p>
          <a:p>
            <a:pPr lvl="1"/>
            <a:r>
              <a:rPr lang="en-US" sz="1400" dirty="0" smtClean="0"/>
              <a:t>To connect to other switches or external networks</a:t>
            </a:r>
          </a:p>
          <a:p>
            <a:pPr lvl="1"/>
            <a:r>
              <a:rPr lang="en-US" sz="1400" dirty="0" smtClean="0"/>
              <a:t>Access or trunk mode depending on the number of VLANs configured</a:t>
            </a:r>
          </a:p>
          <a:p>
            <a:pPr lvl="1"/>
            <a:endParaRPr lang="en-US" sz="1400" dirty="0" smtClean="0"/>
          </a:p>
          <a:p>
            <a:r>
              <a:rPr lang="en-US" sz="1600" dirty="0" smtClean="0"/>
              <a:t>I</a:t>
            </a:r>
            <a:r>
              <a:rPr lang="en-US" sz="1800" dirty="0" smtClean="0"/>
              <a:t>nterconnect</a:t>
            </a:r>
            <a:endParaRPr lang="en-US" sz="1600" dirty="0" smtClean="0"/>
          </a:p>
          <a:p>
            <a:pPr lvl="1"/>
            <a:r>
              <a:rPr lang="en-US" sz="1400" dirty="0" smtClean="0"/>
              <a:t>When an external port is connected to another managed switch external port, it automatically becomes an interconnect port</a:t>
            </a:r>
          </a:p>
          <a:p>
            <a:pPr lvl="1"/>
            <a:r>
              <a:rPr lang="en-US" sz="1400" dirty="0" smtClean="0"/>
              <a:t>Carries all managed VLANs</a:t>
            </a:r>
          </a:p>
          <a:p>
            <a:pPr lvl="1"/>
            <a:endParaRPr lang="en-US" sz="1400" dirty="0" smtClean="0"/>
          </a:p>
          <a:p>
            <a:r>
              <a:rPr lang="en-US" sz="1800" dirty="0" smtClean="0"/>
              <a:t>Unmanaged</a:t>
            </a:r>
          </a:p>
          <a:p>
            <a:pPr lvl="1"/>
            <a:r>
              <a:rPr lang="en-US" sz="1400" dirty="0" smtClean="0"/>
              <a:t>For ports not to be managed by the Controller</a:t>
            </a:r>
          </a:p>
          <a:p>
            <a:endParaRPr lang="en-US" sz="1800" dirty="0"/>
          </a:p>
        </p:txBody>
      </p:sp>
      <p:pic>
        <p:nvPicPr>
          <p:cNvPr id="4" name="Picture 2"/>
          <p:cNvPicPr>
            <a:picLocks noChangeAspect="1" noChangeArrowheads="1"/>
          </p:cNvPicPr>
          <p:nvPr/>
        </p:nvPicPr>
        <p:blipFill>
          <a:blip r:embed="rId3" cstate="print"/>
          <a:srcRect/>
          <a:stretch>
            <a:fillRect/>
          </a:stretch>
        </p:blipFill>
        <p:spPr bwMode="auto">
          <a:xfrm>
            <a:off x="4621425" y="1506393"/>
            <a:ext cx="4091220" cy="2904970"/>
          </a:xfrm>
          <a:prstGeom prst="rect">
            <a:avLst/>
          </a:prstGeom>
          <a:noFill/>
          <a:ln w="9525">
            <a:solidFill>
              <a:schemeClr val="bg2">
                <a:lumMod val="50000"/>
                <a:lumOff val="50000"/>
              </a:schemeClr>
            </a:solidFill>
            <a:miter lim="800000"/>
            <a:headEnd/>
            <a:tailEnd/>
          </a:ln>
        </p:spPr>
      </p:pic>
      <p:sp>
        <p:nvSpPr>
          <p:cNvPr id="5" name="Rectangle 4"/>
          <p:cNvSpPr/>
          <p:nvPr/>
        </p:nvSpPr>
        <p:spPr>
          <a:xfrm rot="10800000" flipV="1">
            <a:off x="444835" y="5884076"/>
            <a:ext cx="8118392" cy="338554"/>
          </a:xfrm>
          <a:prstGeom prst="rect">
            <a:avLst/>
          </a:prstGeom>
        </p:spPr>
        <p:txBody>
          <a:bodyPr wrap="square">
            <a:spAutoFit/>
          </a:bodyPr>
          <a:lstStyle/>
          <a:p>
            <a:r>
              <a:rPr lang="en-US" sz="1600" dirty="0" smtClean="0">
                <a:solidFill>
                  <a:srgbClr val="0000CC"/>
                </a:solidFill>
                <a:latin typeface="Miriam Fixed" pitchFamily="49" charset="-79"/>
                <a:cs typeface="Miriam Fixed" pitchFamily="49" charset="-79"/>
              </a:rPr>
              <a:t>update </a:t>
            </a:r>
            <a:r>
              <a:rPr lang="en-US" sz="1600" dirty="0" err="1" smtClean="0">
                <a:solidFill>
                  <a:srgbClr val="0000CC"/>
                </a:solidFill>
                <a:latin typeface="Miriam Fixed" pitchFamily="49" charset="-79"/>
                <a:cs typeface="Miriam Fixed" pitchFamily="49" charset="-79"/>
              </a:rPr>
              <a:t>switchport</a:t>
            </a:r>
            <a:r>
              <a:rPr lang="en-US" sz="1600" dirty="0" smtClean="0">
                <a:solidFill>
                  <a:srgbClr val="0000CC"/>
                </a:solidFill>
                <a:latin typeface="Miriam Fixed" pitchFamily="49" charset="-79"/>
                <a:cs typeface="Miriam Fixed" pitchFamily="49" charset="-79"/>
              </a:rPr>
              <a:t> name=1/xg24 switch id=vr1-6224-1 set role=host</a:t>
            </a:r>
            <a:endParaRPr lang="en-US" sz="1600" dirty="0">
              <a:solidFill>
                <a:srgbClr val="0000CC"/>
              </a:solidFill>
              <a:latin typeface="Miriam Fixed" pitchFamily="49" charset="-79"/>
              <a:cs typeface="Miriam Fixed" pitchFamily="49" charset="-79"/>
            </a:endParaRPr>
          </a:p>
        </p:txBody>
      </p:sp>
      <p:sp>
        <p:nvSpPr>
          <p:cNvPr id="6" name="Date Placeholder 5"/>
          <p:cNvSpPr>
            <a:spLocks noGrp="1"/>
          </p:cNvSpPr>
          <p:nvPr>
            <p:ph type="dt" sz="half" idx="2"/>
          </p:nvPr>
        </p:nvSpPr>
        <p:spPr/>
        <p:txBody>
          <a:bodyPr/>
          <a:lstStyle/>
          <a:p>
            <a:fld id="{665F0E01-FB49-4ABB-993C-A65B0AE85434}" type="datetime1">
              <a:rPr lang="en-US" smtClean="0"/>
              <a:t>11/12/2023</a:t>
            </a:fld>
            <a:endParaRPr lang="en-US" dirty="0"/>
          </a:p>
        </p:txBody>
      </p:sp>
      <p:sp>
        <p:nvSpPr>
          <p:cNvPr id="7" name="Footer Placeholder 6"/>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8" name="Slide Number Placeholder 7"/>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265</a:t>
            </a:fld>
            <a:endParaRPr lang="en-US" dirty="0"/>
          </a:p>
        </p:txBody>
      </p:sp>
    </p:spTree>
    <p:extLst>
      <p:ext uri="{BB962C8B-B14F-4D97-AF65-F5344CB8AC3E}">
        <p14:creationId xmlns:p14="http://schemas.microsoft.com/office/powerpoint/2010/main" val="91579373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Switch Port VLAN Settings</a:t>
            </a:r>
            <a:endParaRPr lang="en-US" dirty="0"/>
          </a:p>
        </p:txBody>
      </p:sp>
      <p:sp>
        <p:nvSpPr>
          <p:cNvPr id="3" name="Content Placeholder 2"/>
          <p:cNvSpPr>
            <a:spLocks noGrp="1"/>
          </p:cNvSpPr>
          <p:nvPr>
            <p:ph idx="1"/>
          </p:nvPr>
        </p:nvSpPr>
        <p:spPr>
          <a:xfrm>
            <a:off x="466436" y="1295305"/>
            <a:ext cx="8215746" cy="1666241"/>
          </a:xfrm>
        </p:spPr>
        <p:txBody>
          <a:bodyPr>
            <a:normAutofit/>
          </a:bodyPr>
          <a:lstStyle/>
          <a:p>
            <a:r>
              <a:rPr lang="en-US" sz="1800" dirty="0" smtClean="0"/>
              <a:t>With switches in read-only mode, personas are only assigned to servers with the required VLAN configuration</a:t>
            </a:r>
          </a:p>
          <a:p>
            <a:endParaRPr lang="en-US" sz="1800" dirty="0" smtClean="0"/>
          </a:p>
          <a:p>
            <a:r>
              <a:rPr lang="en-US" sz="1800" dirty="0" smtClean="0"/>
              <a:t>The UI provides the VLAN </a:t>
            </a:r>
          </a:p>
          <a:p>
            <a:pPr>
              <a:buNone/>
            </a:pPr>
            <a:r>
              <a:rPr lang="en-US" sz="1800" dirty="0" smtClean="0"/>
              <a:t>    membership for all switch ports</a:t>
            </a:r>
            <a:endParaRPr lang="en-US" sz="1800" dirty="0"/>
          </a:p>
        </p:txBody>
      </p:sp>
      <p:pic>
        <p:nvPicPr>
          <p:cNvPr id="5122" name="Picture 2"/>
          <p:cNvPicPr>
            <a:picLocks noChangeAspect="1" noChangeArrowheads="1"/>
          </p:cNvPicPr>
          <p:nvPr/>
        </p:nvPicPr>
        <p:blipFill>
          <a:blip r:embed="rId2" cstate="print"/>
          <a:srcRect/>
          <a:stretch>
            <a:fillRect/>
          </a:stretch>
        </p:blipFill>
        <p:spPr bwMode="auto">
          <a:xfrm>
            <a:off x="4959182" y="1749384"/>
            <a:ext cx="3159211" cy="4352890"/>
          </a:xfrm>
          <a:prstGeom prst="rect">
            <a:avLst/>
          </a:prstGeom>
          <a:noFill/>
          <a:ln w="9525">
            <a:solidFill>
              <a:schemeClr val="bg2">
                <a:lumMod val="50000"/>
                <a:lumOff val="50000"/>
              </a:schemeClr>
            </a:solidFill>
            <a:miter lim="800000"/>
            <a:headEnd/>
            <a:tailEnd/>
          </a:ln>
        </p:spPr>
      </p:pic>
      <p:sp>
        <p:nvSpPr>
          <p:cNvPr id="4" name="Date Placeholder 3"/>
          <p:cNvSpPr>
            <a:spLocks noGrp="1"/>
          </p:cNvSpPr>
          <p:nvPr>
            <p:ph type="dt" sz="half" idx="2"/>
          </p:nvPr>
        </p:nvSpPr>
        <p:spPr/>
        <p:txBody>
          <a:bodyPr/>
          <a:lstStyle/>
          <a:p>
            <a:fld id="{1A94FB91-3CC8-4AB2-AE44-E3E8E661BED6}" type="datetime1">
              <a:rPr lang="en-US" smtClean="0"/>
              <a:t>11/12/2023</a:t>
            </a:fld>
            <a:endParaRPr lang="en-US" dirty="0"/>
          </a:p>
        </p:txBody>
      </p:sp>
      <p:sp>
        <p:nvSpPr>
          <p:cNvPr id="5" name="Footer Placeholder 4"/>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6" name="Slide Number Placeholder 5"/>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266</a:t>
            </a:fld>
            <a:endParaRPr lang="en-US" dirty="0"/>
          </a:p>
        </p:txBody>
      </p:sp>
    </p:spTree>
    <p:extLst>
      <p:ext uri="{BB962C8B-B14F-4D97-AF65-F5344CB8AC3E}">
        <p14:creationId xmlns:p14="http://schemas.microsoft.com/office/powerpoint/2010/main" val="338961435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r>
              <a:rPr lang="en-US"/>
              <a:t>Switch Port Channels</a:t>
            </a:r>
          </a:p>
        </p:txBody>
      </p:sp>
      <p:sp>
        <p:nvSpPr>
          <p:cNvPr id="234499" name="Rectangle 3"/>
          <p:cNvSpPr>
            <a:spLocks noGrp="1" noChangeArrowheads="1"/>
          </p:cNvSpPr>
          <p:nvPr>
            <p:ph type="body" idx="1"/>
          </p:nvPr>
        </p:nvSpPr>
        <p:spPr>
          <a:xfrm>
            <a:off x="381000" y="1294518"/>
            <a:ext cx="8429625" cy="5192713"/>
          </a:xfrm>
        </p:spPr>
        <p:txBody>
          <a:bodyPr>
            <a:normAutofit/>
          </a:bodyPr>
          <a:lstStyle/>
          <a:p>
            <a:r>
              <a:rPr lang="en-US" sz="1800" dirty="0"/>
              <a:t>Channels are assigned to switch ports</a:t>
            </a:r>
          </a:p>
          <a:p>
            <a:endParaRPr lang="en-US" sz="1200" dirty="0"/>
          </a:p>
          <a:p>
            <a:r>
              <a:rPr lang="en-US" sz="1800" dirty="0"/>
              <a:t>They control where VLANs are </a:t>
            </a:r>
          </a:p>
          <a:p>
            <a:pPr>
              <a:buFontTx/>
              <a:buNone/>
            </a:pPr>
            <a:r>
              <a:rPr lang="en-US" sz="1800" dirty="0"/>
              <a:t>    configured on personas</a:t>
            </a:r>
          </a:p>
          <a:p>
            <a:endParaRPr lang="en-US" sz="1200" dirty="0"/>
          </a:p>
          <a:p>
            <a:r>
              <a:rPr lang="en-US" sz="1800" dirty="0"/>
              <a:t>Up to 8 channels can be assigned</a:t>
            </a:r>
          </a:p>
          <a:p>
            <a:pPr>
              <a:buFontTx/>
              <a:buNone/>
            </a:pPr>
            <a:r>
              <a:rPr lang="en-US" sz="1800" dirty="0"/>
              <a:t>    to switch ports</a:t>
            </a:r>
          </a:p>
          <a:p>
            <a:endParaRPr lang="en-US" dirty="0"/>
          </a:p>
          <a:p>
            <a:endParaRPr lang="en-US" dirty="0"/>
          </a:p>
        </p:txBody>
      </p:sp>
      <p:pic>
        <p:nvPicPr>
          <p:cNvPr id="2" name="Picture 2"/>
          <p:cNvPicPr>
            <a:picLocks noChangeAspect="1" noChangeArrowheads="1"/>
          </p:cNvPicPr>
          <p:nvPr/>
        </p:nvPicPr>
        <p:blipFill>
          <a:blip r:embed="rId3" cstate="print"/>
          <a:srcRect/>
          <a:stretch>
            <a:fillRect/>
          </a:stretch>
        </p:blipFill>
        <p:spPr bwMode="auto">
          <a:xfrm>
            <a:off x="3570017" y="2941681"/>
            <a:ext cx="4868284" cy="2927779"/>
          </a:xfrm>
          <a:prstGeom prst="rect">
            <a:avLst/>
          </a:prstGeom>
          <a:noFill/>
          <a:ln w="9525">
            <a:solidFill>
              <a:schemeClr val="bg2">
                <a:lumMod val="50000"/>
                <a:lumOff val="50000"/>
              </a:schemeClr>
            </a:solidFill>
            <a:miter lim="800000"/>
            <a:headEnd/>
            <a:tailEnd/>
          </a:ln>
        </p:spPr>
      </p:pic>
      <p:sp>
        <p:nvSpPr>
          <p:cNvPr id="3" name="Date Placeholder 2"/>
          <p:cNvSpPr>
            <a:spLocks noGrp="1"/>
          </p:cNvSpPr>
          <p:nvPr>
            <p:ph type="dt" sz="half" idx="2"/>
          </p:nvPr>
        </p:nvSpPr>
        <p:spPr/>
        <p:txBody>
          <a:bodyPr/>
          <a:lstStyle/>
          <a:p>
            <a:fld id="{093BCACF-80CA-4094-9A90-48A6E3BA267F}" type="datetime1">
              <a:rPr lang="en-US" smtClean="0"/>
              <a:t>11/12/2023</a:t>
            </a:fld>
            <a:endParaRPr lang="en-US" dirty="0"/>
          </a:p>
        </p:txBody>
      </p:sp>
      <p:sp>
        <p:nvSpPr>
          <p:cNvPr id="4" name="Footer Placeholder 3"/>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5" name="Slide Number Placeholder 4"/>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267</a:t>
            </a:fld>
            <a:endParaRPr lang="en-US" dirty="0"/>
          </a:p>
        </p:txBody>
      </p:sp>
    </p:spTree>
    <p:extLst>
      <p:ext uri="{BB962C8B-B14F-4D97-AF65-F5344CB8AC3E}">
        <p14:creationId xmlns:p14="http://schemas.microsoft.com/office/powerpoint/2010/main" val="2052598852"/>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a:t>
            </a:r>
            <a:r>
              <a:rPr lang="en-US" dirty="0" err="1" smtClean="0"/>
              <a:t>Vrack</a:t>
            </a:r>
            <a:r>
              <a:rPr lang="en-US" dirty="0" smtClean="0"/>
              <a:t> Or Chassis Switch From The Console</a:t>
            </a:r>
            <a:endParaRPr lang="en-US" dirty="0"/>
          </a:p>
        </p:txBody>
      </p:sp>
      <p:sp>
        <p:nvSpPr>
          <p:cNvPr id="3" name="Content Placeholder 2"/>
          <p:cNvSpPr>
            <a:spLocks noGrp="1"/>
          </p:cNvSpPr>
          <p:nvPr>
            <p:ph idx="1"/>
          </p:nvPr>
        </p:nvSpPr>
        <p:spPr>
          <a:xfrm>
            <a:off x="457200" y="1280160"/>
            <a:ext cx="8229600" cy="783418"/>
          </a:xfrm>
        </p:spPr>
        <p:txBody>
          <a:bodyPr/>
          <a:lstStyle/>
          <a:p>
            <a:pPr marL="0" indent="0">
              <a:buNone/>
            </a:pPr>
            <a:r>
              <a:rPr lang="en-US" dirty="0" smtClean="0"/>
              <a:t>When adding a </a:t>
            </a:r>
            <a:r>
              <a:rPr lang="en-US" dirty="0" err="1" smtClean="0"/>
              <a:t>vRack</a:t>
            </a:r>
            <a:r>
              <a:rPr lang="en-US" dirty="0" smtClean="0"/>
              <a:t> or Chassis from the AIM Console you should  provide at least one switch. </a:t>
            </a:r>
          </a:p>
          <a:p>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268</a:t>
            </a:fld>
            <a:endParaRPr lang="en-US" dirty="0"/>
          </a:p>
        </p:txBody>
      </p:sp>
      <p:sp>
        <p:nvSpPr>
          <p:cNvPr id="5" name="Footer Placeholder 4"/>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6" name="Date Placeholder 5"/>
          <p:cNvSpPr>
            <a:spLocks noGrp="1"/>
          </p:cNvSpPr>
          <p:nvPr>
            <p:ph type="dt" sz="half" idx="2"/>
          </p:nvPr>
        </p:nvSpPr>
        <p:spPr/>
        <p:txBody>
          <a:bodyPr/>
          <a:lstStyle/>
          <a:p>
            <a:fld id="{BA3C34C1-BEFF-4A8F-8DA0-AA95C3A81654}" type="datetime1">
              <a:rPr lang="en-US" smtClean="0"/>
              <a:t>11/12/2023</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782" y="2278174"/>
            <a:ext cx="4754586" cy="3798570"/>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44843" y="2261286"/>
            <a:ext cx="3435179" cy="4232441"/>
          </a:xfrm>
          <a:prstGeom prst="rect">
            <a:avLst/>
          </a:prstGeom>
          <a:noFill/>
        </p:spPr>
        <p:txBody>
          <a:bodyPr wrap="square" rtlCol="0">
            <a:spAutoFit/>
          </a:bodyPr>
          <a:lstStyle/>
          <a:p>
            <a:pPr marL="346075" indent="-346075">
              <a:buFont typeface="+mj-lt"/>
              <a:buAutoNum type="arabicPeriod"/>
            </a:pPr>
            <a:r>
              <a:rPr lang="en-US" sz="1800" dirty="0">
                <a:latin typeface="+mn-lt"/>
              </a:rPr>
              <a:t>From the main console choose </a:t>
            </a:r>
            <a:r>
              <a:rPr lang="en-US" sz="1800" b="1" dirty="0">
                <a:latin typeface="+mn-lt"/>
              </a:rPr>
              <a:t>Racks </a:t>
            </a:r>
            <a:r>
              <a:rPr lang="en-US" sz="1800" b="1" dirty="0" smtClean="0">
                <a:latin typeface="+mn-lt"/>
              </a:rPr>
              <a:t>and Chassis, </a:t>
            </a:r>
            <a:r>
              <a:rPr lang="en-US" sz="1800" dirty="0" smtClean="0">
                <a:latin typeface="+mn-lt"/>
              </a:rPr>
              <a:t>then </a:t>
            </a:r>
            <a:r>
              <a:rPr lang="en-US" sz="1800" dirty="0">
                <a:latin typeface="+mn-lt"/>
              </a:rPr>
              <a:t>from the </a:t>
            </a:r>
            <a:r>
              <a:rPr lang="en-US" sz="1800" b="1" dirty="0">
                <a:latin typeface="+mn-lt"/>
              </a:rPr>
              <a:t>Select a Task.. </a:t>
            </a:r>
            <a:r>
              <a:rPr lang="en-US" sz="1800" dirty="0">
                <a:latin typeface="+mn-lt"/>
              </a:rPr>
              <a:t>Sub menu choose </a:t>
            </a:r>
            <a:r>
              <a:rPr lang="en-US" sz="1800" b="1" dirty="0">
                <a:latin typeface="+mn-lt"/>
              </a:rPr>
              <a:t>Add </a:t>
            </a:r>
            <a:r>
              <a:rPr lang="en-US" sz="1800" b="1" dirty="0" smtClean="0">
                <a:latin typeface="+mn-lt"/>
              </a:rPr>
              <a:t>Rack </a:t>
            </a:r>
            <a:r>
              <a:rPr lang="en-US" sz="1800" b="1" dirty="0">
                <a:latin typeface="+mn-lt"/>
              </a:rPr>
              <a:t>or Chassis</a:t>
            </a:r>
            <a:r>
              <a:rPr lang="en-US" sz="1800" b="1" dirty="0" smtClean="0">
                <a:latin typeface="+mn-lt"/>
              </a:rPr>
              <a:t>.</a:t>
            </a:r>
          </a:p>
          <a:p>
            <a:pPr marL="346075" indent="-346075">
              <a:buFont typeface="+mj-lt"/>
              <a:buAutoNum type="arabicPeriod"/>
            </a:pPr>
            <a:endParaRPr lang="en-US" sz="1800" b="1" dirty="0">
              <a:latin typeface="+mn-lt"/>
            </a:endParaRPr>
          </a:p>
          <a:p>
            <a:pPr marL="346075" indent="-346075">
              <a:buFont typeface="+mj-lt"/>
              <a:buAutoNum type="arabicPeriod"/>
            </a:pPr>
            <a:r>
              <a:rPr lang="en-US" sz="1800" dirty="0">
                <a:latin typeface="+mn-lt"/>
              </a:rPr>
              <a:t>Provide </a:t>
            </a:r>
            <a:r>
              <a:rPr lang="en-US" sz="1800" b="1" dirty="0">
                <a:latin typeface="+mn-lt"/>
              </a:rPr>
              <a:t>ID</a:t>
            </a:r>
            <a:r>
              <a:rPr lang="en-US" sz="1800" dirty="0">
                <a:latin typeface="+mn-lt"/>
              </a:rPr>
              <a:t> , </a:t>
            </a:r>
            <a:r>
              <a:rPr lang="en-US" sz="1800" b="1" dirty="0">
                <a:latin typeface="+mn-lt"/>
              </a:rPr>
              <a:t>name</a:t>
            </a:r>
            <a:r>
              <a:rPr lang="en-US" sz="1800" dirty="0">
                <a:latin typeface="+mn-lt"/>
              </a:rPr>
              <a:t> </a:t>
            </a:r>
            <a:r>
              <a:rPr lang="en-US" sz="1800" dirty="0" smtClean="0">
                <a:latin typeface="+mn-lt"/>
              </a:rPr>
              <a:t>and </a:t>
            </a:r>
            <a:r>
              <a:rPr lang="en-US" sz="1800" b="1" dirty="0" smtClean="0">
                <a:latin typeface="+mn-lt"/>
              </a:rPr>
              <a:t>description</a:t>
            </a:r>
            <a:r>
              <a:rPr lang="en-US" sz="1800" dirty="0" smtClean="0">
                <a:latin typeface="+mn-lt"/>
              </a:rPr>
              <a:t>.</a:t>
            </a:r>
          </a:p>
          <a:p>
            <a:pPr marL="346075" indent="-346075">
              <a:buFont typeface="+mj-lt"/>
              <a:buAutoNum type="arabicPeriod"/>
            </a:pPr>
            <a:endParaRPr lang="en-US" sz="1800" dirty="0">
              <a:latin typeface="+mn-lt"/>
            </a:endParaRPr>
          </a:p>
          <a:p>
            <a:pPr marL="346075" indent="-346075">
              <a:buFont typeface="+mj-lt"/>
              <a:buAutoNum type="arabicPeriod"/>
            </a:pPr>
            <a:r>
              <a:rPr lang="en-US" sz="1800" dirty="0" smtClean="0">
                <a:latin typeface="+mn-lt"/>
              </a:rPr>
              <a:t>If needed continue </a:t>
            </a:r>
            <a:r>
              <a:rPr lang="en-US" sz="1800" dirty="0">
                <a:latin typeface="+mn-lt"/>
              </a:rPr>
              <a:t>with the </a:t>
            </a:r>
            <a:r>
              <a:rPr lang="en-US" sz="1800" dirty="0" smtClean="0">
                <a:latin typeface="+mn-lt"/>
              </a:rPr>
              <a:t>contact </a:t>
            </a:r>
            <a:r>
              <a:rPr lang="en-US" sz="1800" dirty="0">
                <a:latin typeface="+mn-lt"/>
              </a:rPr>
              <a:t>name and location</a:t>
            </a:r>
            <a:r>
              <a:rPr lang="en-US" sz="1800" dirty="0" smtClean="0">
                <a:latin typeface="+mn-lt"/>
              </a:rPr>
              <a:t>.</a:t>
            </a:r>
          </a:p>
          <a:p>
            <a:pPr marL="346075" indent="-346075">
              <a:buFont typeface="+mj-lt"/>
              <a:buAutoNum type="arabicPeriod"/>
            </a:pPr>
            <a:endParaRPr lang="en-US" sz="1800" dirty="0">
              <a:latin typeface="+mn-lt"/>
            </a:endParaRPr>
          </a:p>
          <a:p>
            <a:pPr marL="346075" indent="-346075">
              <a:buFont typeface="+mj-lt"/>
              <a:buAutoNum type="arabicPeriod"/>
            </a:pPr>
            <a:r>
              <a:rPr lang="en-US" sz="1800" dirty="0">
                <a:latin typeface="+mn-lt"/>
              </a:rPr>
              <a:t>Click the </a:t>
            </a:r>
            <a:r>
              <a:rPr lang="en-US" sz="1800" b="1" dirty="0">
                <a:latin typeface="+mn-lt"/>
              </a:rPr>
              <a:t>Add button </a:t>
            </a:r>
            <a:r>
              <a:rPr lang="en-US" sz="1800" dirty="0" smtClean="0">
                <a:latin typeface="+mn-lt"/>
              </a:rPr>
              <a:t>to add </a:t>
            </a:r>
            <a:r>
              <a:rPr lang="en-US" sz="1800" dirty="0">
                <a:latin typeface="+mn-lt"/>
              </a:rPr>
              <a:t>your switches.</a:t>
            </a:r>
          </a:p>
          <a:p>
            <a:pPr marL="233363" indent="-233363">
              <a:lnSpc>
                <a:spcPct val="90000"/>
              </a:lnSpc>
              <a:spcBef>
                <a:spcPts val="100"/>
              </a:spcBef>
              <a:spcAft>
                <a:spcPts val="100"/>
              </a:spcAft>
              <a:buClr>
                <a:schemeClr val="bg1"/>
              </a:buClr>
              <a:buFont typeface="Arial" pitchFamily="34" charset="0"/>
              <a:buChar char="•"/>
            </a:pPr>
            <a:endParaRPr lang="en-US" sz="1800" dirty="0" smtClean="0">
              <a:solidFill>
                <a:schemeClr val="bg2"/>
              </a:solidFill>
              <a:latin typeface="+mn-lt"/>
            </a:endParaRPr>
          </a:p>
        </p:txBody>
      </p:sp>
    </p:spTree>
    <p:extLst>
      <p:ext uri="{BB962C8B-B14F-4D97-AF65-F5344CB8AC3E}">
        <p14:creationId xmlns:p14="http://schemas.microsoft.com/office/powerpoint/2010/main" val="190434757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a </a:t>
            </a:r>
            <a:r>
              <a:rPr lang="en-US" dirty="0" err="1"/>
              <a:t>Vrack</a:t>
            </a:r>
            <a:r>
              <a:rPr lang="en-US" dirty="0"/>
              <a:t> Or Chassis Switch From The </a:t>
            </a:r>
            <a:r>
              <a:rPr lang="en-US" dirty="0" smtClean="0"/>
              <a:t>Console </a:t>
            </a:r>
            <a:r>
              <a:rPr lang="en-US" sz="2400" dirty="0" smtClean="0"/>
              <a:t>(cont..,)</a:t>
            </a:r>
            <a:endParaRPr lang="en-US" sz="2400" dirty="0"/>
          </a:p>
        </p:txBody>
      </p:sp>
      <p:sp>
        <p:nvSpPr>
          <p:cNvPr id="3" name="Content Placeholder 2"/>
          <p:cNvSpPr>
            <a:spLocks noGrp="1"/>
          </p:cNvSpPr>
          <p:nvPr>
            <p:ph idx="1"/>
          </p:nvPr>
        </p:nvSpPr>
        <p:spPr>
          <a:xfrm>
            <a:off x="457200" y="1280160"/>
            <a:ext cx="3929449" cy="4754880"/>
          </a:xfrm>
        </p:spPr>
        <p:txBody>
          <a:bodyPr>
            <a:normAutofit/>
          </a:bodyPr>
          <a:lstStyle/>
          <a:p>
            <a:pPr marL="457200" indent="-457200">
              <a:buClrTx/>
              <a:buFont typeface="+mj-lt"/>
              <a:buAutoNum type="arabicPeriod"/>
            </a:pPr>
            <a:r>
              <a:rPr lang="en-US" sz="1800" dirty="0" smtClean="0"/>
              <a:t>Provide the information for the switches including, Switch </a:t>
            </a:r>
            <a:r>
              <a:rPr lang="en-US" sz="1800" dirty="0"/>
              <a:t> </a:t>
            </a:r>
            <a:r>
              <a:rPr lang="en-US" sz="1800" dirty="0" smtClean="0"/>
              <a:t>Management mode, IP address SNMP, login details and Management.</a:t>
            </a:r>
            <a:br>
              <a:rPr lang="en-US" sz="1800" dirty="0" smtClean="0"/>
            </a:br>
            <a:r>
              <a:rPr lang="en-US" sz="1800" b="1" dirty="0" smtClean="0"/>
              <a:t>Note</a:t>
            </a:r>
            <a:r>
              <a:rPr lang="en-US" sz="1800" dirty="0" smtClean="0"/>
              <a:t>: When adding a </a:t>
            </a:r>
            <a:r>
              <a:rPr lang="en-US" sz="1800" b="1" dirty="0" err="1" smtClean="0"/>
              <a:t>vRack</a:t>
            </a:r>
            <a:r>
              <a:rPr lang="en-US" sz="1800" dirty="0" smtClean="0"/>
              <a:t> leave it empty.</a:t>
            </a:r>
          </a:p>
          <a:p>
            <a:pPr marL="457200" indent="-457200">
              <a:buClrTx/>
              <a:buFont typeface="+mj-lt"/>
              <a:buAutoNum type="arabicPeriod"/>
            </a:pPr>
            <a:endParaRPr lang="en-US" sz="1800" dirty="0" smtClean="0"/>
          </a:p>
          <a:p>
            <a:pPr marL="457200" indent="-457200">
              <a:buClrTx/>
              <a:buFont typeface="+mj-lt"/>
              <a:buAutoNum type="arabicPeriod"/>
            </a:pPr>
            <a:r>
              <a:rPr lang="en-US" sz="1800" dirty="0" smtClean="0"/>
              <a:t>For </a:t>
            </a:r>
            <a:r>
              <a:rPr lang="en-US" sz="1800" b="1" dirty="0" smtClean="0"/>
              <a:t>Chassis</a:t>
            </a:r>
            <a:r>
              <a:rPr lang="en-US" sz="1800" dirty="0" smtClean="0"/>
              <a:t> provide the CMC</a:t>
            </a:r>
            <a:r>
              <a:rPr lang="en-US" sz="1800" dirty="0"/>
              <a:t> </a:t>
            </a:r>
            <a:r>
              <a:rPr lang="en-US" sz="1800" dirty="0" smtClean="0"/>
              <a:t>IP information, username and password.</a:t>
            </a:r>
          </a:p>
          <a:p>
            <a:pPr marL="0" indent="0">
              <a:buClrTx/>
              <a:buNone/>
            </a:pPr>
            <a:endParaRPr lang="en-US" sz="1800" dirty="0" smtClean="0"/>
          </a:p>
          <a:p>
            <a:pPr marL="0" indent="0">
              <a:buClrTx/>
              <a:buNone/>
            </a:pPr>
            <a:r>
              <a:rPr lang="en-US" sz="1800" dirty="0" smtClean="0"/>
              <a:t>You can add as many </a:t>
            </a:r>
            <a:r>
              <a:rPr lang="en-US" sz="1800" b="1" dirty="0" smtClean="0"/>
              <a:t>switches</a:t>
            </a:r>
            <a:r>
              <a:rPr lang="en-US" sz="1800" dirty="0" smtClean="0"/>
              <a:t> as you have in your environment.</a:t>
            </a:r>
          </a:p>
          <a:p>
            <a:pPr marL="457200" indent="-457200">
              <a:buFont typeface="+mj-lt"/>
              <a:buAutoNum type="arabicPeriod"/>
            </a:pPr>
            <a:endParaRPr lang="en-US" sz="1800"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269</a:t>
            </a:fld>
            <a:endParaRPr lang="en-US" dirty="0"/>
          </a:p>
        </p:txBody>
      </p:sp>
      <p:sp>
        <p:nvSpPr>
          <p:cNvPr id="5" name="Footer Placeholder 4"/>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6" name="Date Placeholder 5"/>
          <p:cNvSpPr>
            <a:spLocks noGrp="1"/>
          </p:cNvSpPr>
          <p:nvPr>
            <p:ph type="dt" sz="half" idx="2"/>
          </p:nvPr>
        </p:nvSpPr>
        <p:spPr/>
        <p:txBody>
          <a:bodyPr/>
          <a:lstStyle/>
          <a:p>
            <a:fld id="{BA3C34C1-BEFF-4A8F-8DA0-AA95C3A81654}" type="datetime1">
              <a:rPr lang="en-US" smtClean="0"/>
              <a:t>11/12/2023</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9027" y="1330823"/>
            <a:ext cx="4269104" cy="3404982"/>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583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ChangeArrowheads="1"/>
          </p:cNvSpPr>
          <p:nvPr/>
        </p:nvSpPr>
        <p:spPr bwMode="auto">
          <a:xfrm>
            <a:off x="2146300" y="1874288"/>
            <a:ext cx="620713" cy="563562"/>
          </a:xfrm>
          <a:prstGeom prst="roundRect">
            <a:avLst>
              <a:gd name="adj" fmla="val 16667"/>
            </a:avLst>
          </a:prstGeom>
          <a:solidFill>
            <a:srgbClr val="FFFF99"/>
          </a:solidFill>
          <a:ln w="38100" algn="ctr">
            <a:solidFill>
              <a:srgbClr val="CC3300"/>
            </a:solidFill>
            <a:round/>
            <a:headEnd/>
            <a:tailEnd/>
          </a:ln>
        </p:spPr>
        <p:txBody>
          <a:bodyPr wrap="none"/>
          <a:lstStyle/>
          <a:p>
            <a:pPr algn="ctr"/>
            <a:r>
              <a:rPr lang="en-US" sz="900" b="1">
                <a:latin typeface="Trebuchet MS" pitchFamily="34" charset="0"/>
                <a:cs typeface="Arial" pitchFamily="34" charset="0"/>
              </a:rPr>
              <a:t>Dell AIM</a:t>
            </a:r>
          </a:p>
          <a:p>
            <a:pPr algn="ctr"/>
            <a:r>
              <a:rPr lang="en-US" sz="900" b="1">
                <a:latin typeface="Trebuchet MS" pitchFamily="34" charset="0"/>
                <a:cs typeface="Arial" pitchFamily="34" charset="0"/>
              </a:rPr>
              <a:t>Controller</a:t>
            </a:r>
          </a:p>
        </p:txBody>
      </p:sp>
      <p:sp>
        <p:nvSpPr>
          <p:cNvPr id="19459" name="AutoShape 3"/>
          <p:cNvSpPr>
            <a:spLocks noChangeArrowheads="1"/>
          </p:cNvSpPr>
          <p:nvPr/>
        </p:nvSpPr>
        <p:spPr bwMode="auto">
          <a:xfrm>
            <a:off x="2619375" y="2293388"/>
            <a:ext cx="252413" cy="239712"/>
          </a:xfrm>
          <a:prstGeom prst="can">
            <a:avLst>
              <a:gd name="adj" fmla="val 25000"/>
            </a:avLst>
          </a:prstGeom>
          <a:gradFill rotWithShape="1">
            <a:gsLst>
              <a:gs pos="0">
                <a:srgbClr val="764700"/>
              </a:gs>
              <a:gs pos="100000">
                <a:srgbClr val="FF9900"/>
              </a:gs>
            </a:gsLst>
            <a:lin ang="0" scaled="1"/>
          </a:gradFill>
          <a:ln w="9525">
            <a:solidFill>
              <a:schemeClr val="tx1"/>
            </a:solidFill>
            <a:round/>
            <a:headEnd/>
            <a:tailEnd/>
          </a:ln>
        </p:spPr>
        <p:txBody>
          <a:bodyPr wrap="none" anchor="ctr"/>
          <a:lstStyle/>
          <a:p>
            <a:endParaRPr lang="en-US"/>
          </a:p>
        </p:txBody>
      </p:sp>
      <p:sp>
        <p:nvSpPr>
          <p:cNvPr id="19460" name="AutoShape 4"/>
          <p:cNvSpPr>
            <a:spLocks noChangeArrowheads="1"/>
          </p:cNvSpPr>
          <p:nvPr/>
        </p:nvSpPr>
        <p:spPr bwMode="auto">
          <a:xfrm>
            <a:off x="2079625" y="2750588"/>
            <a:ext cx="744538" cy="239712"/>
          </a:xfrm>
          <a:prstGeom prst="roundRect">
            <a:avLst>
              <a:gd name="adj" fmla="val 16667"/>
            </a:avLst>
          </a:prstGeom>
          <a:solidFill>
            <a:srgbClr val="EAEAEA"/>
          </a:solidFill>
          <a:ln w="38100" algn="ctr">
            <a:solidFill>
              <a:schemeClr val="bg2"/>
            </a:solidFill>
            <a:round/>
            <a:headEnd/>
            <a:tailEnd/>
          </a:ln>
        </p:spPr>
        <p:txBody>
          <a:bodyPr wrap="none" anchor="ctr"/>
          <a:lstStyle/>
          <a:p>
            <a:pPr algn="ctr"/>
            <a:r>
              <a:rPr lang="en-US" sz="1000" b="1">
                <a:latin typeface="Trebuchet MS" pitchFamily="34" charset="0"/>
                <a:cs typeface="Arial" pitchFamily="34" charset="0"/>
              </a:rPr>
              <a:t>Router</a:t>
            </a:r>
          </a:p>
        </p:txBody>
      </p:sp>
      <p:sp>
        <p:nvSpPr>
          <p:cNvPr id="61445" name="AutoShape 5"/>
          <p:cNvSpPr>
            <a:spLocks noChangeArrowheads="1"/>
          </p:cNvSpPr>
          <p:nvPr/>
        </p:nvSpPr>
        <p:spPr bwMode="auto">
          <a:xfrm>
            <a:off x="422275" y="3933275"/>
            <a:ext cx="620713" cy="563563"/>
          </a:xfrm>
          <a:prstGeom prst="roundRect">
            <a:avLst>
              <a:gd name="adj" fmla="val 16667"/>
            </a:avLst>
          </a:prstGeom>
          <a:solidFill>
            <a:srgbClr val="F8F8F8"/>
          </a:solidFill>
          <a:ln w="38100" algn="ctr">
            <a:solidFill>
              <a:schemeClr val="bg2"/>
            </a:solidFill>
            <a:round/>
            <a:headEnd/>
            <a:tailEnd/>
          </a:ln>
        </p:spPr>
        <p:txBody>
          <a:bodyPr wrap="none"/>
          <a:lstStyle/>
          <a:p>
            <a:pPr algn="ctr"/>
            <a:endParaRPr lang="en-US" sz="900" b="1">
              <a:latin typeface="Trebuchet MS" pitchFamily="34" charset="0"/>
              <a:cs typeface="Arial" pitchFamily="34" charset="0"/>
            </a:endParaRPr>
          </a:p>
          <a:p>
            <a:pPr algn="ctr"/>
            <a:r>
              <a:rPr lang="en-US" sz="900" b="1">
                <a:latin typeface="Trebuchet MS" pitchFamily="34" charset="0"/>
                <a:cs typeface="Arial" pitchFamily="34" charset="0"/>
              </a:rPr>
              <a:t>VM</a:t>
            </a:r>
          </a:p>
        </p:txBody>
      </p:sp>
      <p:sp>
        <p:nvSpPr>
          <p:cNvPr id="61447" name="AutoShape 7"/>
          <p:cNvSpPr>
            <a:spLocks noChangeArrowheads="1"/>
          </p:cNvSpPr>
          <p:nvPr/>
        </p:nvSpPr>
        <p:spPr bwMode="auto">
          <a:xfrm>
            <a:off x="1270000" y="3933275"/>
            <a:ext cx="620713" cy="563563"/>
          </a:xfrm>
          <a:prstGeom prst="roundRect">
            <a:avLst>
              <a:gd name="adj" fmla="val 16667"/>
            </a:avLst>
          </a:prstGeom>
          <a:solidFill>
            <a:srgbClr val="F8F8F8"/>
          </a:solidFill>
          <a:ln w="38100" algn="ctr">
            <a:solidFill>
              <a:schemeClr val="bg2"/>
            </a:solidFill>
            <a:round/>
            <a:headEnd/>
            <a:tailEnd/>
          </a:ln>
        </p:spPr>
        <p:txBody>
          <a:bodyPr wrap="none" anchor="ctr" anchorCtr="1"/>
          <a:lstStyle/>
          <a:p>
            <a:pPr algn="ctr"/>
            <a:r>
              <a:rPr lang="en-US" sz="900" b="1">
                <a:latin typeface="Trebuchet MS" pitchFamily="34" charset="0"/>
                <a:cs typeface="Arial" pitchFamily="34" charset="0"/>
              </a:rPr>
              <a:t>Bare</a:t>
            </a:r>
          </a:p>
          <a:p>
            <a:pPr algn="ctr"/>
            <a:r>
              <a:rPr lang="en-US" sz="900" b="1">
                <a:latin typeface="Trebuchet MS" pitchFamily="34" charset="0"/>
                <a:cs typeface="Arial" pitchFamily="34" charset="0"/>
              </a:rPr>
              <a:t>Metal</a:t>
            </a:r>
          </a:p>
          <a:p>
            <a:pPr algn="ctr"/>
            <a:r>
              <a:rPr lang="en-US" sz="900" b="1">
                <a:latin typeface="Trebuchet MS" pitchFamily="34" charset="0"/>
                <a:cs typeface="Arial" pitchFamily="34" charset="0"/>
              </a:rPr>
              <a:t>Server</a:t>
            </a:r>
          </a:p>
        </p:txBody>
      </p:sp>
      <p:sp>
        <p:nvSpPr>
          <p:cNvPr id="19463" name="AutoShape 9"/>
          <p:cNvSpPr>
            <a:spLocks noChangeArrowheads="1"/>
          </p:cNvSpPr>
          <p:nvPr/>
        </p:nvSpPr>
        <p:spPr bwMode="auto">
          <a:xfrm>
            <a:off x="1212850" y="3398288"/>
            <a:ext cx="744538" cy="239712"/>
          </a:xfrm>
          <a:prstGeom prst="roundRect">
            <a:avLst>
              <a:gd name="adj" fmla="val 16667"/>
            </a:avLst>
          </a:prstGeom>
          <a:solidFill>
            <a:srgbClr val="F8F8F8"/>
          </a:solidFill>
          <a:ln w="38100" algn="ctr">
            <a:solidFill>
              <a:schemeClr val="bg2"/>
            </a:solidFill>
            <a:round/>
            <a:headEnd/>
            <a:tailEnd/>
          </a:ln>
        </p:spPr>
        <p:txBody>
          <a:bodyPr wrap="none" anchor="ctr"/>
          <a:lstStyle/>
          <a:p>
            <a:pPr algn="ctr"/>
            <a:r>
              <a:rPr lang="en-US" sz="1000" b="1">
                <a:latin typeface="Trebuchet MS" pitchFamily="34" charset="0"/>
                <a:cs typeface="Arial" pitchFamily="34" charset="0"/>
              </a:rPr>
              <a:t>L2 Switch</a:t>
            </a:r>
          </a:p>
        </p:txBody>
      </p:sp>
      <p:cxnSp>
        <p:nvCxnSpPr>
          <p:cNvPr id="19464" name="AutoShape 12"/>
          <p:cNvCxnSpPr>
            <a:cxnSpLocks noChangeShapeType="1"/>
            <a:stCxn id="19463" idx="1"/>
            <a:endCxn id="61445" idx="0"/>
          </p:cNvCxnSpPr>
          <p:nvPr/>
        </p:nvCxnSpPr>
        <p:spPr bwMode="auto">
          <a:xfrm rot="10800000" flipV="1">
            <a:off x="733425" y="3518938"/>
            <a:ext cx="460375" cy="39528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9465" name="AutoShape 13"/>
          <p:cNvCxnSpPr>
            <a:cxnSpLocks noChangeShapeType="1"/>
            <a:stCxn id="19463" idx="2"/>
            <a:endCxn id="61447" idx="0"/>
          </p:cNvCxnSpPr>
          <p:nvPr/>
        </p:nvCxnSpPr>
        <p:spPr bwMode="auto">
          <a:xfrm rot="5400000">
            <a:off x="1454944" y="3783256"/>
            <a:ext cx="257175" cy="4763"/>
          </a:xfrm>
          <a:prstGeom prst="bentConnector3">
            <a:avLst>
              <a:gd name="adj1" fmla="val 49384"/>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19466" name="Rectangle 15"/>
          <p:cNvSpPr>
            <a:spLocks noChangeArrowheads="1"/>
          </p:cNvSpPr>
          <p:nvPr/>
        </p:nvSpPr>
        <p:spPr bwMode="auto">
          <a:xfrm>
            <a:off x="304800" y="3847550"/>
            <a:ext cx="898525" cy="742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9467" name="AutoShape 16"/>
          <p:cNvCxnSpPr>
            <a:cxnSpLocks noChangeShapeType="1"/>
            <a:stCxn id="19460" idx="2"/>
            <a:endCxn id="19463" idx="0"/>
          </p:cNvCxnSpPr>
          <p:nvPr/>
        </p:nvCxnSpPr>
        <p:spPr bwMode="auto">
          <a:xfrm rot="5400000">
            <a:off x="1834357" y="2760906"/>
            <a:ext cx="369888" cy="866775"/>
          </a:xfrm>
          <a:prstGeom prst="bentConnector3">
            <a:avLst>
              <a:gd name="adj1" fmla="val 49787"/>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9468" name="AutoShape 17"/>
          <p:cNvCxnSpPr>
            <a:cxnSpLocks noChangeShapeType="1"/>
            <a:stCxn id="19460" idx="2"/>
            <a:endCxn id="19471" idx="0"/>
          </p:cNvCxnSpPr>
          <p:nvPr/>
        </p:nvCxnSpPr>
        <p:spPr bwMode="auto">
          <a:xfrm rot="16200000" flipH="1">
            <a:off x="2899569" y="2562469"/>
            <a:ext cx="363538" cy="1257300"/>
          </a:xfrm>
          <a:prstGeom prst="bentConnector3">
            <a:avLst>
              <a:gd name="adj1" fmla="val 4978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19469" name="AutoShape 19"/>
          <p:cNvCxnSpPr>
            <a:cxnSpLocks noChangeShapeType="1"/>
            <a:stCxn id="19458" idx="2"/>
            <a:endCxn id="19460" idx="0"/>
          </p:cNvCxnSpPr>
          <p:nvPr/>
        </p:nvCxnSpPr>
        <p:spPr bwMode="auto">
          <a:xfrm flipH="1">
            <a:off x="2452688" y="2456900"/>
            <a:ext cx="4762" cy="27463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9470" name="AutoShape 20"/>
          <p:cNvSpPr>
            <a:spLocks noChangeArrowheads="1"/>
          </p:cNvSpPr>
          <p:nvPr/>
        </p:nvSpPr>
        <p:spPr bwMode="auto">
          <a:xfrm>
            <a:off x="3397250" y="3942800"/>
            <a:ext cx="620713" cy="563563"/>
          </a:xfrm>
          <a:prstGeom prst="roundRect">
            <a:avLst>
              <a:gd name="adj" fmla="val 16667"/>
            </a:avLst>
          </a:prstGeom>
          <a:solidFill>
            <a:srgbClr val="DDDDDD"/>
          </a:solidFill>
          <a:ln w="38100" algn="ctr">
            <a:solidFill>
              <a:schemeClr val="bg2"/>
            </a:solidFill>
            <a:round/>
            <a:headEnd/>
            <a:tailEnd/>
          </a:ln>
        </p:spPr>
        <p:txBody>
          <a:bodyPr wrap="none"/>
          <a:lstStyle/>
          <a:p>
            <a:pPr algn="ctr"/>
            <a:r>
              <a:rPr lang="en-US" sz="900" b="1">
                <a:latin typeface="Trebuchet MS" pitchFamily="34" charset="0"/>
                <a:cs typeface="Arial" pitchFamily="34" charset="0"/>
              </a:rPr>
              <a:t>Bare</a:t>
            </a:r>
          </a:p>
          <a:p>
            <a:pPr algn="ctr"/>
            <a:r>
              <a:rPr lang="en-US" sz="900" b="1">
                <a:latin typeface="Trebuchet MS" pitchFamily="34" charset="0"/>
                <a:cs typeface="Arial" pitchFamily="34" charset="0"/>
              </a:rPr>
              <a:t>Metal</a:t>
            </a:r>
          </a:p>
          <a:p>
            <a:pPr algn="ctr"/>
            <a:r>
              <a:rPr lang="en-US" sz="900" b="1">
                <a:latin typeface="Trebuchet MS" pitchFamily="34" charset="0"/>
                <a:cs typeface="Arial" pitchFamily="34" charset="0"/>
              </a:rPr>
              <a:t>Server</a:t>
            </a:r>
          </a:p>
        </p:txBody>
      </p:sp>
      <p:sp>
        <p:nvSpPr>
          <p:cNvPr id="19471" name="AutoShape 23"/>
          <p:cNvSpPr>
            <a:spLocks noChangeArrowheads="1"/>
          </p:cNvSpPr>
          <p:nvPr/>
        </p:nvSpPr>
        <p:spPr bwMode="auto">
          <a:xfrm>
            <a:off x="3336925" y="3391938"/>
            <a:ext cx="744538" cy="239712"/>
          </a:xfrm>
          <a:prstGeom prst="roundRect">
            <a:avLst>
              <a:gd name="adj" fmla="val 16667"/>
            </a:avLst>
          </a:prstGeom>
          <a:solidFill>
            <a:srgbClr val="F8F8F8"/>
          </a:solidFill>
          <a:ln w="38100" algn="ctr">
            <a:solidFill>
              <a:schemeClr val="bg2"/>
            </a:solidFill>
            <a:round/>
            <a:headEnd/>
            <a:tailEnd/>
          </a:ln>
        </p:spPr>
        <p:txBody>
          <a:bodyPr wrap="none" anchor="ctr"/>
          <a:lstStyle/>
          <a:p>
            <a:pPr algn="ctr"/>
            <a:r>
              <a:rPr lang="en-US" sz="1000" b="1">
                <a:latin typeface="Trebuchet MS" pitchFamily="34" charset="0"/>
                <a:cs typeface="Arial" pitchFamily="34" charset="0"/>
              </a:rPr>
              <a:t>L2 Switch</a:t>
            </a:r>
          </a:p>
        </p:txBody>
      </p:sp>
      <p:sp>
        <p:nvSpPr>
          <p:cNvPr id="61464" name="Text Box 24"/>
          <p:cNvSpPr txBox="1">
            <a:spLocks noChangeArrowheads="1"/>
          </p:cNvSpPr>
          <p:nvPr/>
        </p:nvSpPr>
        <p:spPr bwMode="auto">
          <a:xfrm>
            <a:off x="5222875" y="1113026"/>
            <a:ext cx="3469062" cy="407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hangingPunct="1">
              <a:spcBef>
                <a:spcPct val="20000"/>
              </a:spcBef>
              <a:spcAft>
                <a:spcPct val="50000"/>
              </a:spcAft>
              <a:buFontTx/>
              <a:buAutoNum type="arabicPeriod"/>
            </a:pPr>
            <a:r>
              <a:rPr lang="en-US" sz="1400" dirty="0">
                <a:solidFill>
                  <a:srgbClr val="292929"/>
                </a:solidFill>
                <a:latin typeface="Trebuchet MS" pitchFamily="34" charset="0"/>
              </a:rPr>
              <a:t>Dell AIM automatically discovers existing hypervisors and any VMs already configured on them</a:t>
            </a:r>
            <a:endParaRPr lang="en-US" sz="1400" dirty="0">
              <a:latin typeface="Trebuchet MS" pitchFamily="34" charset="0"/>
            </a:endParaRPr>
          </a:p>
          <a:p>
            <a:pPr defTabSz="914400" eaLnBrk="1" hangingPunct="1">
              <a:spcAft>
                <a:spcPct val="50000"/>
              </a:spcAft>
              <a:buFontTx/>
              <a:buAutoNum type="arabicPeriod"/>
            </a:pPr>
            <a:r>
              <a:rPr lang="en-US" sz="1400" dirty="0">
                <a:latin typeface="Trebuchet MS" pitchFamily="34" charset="0"/>
              </a:rPr>
              <a:t>Dell AIM repurposes any bare metal server into a virtualization host by booting a hypervisor image from central storage</a:t>
            </a:r>
          </a:p>
          <a:p>
            <a:pPr defTabSz="914400" eaLnBrk="1" hangingPunct="1">
              <a:spcAft>
                <a:spcPct val="50000"/>
              </a:spcAft>
              <a:buFontTx/>
              <a:buAutoNum type="arabicPeriod"/>
            </a:pPr>
            <a:r>
              <a:rPr lang="en-US" sz="1400" dirty="0">
                <a:latin typeface="Trebuchet MS" pitchFamily="34" charset="0"/>
              </a:rPr>
              <a:t>Dell AIM dynamically boots a VM from an image on central storage</a:t>
            </a:r>
          </a:p>
          <a:p>
            <a:pPr defTabSz="914400" eaLnBrk="1" hangingPunct="1">
              <a:spcAft>
                <a:spcPct val="50000"/>
              </a:spcAft>
              <a:buFontTx/>
              <a:buAutoNum type="arabicPeriod"/>
            </a:pPr>
            <a:r>
              <a:rPr lang="en-US" sz="1400" dirty="0">
                <a:latin typeface="Trebuchet MS" pitchFamily="34" charset="0"/>
              </a:rPr>
              <a:t>Dell AIM dynamically boots the same image on a bare metal server</a:t>
            </a:r>
          </a:p>
          <a:p>
            <a:pPr defTabSz="914400" eaLnBrk="1" hangingPunct="1">
              <a:spcAft>
                <a:spcPct val="50000"/>
              </a:spcAft>
              <a:buFontTx/>
              <a:buAutoNum type="arabicPeriod"/>
            </a:pPr>
            <a:r>
              <a:rPr lang="en-US" sz="1400" dirty="0">
                <a:latin typeface="Trebuchet MS" pitchFamily="34" charset="0"/>
              </a:rPr>
              <a:t>Dell AIM interfaces directly with the hypervisor to manage VMs</a:t>
            </a:r>
          </a:p>
          <a:p>
            <a:pPr defTabSz="914400" eaLnBrk="1" hangingPunct="1">
              <a:spcAft>
                <a:spcPct val="50000"/>
              </a:spcAft>
              <a:buFontTx/>
              <a:buAutoNum type="arabicPeriod"/>
            </a:pPr>
            <a:r>
              <a:rPr lang="en-US" sz="1400" dirty="0">
                <a:latin typeface="Trebuchet MS" pitchFamily="34" charset="0"/>
              </a:rPr>
              <a:t>Dell AIM adapts automatically to changes made by virtualization management software</a:t>
            </a:r>
          </a:p>
        </p:txBody>
      </p:sp>
      <p:sp>
        <p:nvSpPr>
          <p:cNvPr id="61471" name="Oval 31"/>
          <p:cNvSpPr>
            <a:spLocks noChangeArrowheads="1"/>
          </p:cNvSpPr>
          <p:nvPr/>
        </p:nvSpPr>
        <p:spPr bwMode="auto">
          <a:xfrm>
            <a:off x="601663" y="5123900"/>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1</a:t>
            </a:r>
          </a:p>
        </p:txBody>
      </p:sp>
      <p:sp>
        <p:nvSpPr>
          <p:cNvPr id="61472" name="Oval 32"/>
          <p:cNvSpPr>
            <a:spLocks noChangeArrowheads="1"/>
          </p:cNvSpPr>
          <p:nvPr/>
        </p:nvSpPr>
        <p:spPr bwMode="auto">
          <a:xfrm>
            <a:off x="4586288" y="5789063"/>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2</a:t>
            </a:r>
          </a:p>
        </p:txBody>
      </p:sp>
      <p:sp>
        <p:nvSpPr>
          <p:cNvPr id="61473" name="Oval 33"/>
          <p:cNvSpPr>
            <a:spLocks noChangeArrowheads="1"/>
          </p:cNvSpPr>
          <p:nvPr/>
        </p:nvSpPr>
        <p:spPr bwMode="auto">
          <a:xfrm>
            <a:off x="2333625" y="5789063"/>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3</a:t>
            </a:r>
          </a:p>
        </p:txBody>
      </p:sp>
      <p:sp>
        <p:nvSpPr>
          <p:cNvPr id="19476" name="AutoShape 34"/>
          <p:cNvSpPr>
            <a:spLocks noChangeArrowheads="1"/>
          </p:cNvSpPr>
          <p:nvPr/>
        </p:nvSpPr>
        <p:spPr bwMode="auto">
          <a:xfrm>
            <a:off x="3175000" y="5236613"/>
            <a:ext cx="1068388" cy="420687"/>
          </a:xfrm>
          <a:prstGeom prst="roundRect">
            <a:avLst>
              <a:gd name="adj" fmla="val 16667"/>
            </a:avLst>
          </a:prstGeom>
          <a:solidFill>
            <a:srgbClr val="EAEAEA"/>
          </a:solidFill>
          <a:ln w="38100" algn="ctr">
            <a:solidFill>
              <a:schemeClr val="bg2"/>
            </a:solidFill>
            <a:round/>
            <a:headEnd/>
            <a:tailEnd/>
          </a:ln>
        </p:spPr>
        <p:txBody>
          <a:bodyPr wrap="none" anchor="ctr"/>
          <a:lstStyle/>
          <a:p>
            <a:pPr algn="ctr"/>
            <a:r>
              <a:rPr lang="en-US" sz="1000" b="1">
                <a:latin typeface="Trebuchet MS" pitchFamily="34" charset="0"/>
                <a:cs typeface="Arial" pitchFamily="34" charset="0"/>
              </a:rPr>
              <a:t>Storage</a:t>
            </a:r>
          </a:p>
        </p:txBody>
      </p:sp>
      <p:cxnSp>
        <p:nvCxnSpPr>
          <p:cNvPr id="61479" name="AutoShape 39"/>
          <p:cNvCxnSpPr>
            <a:cxnSpLocks noChangeShapeType="1"/>
            <a:stCxn id="61471" idx="0"/>
            <a:endCxn id="61490" idx="2"/>
          </p:cNvCxnSpPr>
          <p:nvPr/>
        </p:nvCxnSpPr>
        <p:spPr bwMode="auto">
          <a:xfrm flipV="1">
            <a:off x="744538" y="4846088"/>
            <a:ext cx="9525" cy="268287"/>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sp>
        <p:nvSpPr>
          <p:cNvPr id="61483" name="Oval 43"/>
          <p:cNvSpPr>
            <a:spLocks noChangeArrowheads="1"/>
          </p:cNvSpPr>
          <p:nvPr/>
        </p:nvSpPr>
        <p:spPr bwMode="auto">
          <a:xfrm>
            <a:off x="4322763" y="3352250"/>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5</a:t>
            </a:r>
          </a:p>
        </p:txBody>
      </p:sp>
      <p:sp>
        <p:nvSpPr>
          <p:cNvPr id="19479" name="Title 2"/>
          <p:cNvSpPr>
            <a:spLocks/>
          </p:cNvSpPr>
          <p:nvPr/>
        </p:nvSpPr>
        <p:spPr bwMode="auto">
          <a:xfrm>
            <a:off x="171450" y="153988"/>
            <a:ext cx="8229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80000"/>
              </a:lnSpc>
            </a:pPr>
            <a:r>
              <a:rPr lang="en-US" sz="3200" dirty="0">
                <a:solidFill>
                  <a:schemeClr val="accent1"/>
                </a:solidFill>
                <a:latin typeface="+mn-lt"/>
              </a:rPr>
              <a:t>Integrated Virtualization Management</a:t>
            </a:r>
          </a:p>
        </p:txBody>
      </p:sp>
      <p:sp>
        <p:nvSpPr>
          <p:cNvPr id="19480" name="AutoShape 47"/>
          <p:cNvSpPr>
            <a:spLocks noChangeArrowheads="1"/>
          </p:cNvSpPr>
          <p:nvPr/>
        </p:nvSpPr>
        <p:spPr bwMode="auto">
          <a:xfrm>
            <a:off x="3319463" y="5806525"/>
            <a:ext cx="252412" cy="239713"/>
          </a:xfrm>
          <a:prstGeom prst="can">
            <a:avLst>
              <a:gd name="adj" fmla="val 25000"/>
            </a:avLst>
          </a:prstGeom>
          <a:gradFill rotWithShape="1">
            <a:gsLst>
              <a:gs pos="0">
                <a:srgbClr val="764700"/>
              </a:gs>
              <a:gs pos="100000">
                <a:srgbClr val="FF9900"/>
              </a:gs>
            </a:gsLst>
            <a:lin ang="0" scaled="1"/>
          </a:gradFill>
          <a:ln w="9525">
            <a:solidFill>
              <a:schemeClr val="tx1"/>
            </a:solidFill>
            <a:round/>
            <a:headEnd/>
            <a:tailEnd/>
          </a:ln>
        </p:spPr>
        <p:txBody>
          <a:bodyPr wrap="none" anchor="ctr"/>
          <a:lstStyle/>
          <a:p>
            <a:pPr algn="ctr"/>
            <a:r>
              <a:rPr lang="en-US" sz="1000" b="1">
                <a:solidFill>
                  <a:schemeClr val="bg1"/>
                </a:solidFill>
              </a:rPr>
              <a:t>4</a:t>
            </a:r>
          </a:p>
        </p:txBody>
      </p:sp>
      <p:sp>
        <p:nvSpPr>
          <p:cNvPr id="19481" name="AutoShape 48"/>
          <p:cNvSpPr>
            <a:spLocks noChangeArrowheads="1"/>
          </p:cNvSpPr>
          <p:nvPr/>
        </p:nvSpPr>
        <p:spPr bwMode="auto">
          <a:xfrm>
            <a:off x="3633788" y="5808113"/>
            <a:ext cx="252412" cy="239712"/>
          </a:xfrm>
          <a:prstGeom prst="can">
            <a:avLst>
              <a:gd name="adj" fmla="val 25000"/>
            </a:avLst>
          </a:prstGeom>
          <a:gradFill rotWithShape="1">
            <a:gsLst>
              <a:gs pos="0">
                <a:srgbClr val="764700"/>
              </a:gs>
              <a:gs pos="100000">
                <a:srgbClr val="FF9900"/>
              </a:gs>
            </a:gsLst>
            <a:lin ang="0" scaled="1"/>
          </a:gradFill>
          <a:ln w="9525">
            <a:solidFill>
              <a:schemeClr val="tx1"/>
            </a:solidFill>
            <a:round/>
            <a:headEnd/>
            <a:tailEnd/>
          </a:ln>
        </p:spPr>
        <p:txBody>
          <a:bodyPr wrap="none" anchor="ctr"/>
          <a:lstStyle/>
          <a:p>
            <a:pPr algn="ctr"/>
            <a:r>
              <a:rPr lang="en-US" sz="1000" b="1">
                <a:solidFill>
                  <a:schemeClr val="bg1"/>
                </a:solidFill>
              </a:rPr>
              <a:t>5</a:t>
            </a:r>
          </a:p>
        </p:txBody>
      </p:sp>
      <p:sp>
        <p:nvSpPr>
          <p:cNvPr id="19482" name="AutoShape 49"/>
          <p:cNvSpPr>
            <a:spLocks noChangeArrowheads="1"/>
          </p:cNvSpPr>
          <p:nvPr/>
        </p:nvSpPr>
        <p:spPr bwMode="auto">
          <a:xfrm>
            <a:off x="3948113" y="5808113"/>
            <a:ext cx="252412" cy="239712"/>
          </a:xfrm>
          <a:prstGeom prst="can">
            <a:avLst>
              <a:gd name="adj" fmla="val 25000"/>
            </a:avLst>
          </a:prstGeom>
          <a:gradFill rotWithShape="1">
            <a:gsLst>
              <a:gs pos="0">
                <a:srgbClr val="764700"/>
              </a:gs>
              <a:gs pos="100000">
                <a:srgbClr val="FF9900"/>
              </a:gs>
            </a:gsLst>
            <a:lin ang="0" scaled="1"/>
          </a:gradFill>
          <a:ln w="9525">
            <a:solidFill>
              <a:schemeClr val="tx1"/>
            </a:solidFill>
            <a:round/>
            <a:headEnd/>
            <a:tailEnd/>
          </a:ln>
        </p:spPr>
        <p:txBody>
          <a:bodyPr wrap="none" anchor="ctr"/>
          <a:lstStyle/>
          <a:p>
            <a:pPr algn="ctr"/>
            <a:r>
              <a:rPr lang="en-US" sz="1000" b="1">
                <a:solidFill>
                  <a:schemeClr val="bg1"/>
                </a:solidFill>
              </a:rPr>
              <a:t>6</a:t>
            </a:r>
          </a:p>
        </p:txBody>
      </p:sp>
      <p:sp>
        <p:nvSpPr>
          <p:cNvPr id="61490" name="Rectangle 50"/>
          <p:cNvSpPr>
            <a:spLocks noChangeArrowheads="1"/>
          </p:cNvSpPr>
          <p:nvPr/>
        </p:nvSpPr>
        <p:spPr bwMode="auto">
          <a:xfrm>
            <a:off x="304800" y="4590500"/>
            <a:ext cx="898525" cy="255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a:r>
              <a:rPr lang="en-US" sz="900"/>
              <a:t>HYPERVISOR</a:t>
            </a:r>
          </a:p>
        </p:txBody>
      </p:sp>
      <p:sp>
        <p:nvSpPr>
          <p:cNvPr id="19484" name="AutoShape 11"/>
          <p:cNvSpPr>
            <a:spLocks noChangeArrowheads="1"/>
          </p:cNvSpPr>
          <p:nvPr/>
        </p:nvSpPr>
        <p:spPr bwMode="auto">
          <a:xfrm>
            <a:off x="128588" y="4747663"/>
            <a:ext cx="252412" cy="239712"/>
          </a:xfrm>
          <a:prstGeom prst="can">
            <a:avLst>
              <a:gd name="adj" fmla="val 25000"/>
            </a:avLst>
          </a:prstGeom>
          <a:gradFill rotWithShape="1">
            <a:gsLst>
              <a:gs pos="0">
                <a:srgbClr val="666666"/>
              </a:gs>
              <a:gs pos="100000">
                <a:srgbClr val="DDDDDD"/>
              </a:gs>
            </a:gsLst>
            <a:lin ang="0" scaled="1"/>
          </a:gradFill>
          <a:ln w="9525">
            <a:solidFill>
              <a:schemeClr val="tx1"/>
            </a:solidFill>
            <a:round/>
            <a:headEnd/>
            <a:tailEnd/>
          </a:ln>
        </p:spPr>
        <p:txBody>
          <a:bodyPr wrap="none" anchor="ctr"/>
          <a:lstStyle/>
          <a:p>
            <a:pPr algn="ctr"/>
            <a:r>
              <a:rPr lang="en-US" sz="1000" b="1">
                <a:solidFill>
                  <a:schemeClr val="bg1"/>
                </a:solidFill>
              </a:rPr>
              <a:t>1</a:t>
            </a:r>
          </a:p>
        </p:txBody>
      </p:sp>
      <p:cxnSp>
        <p:nvCxnSpPr>
          <p:cNvPr id="19485" name="AutoShape 55"/>
          <p:cNvCxnSpPr>
            <a:cxnSpLocks noChangeShapeType="1"/>
            <a:stCxn id="19471" idx="2"/>
            <a:endCxn id="19470" idx="0"/>
          </p:cNvCxnSpPr>
          <p:nvPr/>
        </p:nvCxnSpPr>
        <p:spPr bwMode="auto">
          <a:xfrm flipH="1">
            <a:off x="3708400" y="3650700"/>
            <a:ext cx="1588" cy="27305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61497" name="AutoShape 57"/>
          <p:cNvCxnSpPr>
            <a:cxnSpLocks noChangeShapeType="1"/>
            <a:stCxn id="61472" idx="2"/>
            <a:endCxn id="19482" idx="4"/>
          </p:cNvCxnSpPr>
          <p:nvPr/>
        </p:nvCxnSpPr>
        <p:spPr bwMode="auto">
          <a:xfrm flipH="1" flipV="1">
            <a:off x="4200525" y="5928763"/>
            <a:ext cx="376238" cy="3175"/>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61498" name="AutoShape 58"/>
          <p:cNvCxnSpPr>
            <a:cxnSpLocks noChangeShapeType="1"/>
            <a:stCxn id="61472" idx="0"/>
            <a:endCxn id="19470" idx="3"/>
          </p:cNvCxnSpPr>
          <p:nvPr/>
        </p:nvCxnSpPr>
        <p:spPr bwMode="auto">
          <a:xfrm rot="5400000" flipH="1">
            <a:off x="3606006" y="4656382"/>
            <a:ext cx="1554163" cy="692150"/>
          </a:xfrm>
          <a:prstGeom prst="bentConnector2">
            <a:avLst/>
          </a:prstGeom>
          <a:noFill/>
          <a:ln w="9525">
            <a:solidFill>
              <a:schemeClr val="bg2"/>
            </a:solidFill>
            <a:prstDash val="dash"/>
            <a:miter lim="800000"/>
            <a:headEnd/>
            <a:tailEnd type="triangle" w="med" len="med"/>
          </a:ln>
          <a:extLst>
            <a:ext uri="{909E8E84-426E-40DD-AFC4-6F175D3DCCD1}">
              <a14:hiddenFill xmlns:a14="http://schemas.microsoft.com/office/drawing/2010/main">
                <a:noFill/>
              </a14:hiddenFill>
            </a:ext>
          </a:extLst>
        </p:spPr>
      </p:cxnSp>
      <p:cxnSp>
        <p:nvCxnSpPr>
          <p:cNvPr id="61499" name="AutoShape 59"/>
          <p:cNvCxnSpPr>
            <a:cxnSpLocks noChangeShapeType="1"/>
            <a:stCxn id="61473" idx="6"/>
            <a:endCxn id="19480" idx="2"/>
          </p:cNvCxnSpPr>
          <p:nvPr/>
        </p:nvCxnSpPr>
        <p:spPr bwMode="auto">
          <a:xfrm flipV="1">
            <a:off x="2628900" y="5927175"/>
            <a:ext cx="690563" cy="4763"/>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61500" name="AutoShape 60"/>
          <p:cNvCxnSpPr>
            <a:cxnSpLocks noChangeShapeType="1"/>
            <a:stCxn id="61473" idx="0"/>
            <a:endCxn id="19505" idx="1"/>
          </p:cNvCxnSpPr>
          <p:nvPr/>
        </p:nvCxnSpPr>
        <p:spPr bwMode="auto">
          <a:xfrm rot="-5400000">
            <a:off x="1893094" y="4807194"/>
            <a:ext cx="1555750" cy="388938"/>
          </a:xfrm>
          <a:prstGeom prst="bentConnector2">
            <a:avLst/>
          </a:prstGeom>
          <a:noFill/>
          <a:ln w="9525">
            <a:solidFill>
              <a:schemeClr val="bg2"/>
            </a:solidFill>
            <a:prstDash val="dash"/>
            <a:miter lim="800000"/>
            <a:headEnd/>
            <a:tailEnd type="triangle" w="med" len="med"/>
          </a:ln>
          <a:extLst>
            <a:ext uri="{909E8E84-426E-40DD-AFC4-6F175D3DCCD1}">
              <a14:hiddenFill xmlns:a14="http://schemas.microsoft.com/office/drawing/2010/main">
                <a:noFill/>
              </a14:hiddenFill>
            </a:ext>
          </a:extLst>
        </p:spPr>
      </p:cxnSp>
      <p:cxnSp>
        <p:nvCxnSpPr>
          <p:cNvPr id="61503" name="AutoShape 63"/>
          <p:cNvCxnSpPr>
            <a:cxnSpLocks noChangeShapeType="1"/>
            <a:stCxn id="61483" idx="6"/>
            <a:endCxn id="19504" idx="3"/>
          </p:cNvCxnSpPr>
          <p:nvPr/>
        </p:nvCxnSpPr>
        <p:spPr bwMode="auto">
          <a:xfrm flipH="1">
            <a:off x="4500563" y="3495125"/>
            <a:ext cx="117475" cy="1231900"/>
          </a:xfrm>
          <a:prstGeom prst="bentConnector3">
            <a:avLst>
              <a:gd name="adj1" fmla="val -186486"/>
            </a:avLst>
          </a:prstGeom>
          <a:noFill/>
          <a:ln w="9525">
            <a:solidFill>
              <a:schemeClr val="bg2"/>
            </a:solidFill>
            <a:prstDash val="dash"/>
            <a:miter lim="800000"/>
            <a:headEnd/>
            <a:tailEnd type="triangle" w="med" len="med"/>
          </a:ln>
          <a:extLst>
            <a:ext uri="{909E8E84-426E-40DD-AFC4-6F175D3DCCD1}">
              <a14:hiddenFill xmlns:a14="http://schemas.microsoft.com/office/drawing/2010/main">
                <a:noFill/>
              </a14:hiddenFill>
            </a:ext>
          </a:extLst>
        </p:spPr>
      </p:cxnSp>
      <p:sp>
        <p:nvSpPr>
          <p:cNvPr id="61504" name="AutoShape 64"/>
          <p:cNvSpPr>
            <a:spLocks noChangeArrowheads="1"/>
          </p:cNvSpPr>
          <p:nvPr/>
        </p:nvSpPr>
        <p:spPr bwMode="auto">
          <a:xfrm>
            <a:off x="3575050" y="1893338"/>
            <a:ext cx="620713" cy="563562"/>
          </a:xfrm>
          <a:prstGeom prst="roundRect">
            <a:avLst>
              <a:gd name="adj" fmla="val 16667"/>
            </a:avLst>
          </a:prstGeom>
          <a:solidFill>
            <a:srgbClr val="F8F8F8"/>
          </a:solidFill>
          <a:ln w="38100" algn="ctr">
            <a:solidFill>
              <a:schemeClr val="bg2"/>
            </a:solidFill>
            <a:round/>
            <a:headEnd/>
            <a:tailEnd/>
          </a:ln>
        </p:spPr>
        <p:txBody>
          <a:bodyPr wrap="none" anchor="ctr" anchorCtr="1"/>
          <a:lstStyle/>
          <a:p>
            <a:pPr algn="ctr"/>
            <a:r>
              <a:rPr lang="en-US" sz="900" b="1">
                <a:latin typeface="Trebuchet MS" pitchFamily="34" charset="0"/>
                <a:cs typeface="Arial" pitchFamily="34" charset="0"/>
              </a:rPr>
              <a:t>Virt</a:t>
            </a:r>
          </a:p>
          <a:p>
            <a:pPr algn="ctr"/>
            <a:r>
              <a:rPr lang="en-US" sz="900" b="1">
                <a:latin typeface="Trebuchet MS" pitchFamily="34" charset="0"/>
                <a:cs typeface="Arial" pitchFamily="34" charset="0"/>
              </a:rPr>
              <a:t>Mgmt</a:t>
            </a:r>
          </a:p>
          <a:p>
            <a:pPr algn="ctr"/>
            <a:r>
              <a:rPr lang="en-US" sz="900" b="1">
                <a:latin typeface="Trebuchet MS" pitchFamily="34" charset="0"/>
                <a:cs typeface="Arial" pitchFamily="34" charset="0"/>
              </a:rPr>
              <a:t>SW</a:t>
            </a:r>
          </a:p>
        </p:txBody>
      </p:sp>
      <p:sp>
        <p:nvSpPr>
          <p:cNvPr id="61505" name="Oval 65"/>
          <p:cNvSpPr>
            <a:spLocks noChangeArrowheads="1"/>
          </p:cNvSpPr>
          <p:nvPr/>
        </p:nvSpPr>
        <p:spPr bwMode="auto">
          <a:xfrm>
            <a:off x="4576763" y="2033038"/>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6</a:t>
            </a:r>
          </a:p>
        </p:txBody>
      </p:sp>
      <p:cxnSp>
        <p:nvCxnSpPr>
          <p:cNvPr id="61506" name="AutoShape 66"/>
          <p:cNvCxnSpPr>
            <a:cxnSpLocks noChangeShapeType="1"/>
            <a:stCxn id="61505" idx="2"/>
            <a:endCxn id="61504" idx="3"/>
          </p:cNvCxnSpPr>
          <p:nvPr/>
        </p:nvCxnSpPr>
        <p:spPr bwMode="auto">
          <a:xfrm flipH="1">
            <a:off x="4214813" y="2175913"/>
            <a:ext cx="352425" cy="0"/>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cxnSp>
        <p:nvCxnSpPr>
          <p:cNvPr id="19494" name="AutoShape 68"/>
          <p:cNvCxnSpPr>
            <a:cxnSpLocks noChangeShapeType="1"/>
            <a:stCxn id="19470" idx="2"/>
            <a:endCxn id="19476" idx="0"/>
          </p:cNvCxnSpPr>
          <p:nvPr/>
        </p:nvCxnSpPr>
        <p:spPr bwMode="auto">
          <a:xfrm>
            <a:off x="3708400" y="4525413"/>
            <a:ext cx="1588" cy="69215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 name="Group 56"/>
          <p:cNvGrpSpPr>
            <a:grpSpLocks/>
          </p:cNvGrpSpPr>
          <p:nvPr/>
        </p:nvGrpSpPr>
        <p:grpSpPr bwMode="auto">
          <a:xfrm>
            <a:off x="2767013" y="3855488"/>
            <a:ext cx="1733550" cy="998537"/>
            <a:chOff x="1797" y="2707"/>
            <a:chExt cx="1092" cy="629"/>
          </a:xfrm>
        </p:grpSpPr>
        <p:sp>
          <p:nvSpPr>
            <p:cNvPr id="19503" name="Rectangle 53"/>
            <p:cNvSpPr>
              <a:spLocks noChangeArrowheads="1"/>
            </p:cNvSpPr>
            <p:nvPr/>
          </p:nvSpPr>
          <p:spPr bwMode="auto">
            <a:xfrm>
              <a:off x="1797" y="2707"/>
              <a:ext cx="1092" cy="468"/>
            </a:xfrm>
            <a:prstGeom prst="rect">
              <a:avLst/>
            </a:prstGeom>
            <a:solidFill>
              <a:schemeClr val="bg1"/>
            </a:solidFill>
            <a:ln w="9525">
              <a:solidFill>
                <a:srgbClr val="CC3300"/>
              </a:solidFill>
              <a:miter lim="800000"/>
              <a:headEnd/>
              <a:tailEnd/>
            </a:ln>
          </p:spPr>
          <p:txBody>
            <a:bodyPr wrap="none" anchor="ctr"/>
            <a:lstStyle/>
            <a:p>
              <a:endParaRPr lang="en-US"/>
            </a:p>
          </p:txBody>
        </p:sp>
        <p:sp>
          <p:nvSpPr>
            <p:cNvPr id="19504" name="Rectangle 54"/>
            <p:cNvSpPr>
              <a:spLocks noChangeArrowheads="1"/>
            </p:cNvSpPr>
            <p:nvPr/>
          </p:nvSpPr>
          <p:spPr bwMode="auto">
            <a:xfrm>
              <a:off x="1797" y="3175"/>
              <a:ext cx="1092" cy="161"/>
            </a:xfrm>
            <a:prstGeom prst="rect">
              <a:avLst/>
            </a:prstGeom>
            <a:solidFill>
              <a:schemeClr val="bg1"/>
            </a:solidFill>
            <a:ln w="9525">
              <a:solidFill>
                <a:srgbClr val="CC3300"/>
              </a:solidFill>
              <a:miter lim="800000"/>
              <a:headEnd/>
              <a:tailEnd/>
            </a:ln>
          </p:spPr>
          <p:txBody>
            <a:bodyPr wrap="none" anchor="ctr"/>
            <a:lstStyle/>
            <a:p>
              <a:pPr algn="ctr"/>
              <a:r>
                <a:rPr lang="en-US" sz="900"/>
                <a:t>HYPERVISOR</a:t>
              </a:r>
            </a:p>
          </p:txBody>
        </p:sp>
        <p:sp>
          <p:nvSpPr>
            <p:cNvPr id="19505" name="AutoShape 51"/>
            <p:cNvSpPr>
              <a:spLocks noChangeArrowheads="1"/>
            </p:cNvSpPr>
            <p:nvPr/>
          </p:nvSpPr>
          <p:spPr bwMode="auto">
            <a:xfrm>
              <a:off x="1871" y="2761"/>
              <a:ext cx="391" cy="355"/>
            </a:xfrm>
            <a:prstGeom prst="roundRect">
              <a:avLst>
                <a:gd name="adj" fmla="val 16667"/>
              </a:avLst>
            </a:prstGeom>
            <a:solidFill>
              <a:srgbClr val="F8F8F8"/>
            </a:solidFill>
            <a:ln w="38100" algn="ctr">
              <a:solidFill>
                <a:srgbClr val="CC3300"/>
              </a:solidFill>
              <a:round/>
              <a:headEnd/>
              <a:tailEnd/>
            </a:ln>
          </p:spPr>
          <p:txBody>
            <a:bodyPr wrap="none"/>
            <a:lstStyle/>
            <a:p>
              <a:pPr algn="ctr"/>
              <a:endParaRPr lang="en-US" sz="900" b="1">
                <a:latin typeface="Trebuchet MS" pitchFamily="34" charset="0"/>
                <a:cs typeface="Arial" pitchFamily="34" charset="0"/>
              </a:endParaRPr>
            </a:p>
            <a:p>
              <a:pPr algn="ctr"/>
              <a:r>
                <a:rPr lang="en-US" sz="900" b="1">
                  <a:latin typeface="Trebuchet MS" pitchFamily="34" charset="0"/>
                  <a:cs typeface="Arial" pitchFamily="34" charset="0"/>
                </a:rPr>
                <a:t>VM</a:t>
              </a:r>
            </a:p>
          </p:txBody>
        </p:sp>
        <p:sp>
          <p:nvSpPr>
            <p:cNvPr id="19506" name="AutoShape 52"/>
            <p:cNvSpPr>
              <a:spLocks noChangeArrowheads="1"/>
            </p:cNvSpPr>
            <p:nvPr/>
          </p:nvSpPr>
          <p:spPr bwMode="auto">
            <a:xfrm>
              <a:off x="2405" y="2761"/>
              <a:ext cx="391" cy="355"/>
            </a:xfrm>
            <a:prstGeom prst="roundRect">
              <a:avLst>
                <a:gd name="adj" fmla="val 16667"/>
              </a:avLst>
            </a:prstGeom>
            <a:solidFill>
              <a:srgbClr val="F8F8F8"/>
            </a:solidFill>
            <a:ln w="38100" algn="ctr">
              <a:solidFill>
                <a:srgbClr val="CC3300"/>
              </a:solidFill>
              <a:round/>
              <a:headEnd/>
              <a:tailEnd/>
            </a:ln>
          </p:spPr>
          <p:txBody>
            <a:bodyPr wrap="none"/>
            <a:lstStyle/>
            <a:p>
              <a:pPr algn="ctr"/>
              <a:endParaRPr lang="en-US" sz="900" b="1">
                <a:latin typeface="Trebuchet MS" pitchFamily="34" charset="0"/>
                <a:cs typeface="Arial" pitchFamily="34" charset="0"/>
              </a:endParaRPr>
            </a:p>
            <a:p>
              <a:pPr algn="ctr"/>
              <a:r>
                <a:rPr lang="en-US" sz="900" b="1">
                  <a:latin typeface="Trebuchet MS" pitchFamily="34" charset="0"/>
                  <a:cs typeface="Arial" pitchFamily="34" charset="0"/>
                </a:rPr>
                <a:t>VM</a:t>
              </a:r>
            </a:p>
          </p:txBody>
        </p:sp>
      </p:grpSp>
      <p:sp>
        <p:nvSpPr>
          <p:cNvPr id="61510" name="Oval 70"/>
          <p:cNvSpPr>
            <a:spLocks noChangeArrowheads="1"/>
          </p:cNvSpPr>
          <p:nvPr/>
        </p:nvSpPr>
        <p:spPr bwMode="auto">
          <a:xfrm>
            <a:off x="1984375" y="4757188"/>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4</a:t>
            </a:r>
          </a:p>
        </p:txBody>
      </p:sp>
      <p:cxnSp>
        <p:nvCxnSpPr>
          <p:cNvPr id="61511" name="AutoShape 71"/>
          <p:cNvCxnSpPr>
            <a:cxnSpLocks noChangeShapeType="1"/>
            <a:stCxn id="61510" idx="5"/>
            <a:endCxn id="19480" idx="2"/>
          </p:cNvCxnSpPr>
          <p:nvPr/>
        </p:nvCxnSpPr>
        <p:spPr bwMode="auto">
          <a:xfrm>
            <a:off x="2228850" y="5011188"/>
            <a:ext cx="1090613" cy="915987"/>
          </a:xfrm>
          <a:prstGeom prst="straightConnector1">
            <a:avLst/>
          </a:prstGeom>
          <a:noFill/>
          <a:ln w="9525">
            <a:solidFill>
              <a:srgbClr val="969696"/>
            </a:solidFill>
            <a:prstDash val="dash"/>
            <a:round/>
            <a:headEnd/>
            <a:tailEnd type="triangle" w="med" len="med"/>
          </a:ln>
          <a:extLst>
            <a:ext uri="{909E8E84-426E-40DD-AFC4-6F175D3DCCD1}">
              <a14:hiddenFill xmlns:a14="http://schemas.microsoft.com/office/drawing/2010/main">
                <a:noFill/>
              </a14:hiddenFill>
            </a:ext>
          </a:extLst>
        </p:spPr>
      </p:cxnSp>
      <p:cxnSp>
        <p:nvCxnSpPr>
          <p:cNvPr id="61512" name="AutoShape 72"/>
          <p:cNvCxnSpPr>
            <a:cxnSpLocks noChangeShapeType="1"/>
            <a:stCxn id="61510" idx="2"/>
            <a:endCxn id="61447" idx="2"/>
          </p:cNvCxnSpPr>
          <p:nvPr/>
        </p:nvCxnSpPr>
        <p:spPr bwMode="auto">
          <a:xfrm rot="10800000">
            <a:off x="1581150" y="4515888"/>
            <a:ext cx="393700" cy="384175"/>
          </a:xfrm>
          <a:prstGeom prst="bentConnector2">
            <a:avLst/>
          </a:prstGeom>
          <a:noFill/>
          <a:ln w="9525">
            <a:solidFill>
              <a:srgbClr val="969696"/>
            </a:solidFill>
            <a:prstDash val="dash"/>
            <a:miter lim="800000"/>
            <a:headEnd/>
            <a:tailEnd type="triangle" w="med" len="med"/>
          </a:ln>
          <a:extLst>
            <a:ext uri="{909E8E84-426E-40DD-AFC4-6F175D3DCCD1}">
              <a14:hiddenFill xmlns:a14="http://schemas.microsoft.com/office/drawing/2010/main">
                <a:noFill/>
              </a14:hiddenFill>
            </a:ext>
          </a:extLst>
        </p:spPr>
      </p:cxnSp>
      <p:sp>
        <p:nvSpPr>
          <p:cNvPr id="19499" name="AutoShape 73"/>
          <p:cNvSpPr>
            <a:spLocks noChangeArrowheads="1"/>
          </p:cNvSpPr>
          <p:nvPr/>
        </p:nvSpPr>
        <p:spPr bwMode="auto">
          <a:xfrm>
            <a:off x="2147888" y="1050375"/>
            <a:ext cx="620712" cy="563563"/>
          </a:xfrm>
          <a:prstGeom prst="roundRect">
            <a:avLst>
              <a:gd name="adj" fmla="val 16667"/>
            </a:avLst>
          </a:prstGeom>
          <a:solidFill>
            <a:srgbClr val="FFFF99"/>
          </a:solidFill>
          <a:ln w="38100" algn="ctr">
            <a:solidFill>
              <a:srgbClr val="CC3300"/>
            </a:solidFill>
            <a:round/>
            <a:headEnd/>
            <a:tailEnd/>
          </a:ln>
        </p:spPr>
        <p:txBody>
          <a:bodyPr wrap="none"/>
          <a:lstStyle/>
          <a:p>
            <a:pPr algn="ctr"/>
            <a:r>
              <a:rPr lang="en-US" sz="900" b="1">
                <a:latin typeface="Trebuchet MS" pitchFamily="34" charset="0"/>
                <a:cs typeface="Arial" pitchFamily="34" charset="0"/>
              </a:rPr>
              <a:t>Dell AIM</a:t>
            </a:r>
          </a:p>
          <a:p>
            <a:pPr algn="ctr"/>
            <a:r>
              <a:rPr lang="en-US" sz="900" b="1">
                <a:latin typeface="Trebuchet MS" pitchFamily="34" charset="0"/>
                <a:cs typeface="Arial" pitchFamily="34" charset="0"/>
              </a:rPr>
              <a:t>Console</a:t>
            </a:r>
          </a:p>
        </p:txBody>
      </p:sp>
      <p:cxnSp>
        <p:nvCxnSpPr>
          <p:cNvPr id="19500" name="AutoShape 74"/>
          <p:cNvCxnSpPr>
            <a:cxnSpLocks noChangeShapeType="1"/>
            <a:stCxn id="19499" idx="2"/>
          </p:cNvCxnSpPr>
          <p:nvPr/>
        </p:nvCxnSpPr>
        <p:spPr bwMode="auto">
          <a:xfrm flipH="1">
            <a:off x="2457450" y="1632988"/>
            <a:ext cx="1588" cy="22225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9501" name="AutoShape 75"/>
          <p:cNvCxnSpPr>
            <a:cxnSpLocks noChangeShapeType="1"/>
            <a:stCxn id="61504" idx="2"/>
            <a:endCxn id="19460" idx="3"/>
          </p:cNvCxnSpPr>
          <p:nvPr/>
        </p:nvCxnSpPr>
        <p:spPr bwMode="auto">
          <a:xfrm rot="5400000">
            <a:off x="3167063" y="2152100"/>
            <a:ext cx="395288" cy="104298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19502" name="Line 76"/>
          <p:cNvSpPr>
            <a:spLocks noChangeShapeType="1"/>
          </p:cNvSpPr>
          <p:nvPr/>
        </p:nvSpPr>
        <p:spPr bwMode="auto">
          <a:xfrm>
            <a:off x="5076825" y="1103034"/>
            <a:ext cx="0" cy="503555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Date Placeholder 2"/>
          <p:cNvSpPr>
            <a:spLocks noGrp="1"/>
          </p:cNvSpPr>
          <p:nvPr>
            <p:ph type="dt" sz="half" idx="2"/>
          </p:nvPr>
        </p:nvSpPr>
        <p:spPr/>
        <p:txBody>
          <a:bodyPr/>
          <a:lstStyle/>
          <a:p>
            <a:fld id="{4BE996B5-54EE-4449-90E7-0D63E9FD77E9}" type="datetime1">
              <a:rPr lang="en-US" smtClean="0"/>
              <a:t>11/12/2023</a:t>
            </a:fld>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27</a:t>
            </a:fld>
            <a:endParaRPr lang="en-US" dirty="0"/>
          </a:p>
        </p:txBody>
      </p:sp>
    </p:spTree>
    <p:extLst>
      <p:ext uri="{BB962C8B-B14F-4D97-AF65-F5344CB8AC3E}">
        <p14:creationId xmlns:p14="http://schemas.microsoft.com/office/powerpoint/2010/main" val="247646939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64">
                                            <p:txEl>
                                              <p:pRg st="0" end="0"/>
                                            </p:txEl>
                                          </p:spTgt>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61471"/>
                                        </p:tgtEl>
                                        <p:attrNameLst>
                                          <p:attrName>style.visibility</p:attrName>
                                        </p:attrNameLst>
                                      </p:cBhvr>
                                      <p:to>
                                        <p:strVal val="visible"/>
                                      </p:to>
                                    </p:set>
                                    <p:animEffect transition="in" filter="wipe(down)">
                                      <p:cBhvr>
                                        <p:cTn id="9" dur="500"/>
                                        <p:tgtEl>
                                          <p:spTgt spid="61471"/>
                                        </p:tgtEl>
                                      </p:cBhvr>
                                    </p:animEffect>
                                  </p:childTnLst>
                                </p:cTn>
                              </p:par>
                              <p:par>
                                <p:cTn id="10" presetID="22" presetClass="entr" presetSubtype="4" fill="hold" nodeType="withEffect">
                                  <p:stCondLst>
                                    <p:cond delay="0"/>
                                  </p:stCondLst>
                                  <p:childTnLst>
                                    <p:set>
                                      <p:cBhvr>
                                        <p:cTn id="11" dur="1" fill="hold">
                                          <p:stCondLst>
                                            <p:cond delay="0"/>
                                          </p:stCondLst>
                                        </p:cTn>
                                        <p:tgtEl>
                                          <p:spTgt spid="61479"/>
                                        </p:tgtEl>
                                        <p:attrNameLst>
                                          <p:attrName>style.visibility</p:attrName>
                                        </p:attrNameLst>
                                      </p:cBhvr>
                                      <p:to>
                                        <p:strVal val="visible"/>
                                      </p:to>
                                    </p:set>
                                    <p:animEffect transition="in" filter="wipe(down)">
                                      <p:cBhvr>
                                        <p:cTn id="12" dur="500"/>
                                        <p:tgtEl>
                                          <p:spTgt spid="61479"/>
                                        </p:tgtEl>
                                      </p:cBhvr>
                                    </p:animEffect>
                                  </p:childTnLst>
                                </p:cTn>
                              </p:par>
                            </p:childTnLst>
                          </p:cTn>
                        </p:par>
                        <p:par>
                          <p:cTn id="13" fill="hold" nodeType="afterGroup">
                            <p:stCondLst>
                              <p:cond delay="500"/>
                            </p:stCondLst>
                            <p:childTnLst>
                              <p:par>
                                <p:cTn id="14" presetID="7" presetClass="emph" presetSubtype="2" fill="hold" nodeType="afterEffect">
                                  <p:stCondLst>
                                    <p:cond delay="0"/>
                                  </p:stCondLst>
                                  <p:childTnLst>
                                    <p:animClr clrSpc="rgb" dir="cw">
                                      <p:cBhvr>
                                        <p:cTn id="15" dur="500" fill="hold"/>
                                        <p:tgtEl>
                                          <p:spTgt spid="61490"/>
                                        </p:tgtEl>
                                        <p:attrNameLst>
                                          <p:attrName>stroke.color</p:attrName>
                                        </p:attrNameLst>
                                      </p:cBhvr>
                                      <p:to>
                                        <a:srgbClr val="CC3300"/>
                                      </p:to>
                                    </p:animClr>
                                    <p:set>
                                      <p:cBhvr>
                                        <p:cTn id="16" dur="500" fill="hold"/>
                                        <p:tgtEl>
                                          <p:spTgt spid="61490"/>
                                        </p:tgtEl>
                                        <p:attrNameLst>
                                          <p:attrName>stroke.on</p:attrName>
                                        </p:attrNameLst>
                                      </p:cBhvr>
                                      <p:to>
                                        <p:strVal val="true"/>
                                      </p:to>
                                    </p:set>
                                  </p:childTnLst>
                                </p:cTn>
                              </p:par>
                              <p:par>
                                <p:cTn id="17" presetID="7" presetClass="emph" presetSubtype="2" fill="hold" nodeType="withEffect">
                                  <p:stCondLst>
                                    <p:cond delay="0"/>
                                  </p:stCondLst>
                                  <p:childTnLst>
                                    <p:animClr clrSpc="rgb" dir="cw">
                                      <p:cBhvr>
                                        <p:cTn id="18" dur="500" fill="hold"/>
                                        <p:tgtEl>
                                          <p:spTgt spid="61445"/>
                                        </p:tgtEl>
                                        <p:attrNameLst>
                                          <p:attrName>stroke.color</p:attrName>
                                        </p:attrNameLst>
                                      </p:cBhvr>
                                      <p:to>
                                        <a:srgbClr val="CC3300"/>
                                      </p:to>
                                    </p:animClr>
                                    <p:set>
                                      <p:cBhvr>
                                        <p:cTn id="19" dur="500" fill="hold"/>
                                        <p:tgtEl>
                                          <p:spTgt spid="61445"/>
                                        </p:tgtEl>
                                        <p:attrNameLst>
                                          <p:attrName>stroke.on</p:attrName>
                                        </p:attrNameLst>
                                      </p:cBhvr>
                                      <p:to>
                                        <p:strVal val="tru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1464">
                                            <p:txEl>
                                              <p:pRg st="1" end="1"/>
                                            </p:txEl>
                                          </p:spTgt>
                                        </p:tgtEl>
                                        <p:attrNameLst>
                                          <p:attrName>style.visibility</p:attrName>
                                        </p:attrNameLst>
                                      </p:cBhvr>
                                      <p:to>
                                        <p:strVal val="visible"/>
                                      </p:to>
                                    </p:set>
                                  </p:childTnLst>
                                </p:cTn>
                              </p:par>
                              <p:par>
                                <p:cTn id="24" presetID="22" presetClass="entr" presetSubtype="2" fill="hold" grpId="0" nodeType="withEffect">
                                  <p:stCondLst>
                                    <p:cond delay="0"/>
                                  </p:stCondLst>
                                  <p:childTnLst>
                                    <p:set>
                                      <p:cBhvr>
                                        <p:cTn id="25" dur="1" fill="hold">
                                          <p:stCondLst>
                                            <p:cond delay="0"/>
                                          </p:stCondLst>
                                        </p:cTn>
                                        <p:tgtEl>
                                          <p:spTgt spid="61472"/>
                                        </p:tgtEl>
                                        <p:attrNameLst>
                                          <p:attrName>style.visibility</p:attrName>
                                        </p:attrNameLst>
                                      </p:cBhvr>
                                      <p:to>
                                        <p:strVal val="visible"/>
                                      </p:to>
                                    </p:set>
                                    <p:animEffect transition="in" filter="wipe(right)">
                                      <p:cBhvr>
                                        <p:cTn id="26" dur="500"/>
                                        <p:tgtEl>
                                          <p:spTgt spid="61472"/>
                                        </p:tgtEl>
                                      </p:cBhvr>
                                    </p:animEffect>
                                  </p:childTnLst>
                                </p:cTn>
                              </p:par>
                              <p:par>
                                <p:cTn id="27" presetID="22" presetClass="entr" presetSubtype="2" fill="hold" nodeType="withEffect">
                                  <p:stCondLst>
                                    <p:cond delay="0"/>
                                  </p:stCondLst>
                                  <p:childTnLst>
                                    <p:set>
                                      <p:cBhvr>
                                        <p:cTn id="28" dur="1" fill="hold">
                                          <p:stCondLst>
                                            <p:cond delay="0"/>
                                          </p:stCondLst>
                                        </p:cTn>
                                        <p:tgtEl>
                                          <p:spTgt spid="61497"/>
                                        </p:tgtEl>
                                        <p:attrNameLst>
                                          <p:attrName>style.visibility</p:attrName>
                                        </p:attrNameLst>
                                      </p:cBhvr>
                                      <p:to>
                                        <p:strVal val="visible"/>
                                      </p:to>
                                    </p:set>
                                    <p:animEffect transition="in" filter="wipe(right)">
                                      <p:cBhvr>
                                        <p:cTn id="29" dur="500"/>
                                        <p:tgtEl>
                                          <p:spTgt spid="61497"/>
                                        </p:tgtEl>
                                      </p:cBhvr>
                                    </p:animEffect>
                                  </p:childTnLst>
                                </p:cTn>
                              </p:par>
                              <p:par>
                                <p:cTn id="30" presetID="22" presetClass="entr" presetSubtype="4" fill="hold" nodeType="withEffect">
                                  <p:stCondLst>
                                    <p:cond delay="0"/>
                                  </p:stCondLst>
                                  <p:childTnLst>
                                    <p:set>
                                      <p:cBhvr>
                                        <p:cTn id="31" dur="1" fill="hold">
                                          <p:stCondLst>
                                            <p:cond delay="0"/>
                                          </p:stCondLst>
                                        </p:cTn>
                                        <p:tgtEl>
                                          <p:spTgt spid="61498"/>
                                        </p:tgtEl>
                                        <p:attrNameLst>
                                          <p:attrName>style.visibility</p:attrName>
                                        </p:attrNameLst>
                                      </p:cBhvr>
                                      <p:to>
                                        <p:strVal val="visible"/>
                                      </p:to>
                                    </p:set>
                                    <p:animEffect transition="in" filter="wipe(down)">
                                      <p:cBhvr>
                                        <p:cTn id="32" dur="500"/>
                                        <p:tgtEl>
                                          <p:spTgt spid="61498"/>
                                        </p:tgtEl>
                                      </p:cBhvr>
                                    </p:animEffect>
                                  </p:childTnLst>
                                </p:cTn>
                              </p:par>
                            </p:childTnLst>
                          </p:cTn>
                        </p:par>
                        <p:par>
                          <p:cTn id="33" fill="hold" nodeType="afterGroup">
                            <p:stCondLst>
                              <p:cond delay="500"/>
                            </p:stCondLst>
                            <p:childTnLst>
                              <p:par>
                                <p:cTn id="34" presetID="23" presetClass="entr" presetSubtype="16"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000"/>
                            </p:stCondLst>
                            <p:childTnLst>
                              <p:par>
                                <p:cTn id="39" presetID="1" presetClass="exit" presetSubtype="0" fill="hold" nodeType="afterEffect">
                                  <p:stCondLst>
                                    <p:cond delay="0"/>
                                  </p:stCondLst>
                                  <p:childTnLst>
                                    <p:set>
                                      <p:cBhvr>
                                        <p:cTn id="40" dur="1" fill="hold">
                                          <p:stCondLst>
                                            <p:cond delay="0"/>
                                          </p:stCondLst>
                                        </p:cTn>
                                        <p:tgtEl>
                                          <p:spTgt spid="61498"/>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1464">
                                            <p:txEl>
                                              <p:pRg st="2" end="2"/>
                                            </p:txEl>
                                          </p:spTgt>
                                        </p:tgtEl>
                                        <p:attrNameLst>
                                          <p:attrName>style.visibility</p:attrName>
                                        </p:attrNameLst>
                                      </p:cBhvr>
                                      <p:to>
                                        <p:strVal val="visible"/>
                                      </p:to>
                                    </p:set>
                                  </p:childTnLst>
                                </p:cTn>
                              </p:par>
                              <p:par>
                                <p:cTn id="45" presetID="22" presetClass="entr" presetSubtype="4" fill="hold" grpId="0" nodeType="withEffect">
                                  <p:stCondLst>
                                    <p:cond delay="0"/>
                                  </p:stCondLst>
                                  <p:childTnLst>
                                    <p:set>
                                      <p:cBhvr>
                                        <p:cTn id="46" dur="1" fill="hold">
                                          <p:stCondLst>
                                            <p:cond delay="0"/>
                                          </p:stCondLst>
                                        </p:cTn>
                                        <p:tgtEl>
                                          <p:spTgt spid="61473"/>
                                        </p:tgtEl>
                                        <p:attrNameLst>
                                          <p:attrName>style.visibility</p:attrName>
                                        </p:attrNameLst>
                                      </p:cBhvr>
                                      <p:to>
                                        <p:strVal val="visible"/>
                                      </p:to>
                                    </p:set>
                                    <p:animEffect transition="in" filter="wipe(down)">
                                      <p:cBhvr>
                                        <p:cTn id="47" dur="500"/>
                                        <p:tgtEl>
                                          <p:spTgt spid="61473"/>
                                        </p:tgtEl>
                                      </p:cBhvr>
                                    </p:animEffect>
                                  </p:childTnLst>
                                </p:cTn>
                              </p:par>
                              <p:par>
                                <p:cTn id="48" presetID="22" presetClass="entr" presetSubtype="8" fill="hold" nodeType="withEffect">
                                  <p:stCondLst>
                                    <p:cond delay="0"/>
                                  </p:stCondLst>
                                  <p:childTnLst>
                                    <p:set>
                                      <p:cBhvr>
                                        <p:cTn id="49" dur="1" fill="hold">
                                          <p:stCondLst>
                                            <p:cond delay="0"/>
                                          </p:stCondLst>
                                        </p:cTn>
                                        <p:tgtEl>
                                          <p:spTgt spid="61499"/>
                                        </p:tgtEl>
                                        <p:attrNameLst>
                                          <p:attrName>style.visibility</p:attrName>
                                        </p:attrNameLst>
                                      </p:cBhvr>
                                      <p:to>
                                        <p:strVal val="visible"/>
                                      </p:to>
                                    </p:set>
                                    <p:animEffect transition="in" filter="wipe(left)">
                                      <p:cBhvr>
                                        <p:cTn id="50" dur="500"/>
                                        <p:tgtEl>
                                          <p:spTgt spid="61499"/>
                                        </p:tgtEl>
                                      </p:cBhvr>
                                    </p:animEffect>
                                  </p:childTnLst>
                                </p:cTn>
                              </p:par>
                              <p:par>
                                <p:cTn id="51" presetID="22" presetClass="entr" presetSubtype="4" fill="hold" nodeType="withEffect">
                                  <p:stCondLst>
                                    <p:cond delay="0"/>
                                  </p:stCondLst>
                                  <p:childTnLst>
                                    <p:set>
                                      <p:cBhvr>
                                        <p:cTn id="52" dur="1" fill="hold">
                                          <p:stCondLst>
                                            <p:cond delay="0"/>
                                          </p:stCondLst>
                                        </p:cTn>
                                        <p:tgtEl>
                                          <p:spTgt spid="61500"/>
                                        </p:tgtEl>
                                        <p:attrNameLst>
                                          <p:attrName>style.visibility</p:attrName>
                                        </p:attrNameLst>
                                      </p:cBhvr>
                                      <p:to>
                                        <p:strVal val="visible"/>
                                      </p:to>
                                    </p:set>
                                    <p:animEffect transition="in" filter="wipe(down)">
                                      <p:cBhvr>
                                        <p:cTn id="53" dur="500"/>
                                        <p:tgtEl>
                                          <p:spTgt spid="6150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61464">
                                            <p:txEl>
                                              <p:pRg st="3" end="3"/>
                                            </p:txEl>
                                          </p:spTgt>
                                        </p:tgtEl>
                                        <p:attrNameLst>
                                          <p:attrName>style.visibility</p:attrName>
                                        </p:attrNameLst>
                                      </p:cBhvr>
                                      <p:to>
                                        <p:strVal val="visible"/>
                                      </p:to>
                                    </p:set>
                                  </p:childTnLst>
                                </p:cTn>
                              </p:par>
                              <p:par>
                                <p:cTn id="58" presetID="22" presetClass="entr" presetSubtype="4" fill="hold" grpId="0" nodeType="withEffect">
                                  <p:stCondLst>
                                    <p:cond delay="0"/>
                                  </p:stCondLst>
                                  <p:childTnLst>
                                    <p:set>
                                      <p:cBhvr>
                                        <p:cTn id="59" dur="1" fill="hold">
                                          <p:stCondLst>
                                            <p:cond delay="0"/>
                                          </p:stCondLst>
                                        </p:cTn>
                                        <p:tgtEl>
                                          <p:spTgt spid="61510"/>
                                        </p:tgtEl>
                                        <p:attrNameLst>
                                          <p:attrName>style.visibility</p:attrName>
                                        </p:attrNameLst>
                                      </p:cBhvr>
                                      <p:to>
                                        <p:strVal val="visible"/>
                                      </p:to>
                                    </p:set>
                                    <p:animEffect transition="in" filter="wipe(down)">
                                      <p:cBhvr>
                                        <p:cTn id="60" dur="500"/>
                                        <p:tgtEl>
                                          <p:spTgt spid="61510"/>
                                        </p:tgtEl>
                                      </p:cBhvr>
                                    </p:animEffect>
                                  </p:childTnLst>
                                </p:cTn>
                              </p:par>
                              <p:par>
                                <p:cTn id="61" presetID="22" presetClass="entr" presetSubtype="8" fill="hold" nodeType="withEffect">
                                  <p:stCondLst>
                                    <p:cond delay="0"/>
                                  </p:stCondLst>
                                  <p:childTnLst>
                                    <p:set>
                                      <p:cBhvr>
                                        <p:cTn id="62" dur="1" fill="hold">
                                          <p:stCondLst>
                                            <p:cond delay="0"/>
                                          </p:stCondLst>
                                        </p:cTn>
                                        <p:tgtEl>
                                          <p:spTgt spid="61511"/>
                                        </p:tgtEl>
                                        <p:attrNameLst>
                                          <p:attrName>style.visibility</p:attrName>
                                        </p:attrNameLst>
                                      </p:cBhvr>
                                      <p:to>
                                        <p:strVal val="visible"/>
                                      </p:to>
                                    </p:set>
                                    <p:animEffect transition="in" filter="wipe(left)">
                                      <p:cBhvr>
                                        <p:cTn id="63" dur="500"/>
                                        <p:tgtEl>
                                          <p:spTgt spid="61511"/>
                                        </p:tgtEl>
                                      </p:cBhvr>
                                    </p:animEffect>
                                  </p:childTnLst>
                                </p:cTn>
                              </p:par>
                              <p:par>
                                <p:cTn id="64" presetID="22" presetClass="entr" presetSubtype="2" fill="hold" nodeType="withEffect">
                                  <p:stCondLst>
                                    <p:cond delay="0"/>
                                  </p:stCondLst>
                                  <p:childTnLst>
                                    <p:set>
                                      <p:cBhvr>
                                        <p:cTn id="65" dur="1" fill="hold">
                                          <p:stCondLst>
                                            <p:cond delay="0"/>
                                          </p:stCondLst>
                                        </p:cTn>
                                        <p:tgtEl>
                                          <p:spTgt spid="61512"/>
                                        </p:tgtEl>
                                        <p:attrNameLst>
                                          <p:attrName>style.visibility</p:attrName>
                                        </p:attrNameLst>
                                      </p:cBhvr>
                                      <p:to>
                                        <p:strVal val="visible"/>
                                      </p:to>
                                    </p:set>
                                    <p:animEffect transition="in" filter="wipe(right)">
                                      <p:cBhvr>
                                        <p:cTn id="66" dur="500"/>
                                        <p:tgtEl>
                                          <p:spTgt spid="61512"/>
                                        </p:tgtEl>
                                      </p:cBhvr>
                                    </p:animEffect>
                                  </p:childTnLst>
                                </p:cTn>
                              </p:par>
                            </p:childTnLst>
                          </p:cTn>
                        </p:par>
                        <p:par>
                          <p:cTn id="67" fill="hold" nodeType="afterGroup">
                            <p:stCondLst>
                              <p:cond delay="500"/>
                            </p:stCondLst>
                            <p:childTnLst>
                              <p:par>
                                <p:cTn id="68" presetID="7" presetClass="emph" presetSubtype="2" fill="hold" nodeType="afterEffect">
                                  <p:stCondLst>
                                    <p:cond delay="0"/>
                                  </p:stCondLst>
                                  <p:childTnLst>
                                    <p:animClr clrSpc="rgb" dir="cw">
                                      <p:cBhvr>
                                        <p:cTn id="69" dur="500" fill="hold"/>
                                        <p:tgtEl>
                                          <p:spTgt spid="61447"/>
                                        </p:tgtEl>
                                        <p:attrNameLst>
                                          <p:attrName>stroke.color</p:attrName>
                                        </p:attrNameLst>
                                      </p:cBhvr>
                                      <p:to>
                                        <a:srgbClr val="CC3300"/>
                                      </p:to>
                                    </p:animClr>
                                    <p:set>
                                      <p:cBhvr>
                                        <p:cTn id="70" dur="500" fill="hold"/>
                                        <p:tgtEl>
                                          <p:spTgt spid="61447"/>
                                        </p:tgtEl>
                                        <p:attrNameLst>
                                          <p:attrName>stroke.on</p:attrName>
                                        </p:attrNameLst>
                                      </p:cBhvr>
                                      <p:to>
                                        <p:strVal val="tru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1464">
                                            <p:txEl>
                                              <p:pRg st="4" end="4"/>
                                            </p:txEl>
                                          </p:spTgt>
                                        </p:tgtEl>
                                        <p:attrNameLst>
                                          <p:attrName>style.visibility</p:attrName>
                                        </p:attrNameLst>
                                      </p:cBhvr>
                                      <p:to>
                                        <p:strVal val="visible"/>
                                      </p:to>
                                    </p:set>
                                  </p:childTnLst>
                                </p:cTn>
                              </p:par>
                              <p:par>
                                <p:cTn id="75" presetID="22" presetClass="entr" presetSubtype="1" fill="hold" grpId="0" nodeType="withEffect">
                                  <p:stCondLst>
                                    <p:cond delay="0"/>
                                  </p:stCondLst>
                                  <p:childTnLst>
                                    <p:set>
                                      <p:cBhvr>
                                        <p:cTn id="76" dur="1" fill="hold">
                                          <p:stCondLst>
                                            <p:cond delay="0"/>
                                          </p:stCondLst>
                                        </p:cTn>
                                        <p:tgtEl>
                                          <p:spTgt spid="61483"/>
                                        </p:tgtEl>
                                        <p:attrNameLst>
                                          <p:attrName>style.visibility</p:attrName>
                                        </p:attrNameLst>
                                      </p:cBhvr>
                                      <p:to>
                                        <p:strVal val="visible"/>
                                      </p:to>
                                    </p:set>
                                    <p:animEffect transition="in" filter="wipe(up)">
                                      <p:cBhvr>
                                        <p:cTn id="77" dur="500"/>
                                        <p:tgtEl>
                                          <p:spTgt spid="61483"/>
                                        </p:tgtEl>
                                      </p:cBhvr>
                                    </p:animEffect>
                                  </p:childTnLst>
                                </p:cTn>
                              </p:par>
                              <p:par>
                                <p:cTn id="78" presetID="22" presetClass="entr" presetSubtype="1" fill="hold" nodeType="withEffect">
                                  <p:stCondLst>
                                    <p:cond delay="0"/>
                                  </p:stCondLst>
                                  <p:childTnLst>
                                    <p:set>
                                      <p:cBhvr>
                                        <p:cTn id="79" dur="1" fill="hold">
                                          <p:stCondLst>
                                            <p:cond delay="0"/>
                                          </p:stCondLst>
                                        </p:cTn>
                                        <p:tgtEl>
                                          <p:spTgt spid="61503"/>
                                        </p:tgtEl>
                                        <p:attrNameLst>
                                          <p:attrName>style.visibility</p:attrName>
                                        </p:attrNameLst>
                                      </p:cBhvr>
                                      <p:to>
                                        <p:strVal val="visible"/>
                                      </p:to>
                                    </p:set>
                                    <p:animEffect transition="in" filter="wipe(up)">
                                      <p:cBhvr>
                                        <p:cTn id="80" dur="500"/>
                                        <p:tgtEl>
                                          <p:spTgt spid="61503"/>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1464">
                                            <p:txEl>
                                              <p:pRg st="5" end="5"/>
                                            </p:txEl>
                                          </p:spTgt>
                                        </p:tgtEl>
                                        <p:attrNameLst>
                                          <p:attrName>style.visibility</p:attrName>
                                        </p:attrNameLst>
                                      </p:cBhvr>
                                      <p:to>
                                        <p:strVal val="visible"/>
                                      </p:to>
                                    </p:set>
                                  </p:childTnLst>
                                </p:cTn>
                              </p:par>
                              <p:par>
                                <p:cTn id="85" presetID="22" presetClass="entr" presetSubtype="2" fill="hold" grpId="0" nodeType="withEffect">
                                  <p:stCondLst>
                                    <p:cond delay="0"/>
                                  </p:stCondLst>
                                  <p:childTnLst>
                                    <p:set>
                                      <p:cBhvr>
                                        <p:cTn id="86" dur="1" fill="hold">
                                          <p:stCondLst>
                                            <p:cond delay="0"/>
                                          </p:stCondLst>
                                        </p:cTn>
                                        <p:tgtEl>
                                          <p:spTgt spid="61505"/>
                                        </p:tgtEl>
                                        <p:attrNameLst>
                                          <p:attrName>style.visibility</p:attrName>
                                        </p:attrNameLst>
                                      </p:cBhvr>
                                      <p:to>
                                        <p:strVal val="visible"/>
                                      </p:to>
                                    </p:set>
                                    <p:animEffect transition="in" filter="wipe(right)">
                                      <p:cBhvr>
                                        <p:cTn id="87" dur="500"/>
                                        <p:tgtEl>
                                          <p:spTgt spid="61505"/>
                                        </p:tgtEl>
                                      </p:cBhvr>
                                    </p:animEffect>
                                  </p:childTnLst>
                                </p:cTn>
                              </p:par>
                              <p:par>
                                <p:cTn id="88" presetID="22" presetClass="entr" presetSubtype="2" fill="hold" nodeType="withEffect">
                                  <p:stCondLst>
                                    <p:cond delay="0"/>
                                  </p:stCondLst>
                                  <p:childTnLst>
                                    <p:set>
                                      <p:cBhvr>
                                        <p:cTn id="89" dur="1" fill="hold">
                                          <p:stCondLst>
                                            <p:cond delay="0"/>
                                          </p:stCondLst>
                                        </p:cTn>
                                        <p:tgtEl>
                                          <p:spTgt spid="61506"/>
                                        </p:tgtEl>
                                        <p:attrNameLst>
                                          <p:attrName>style.visibility</p:attrName>
                                        </p:attrNameLst>
                                      </p:cBhvr>
                                      <p:to>
                                        <p:strVal val="visible"/>
                                      </p:to>
                                    </p:set>
                                    <p:animEffect transition="in" filter="wipe(right)">
                                      <p:cBhvr>
                                        <p:cTn id="90" dur="500"/>
                                        <p:tgtEl>
                                          <p:spTgt spid="61506"/>
                                        </p:tgtEl>
                                      </p:cBhvr>
                                    </p:animEffect>
                                  </p:childTnLst>
                                </p:cTn>
                              </p:par>
                            </p:childTnLst>
                          </p:cTn>
                        </p:par>
                        <p:par>
                          <p:cTn id="91" fill="hold" nodeType="afterGroup">
                            <p:stCondLst>
                              <p:cond delay="500"/>
                            </p:stCondLst>
                            <p:childTnLst>
                              <p:par>
                                <p:cTn id="92" presetID="7" presetClass="emph" presetSubtype="2" fill="hold" nodeType="afterEffect">
                                  <p:stCondLst>
                                    <p:cond delay="0"/>
                                  </p:stCondLst>
                                  <p:childTnLst>
                                    <p:animClr clrSpc="rgb" dir="cw">
                                      <p:cBhvr>
                                        <p:cTn id="93" dur="500" fill="hold"/>
                                        <p:tgtEl>
                                          <p:spTgt spid="61504"/>
                                        </p:tgtEl>
                                        <p:attrNameLst>
                                          <p:attrName>stroke.color</p:attrName>
                                        </p:attrNameLst>
                                      </p:cBhvr>
                                      <p:to>
                                        <a:srgbClr val="CC3300"/>
                                      </p:to>
                                    </p:animClr>
                                    <p:set>
                                      <p:cBhvr>
                                        <p:cTn id="94" dur="500" fill="hold"/>
                                        <p:tgtEl>
                                          <p:spTgt spid="6150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4" grpId="0" build="p"/>
      <p:bldP spid="61471" grpId="0" animBg="1"/>
      <p:bldP spid="61472" grpId="0" animBg="1"/>
      <p:bldP spid="61473" grpId="0" animBg="1"/>
      <p:bldP spid="61483" grpId="0" animBg="1"/>
      <p:bldP spid="61505" grpId="0" animBg="1"/>
      <p:bldP spid="61510"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dirty="0"/>
              <a:t>Adding a </a:t>
            </a:r>
            <a:r>
              <a:rPr lang="en-US" dirty="0" err="1"/>
              <a:t>vRack</a:t>
            </a:r>
            <a:r>
              <a:rPr lang="en-US" dirty="0"/>
              <a:t> or Chassis </a:t>
            </a:r>
            <a:r>
              <a:rPr lang="en-US" dirty="0" smtClean="0"/>
              <a:t>Switch From the CLI</a:t>
            </a:r>
            <a:endParaRPr lang="en-US" dirty="0"/>
          </a:p>
        </p:txBody>
      </p:sp>
      <p:sp>
        <p:nvSpPr>
          <p:cNvPr id="235523" name="Rectangle 3"/>
          <p:cNvSpPr>
            <a:spLocks noGrp="1" noChangeArrowheads="1"/>
          </p:cNvSpPr>
          <p:nvPr>
            <p:ph type="body" idx="1"/>
          </p:nvPr>
        </p:nvSpPr>
        <p:spPr>
          <a:xfrm>
            <a:off x="352425" y="1294714"/>
            <a:ext cx="8391525" cy="5145088"/>
          </a:xfrm>
        </p:spPr>
        <p:txBody>
          <a:bodyPr>
            <a:normAutofit/>
          </a:bodyPr>
          <a:lstStyle/>
          <a:p>
            <a:pPr marL="0" indent="0">
              <a:buNone/>
            </a:pPr>
            <a:r>
              <a:rPr lang="en-US" sz="1800" dirty="0" err="1"/>
              <a:t>vRack</a:t>
            </a:r>
            <a:r>
              <a:rPr lang="en-US" sz="1800" dirty="0"/>
              <a:t> and chassis </a:t>
            </a:r>
            <a:r>
              <a:rPr lang="en-US" sz="1800" dirty="0" smtClean="0"/>
              <a:t>switches one </a:t>
            </a:r>
            <a:r>
              <a:rPr lang="en-US" sz="1800" dirty="0"/>
              <a:t>switch must be added </a:t>
            </a:r>
            <a:r>
              <a:rPr lang="en-US" sz="1800" dirty="0" smtClean="0"/>
              <a:t>when </a:t>
            </a:r>
            <a:r>
              <a:rPr lang="en-US" sz="1800" dirty="0"/>
              <a:t>a </a:t>
            </a:r>
            <a:r>
              <a:rPr lang="en-US" sz="1800" dirty="0" err="1"/>
              <a:t>vRack</a:t>
            </a:r>
            <a:r>
              <a:rPr lang="en-US" sz="1800" dirty="0"/>
              <a:t> or a </a:t>
            </a:r>
            <a:r>
              <a:rPr lang="en-US" sz="1800" dirty="0" smtClean="0"/>
              <a:t>chassis </a:t>
            </a:r>
            <a:r>
              <a:rPr lang="en-US" sz="1800" dirty="0"/>
              <a:t>is created except for the </a:t>
            </a:r>
            <a:r>
              <a:rPr lang="en-US" sz="1800" dirty="0" smtClean="0"/>
              <a:t>switchless </a:t>
            </a:r>
            <a:r>
              <a:rPr lang="en-US" sz="1800" dirty="0" err="1" smtClean="0"/>
              <a:t>vRack</a:t>
            </a:r>
            <a:r>
              <a:rPr lang="en-US" sz="1800" dirty="0" smtClean="0"/>
              <a:t>, additional </a:t>
            </a:r>
            <a:r>
              <a:rPr lang="en-US" sz="1800" dirty="0"/>
              <a:t>switches can be </a:t>
            </a:r>
            <a:r>
              <a:rPr lang="en-US" sz="1800" dirty="0" smtClean="0"/>
              <a:t>added afterwards</a:t>
            </a:r>
          </a:p>
          <a:p>
            <a:pPr lvl="1"/>
            <a:endParaRPr lang="en-US" sz="1700" dirty="0" smtClean="0"/>
          </a:p>
          <a:p>
            <a:pPr lvl="1">
              <a:buNone/>
            </a:pPr>
            <a:r>
              <a:rPr lang="en-US" sz="1700" dirty="0" smtClean="0"/>
              <a:t>To add </a:t>
            </a:r>
            <a:r>
              <a:rPr lang="en-US" sz="1700" dirty="0" err="1" smtClean="0"/>
              <a:t>vrack</a:t>
            </a:r>
            <a:r>
              <a:rPr lang="en-US" sz="1700" dirty="0" smtClean="0"/>
              <a:t> switch for example :</a:t>
            </a:r>
          </a:p>
          <a:p>
            <a:pPr lvl="1">
              <a:buNone/>
            </a:pPr>
            <a:r>
              <a:rPr lang="en-US" sz="1700" dirty="0" smtClean="0"/>
              <a:t>    </a:t>
            </a:r>
            <a:r>
              <a:rPr lang="en-US" sz="1700" dirty="0" smtClean="0">
                <a:solidFill>
                  <a:srgbClr val="0000CC"/>
                </a:solidFill>
                <a:latin typeface="Miriam Fixed" pitchFamily="49" charset="-79"/>
                <a:cs typeface="Miriam Fixed" pitchFamily="49" charset="-79"/>
              </a:rPr>
              <a:t>add switch </a:t>
            </a:r>
            <a:r>
              <a:rPr lang="en-US" sz="1700" dirty="0" err="1" smtClean="0">
                <a:solidFill>
                  <a:srgbClr val="0000CC"/>
                </a:solidFill>
                <a:latin typeface="Miriam Fixed" pitchFamily="49" charset="-79"/>
                <a:cs typeface="Miriam Fixed" pitchFamily="49" charset="-79"/>
              </a:rPr>
              <a:t>newId</a:t>
            </a:r>
            <a:r>
              <a:rPr lang="en-US" sz="1700" dirty="0" smtClean="0">
                <a:solidFill>
                  <a:srgbClr val="0000CC"/>
                </a:solidFill>
                <a:latin typeface="Miriam Fixed" pitchFamily="49" charset="-79"/>
                <a:cs typeface="Miriam Fixed" pitchFamily="49" charset="-79"/>
              </a:rPr>
              <a:t>=tr-vr4 to </a:t>
            </a:r>
            <a:r>
              <a:rPr lang="en-US" sz="1700" dirty="0" err="1" smtClean="0">
                <a:solidFill>
                  <a:srgbClr val="0000CC"/>
                </a:solidFill>
                <a:latin typeface="Miriam Fixed" pitchFamily="49" charset="-79"/>
                <a:cs typeface="Miriam Fixed" pitchFamily="49" charset="-79"/>
              </a:rPr>
              <a:t>vrackId</a:t>
            </a:r>
            <a:r>
              <a:rPr lang="en-US" sz="1700" dirty="0" smtClean="0">
                <a:solidFill>
                  <a:srgbClr val="0000CC"/>
                </a:solidFill>
                <a:latin typeface="Miriam Fixed" pitchFamily="49" charset="-79"/>
                <a:cs typeface="Miriam Fixed" pitchFamily="49" charset="-79"/>
              </a:rPr>
              <a:t>=VR.4.0 address=10.10.156.31 </a:t>
            </a:r>
            <a:r>
              <a:rPr lang="en-US" sz="1700" dirty="0" err="1" smtClean="0">
                <a:solidFill>
                  <a:srgbClr val="0000CC"/>
                </a:solidFill>
                <a:latin typeface="Miriam Fixed" pitchFamily="49" charset="-79"/>
                <a:cs typeface="Miriam Fixed" pitchFamily="49" charset="-79"/>
              </a:rPr>
              <a:t>snmpPassword</a:t>
            </a:r>
            <a:r>
              <a:rPr lang="en-US" sz="1700" dirty="0" smtClean="0">
                <a:solidFill>
                  <a:srgbClr val="0000CC"/>
                </a:solidFill>
                <a:latin typeface="Miriam Fixed" pitchFamily="49" charset="-79"/>
                <a:cs typeface="Miriam Fixed" pitchFamily="49" charset="-79"/>
              </a:rPr>
              <a:t>=</a:t>
            </a:r>
            <a:r>
              <a:rPr lang="en-US" sz="1700" dirty="0" err="1" smtClean="0">
                <a:solidFill>
                  <a:srgbClr val="0000CC"/>
                </a:solidFill>
                <a:latin typeface="Miriam Fixed" pitchFamily="49" charset="-79"/>
                <a:cs typeface="Miriam Fixed" pitchFamily="49" charset="-79"/>
              </a:rPr>
              <a:t>scalent</a:t>
            </a:r>
            <a:r>
              <a:rPr lang="en-US" sz="1700" dirty="0" smtClean="0">
                <a:solidFill>
                  <a:srgbClr val="0000CC"/>
                </a:solidFill>
                <a:latin typeface="Miriam Fixed" pitchFamily="49" charset="-79"/>
                <a:cs typeface="Miriam Fixed" pitchFamily="49" charset="-79"/>
              </a:rPr>
              <a:t> </a:t>
            </a:r>
            <a:r>
              <a:rPr lang="en-US" sz="1700" dirty="0" err="1" smtClean="0">
                <a:solidFill>
                  <a:srgbClr val="0000CC"/>
                </a:solidFill>
                <a:latin typeface="Miriam Fixed" pitchFamily="49" charset="-79"/>
                <a:cs typeface="Miriam Fixed" pitchFamily="49" charset="-79"/>
              </a:rPr>
              <a:t>telnetUser</a:t>
            </a:r>
            <a:r>
              <a:rPr lang="en-US" sz="1700" dirty="0" smtClean="0">
                <a:solidFill>
                  <a:srgbClr val="0000CC"/>
                </a:solidFill>
                <a:latin typeface="Miriam Fixed" pitchFamily="49" charset="-79"/>
                <a:cs typeface="Miriam Fixed" pitchFamily="49" charset="-79"/>
              </a:rPr>
              <a:t>=USERID </a:t>
            </a:r>
            <a:r>
              <a:rPr lang="en-US" sz="1700" dirty="0" err="1" smtClean="0">
                <a:solidFill>
                  <a:srgbClr val="0000CC"/>
                </a:solidFill>
                <a:latin typeface="Miriam Fixed" pitchFamily="49" charset="-79"/>
                <a:cs typeface="Miriam Fixed" pitchFamily="49" charset="-79"/>
              </a:rPr>
              <a:t>telnetPassword</a:t>
            </a:r>
            <a:r>
              <a:rPr lang="en-US" sz="1700" dirty="0" smtClean="0">
                <a:solidFill>
                  <a:srgbClr val="0000CC"/>
                </a:solidFill>
                <a:latin typeface="Miriam Fixed" pitchFamily="49" charset="-79"/>
                <a:cs typeface="Miriam Fixed" pitchFamily="49" charset="-79"/>
              </a:rPr>
              <a:t>=PASSW0RD name="Channel2Switch07" </a:t>
            </a:r>
            <a:r>
              <a:rPr lang="en-US" sz="1700" dirty="0" err="1" smtClean="0">
                <a:solidFill>
                  <a:srgbClr val="0000CC"/>
                </a:solidFill>
                <a:latin typeface="Miriam Fixed" pitchFamily="49" charset="-79"/>
                <a:cs typeface="Miriam Fixed" pitchFamily="49" charset="-79"/>
              </a:rPr>
              <a:t>channelId</a:t>
            </a:r>
            <a:r>
              <a:rPr lang="en-US" sz="1700" dirty="0" smtClean="0">
                <a:solidFill>
                  <a:srgbClr val="0000CC"/>
                </a:solidFill>
                <a:latin typeface="Miriam Fixed" pitchFamily="49" charset="-79"/>
                <a:cs typeface="Miriam Fixed" pitchFamily="49" charset="-79"/>
              </a:rPr>
              <a:t>=2</a:t>
            </a:r>
          </a:p>
          <a:p>
            <a:pPr lvl="1">
              <a:buNone/>
            </a:pPr>
            <a:endParaRPr lang="en-US" sz="1700" dirty="0" smtClean="0"/>
          </a:p>
          <a:p>
            <a:pPr lvl="1">
              <a:buNone/>
            </a:pPr>
            <a:r>
              <a:rPr lang="en-US" sz="1700" dirty="0" smtClean="0"/>
              <a:t>To add a chassis switch for example:</a:t>
            </a:r>
          </a:p>
          <a:p>
            <a:pPr lvl="1">
              <a:buNone/>
            </a:pPr>
            <a:r>
              <a:rPr lang="en-US" sz="1700" dirty="0" smtClean="0"/>
              <a:t>    </a:t>
            </a:r>
            <a:r>
              <a:rPr lang="en-US" sz="1700" dirty="0" smtClean="0">
                <a:solidFill>
                  <a:srgbClr val="0000CC"/>
                </a:solidFill>
                <a:latin typeface="Miriam Fixed" pitchFamily="49" charset="-79"/>
                <a:cs typeface="Miriam Fixed" pitchFamily="49" charset="-79"/>
              </a:rPr>
              <a:t>add switch to </a:t>
            </a:r>
            <a:r>
              <a:rPr lang="en-US" sz="1700" dirty="0" err="1" smtClean="0">
                <a:solidFill>
                  <a:srgbClr val="0000CC"/>
                </a:solidFill>
                <a:latin typeface="Miriam Fixed" pitchFamily="49" charset="-79"/>
                <a:cs typeface="Miriam Fixed" pitchFamily="49" charset="-79"/>
              </a:rPr>
              <a:t>rackId</a:t>
            </a:r>
            <a:r>
              <a:rPr lang="en-US" sz="1700" dirty="0" smtClean="0">
                <a:solidFill>
                  <a:srgbClr val="0000CC"/>
                </a:solidFill>
                <a:latin typeface="Miriam Fixed" pitchFamily="49" charset="-79"/>
                <a:cs typeface="Miriam Fixed" pitchFamily="49" charset="-79"/>
              </a:rPr>
              <a:t>=CH.5.0 address=10.20.30.101 </a:t>
            </a:r>
            <a:r>
              <a:rPr lang="en-US" sz="1700" dirty="0" err="1" smtClean="0">
                <a:solidFill>
                  <a:srgbClr val="0000CC"/>
                </a:solidFill>
                <a:latin typeface="Miriam Fixed" pitchFamily="49" charset="-79"/>
                <a:cs typeface="Miriam Fixed" pitchFamily="49" charset="-79"/>
              </a:rPr>
              <a:t>snmpPassword</a:t>
            </a:r>
            <a:r>
              <a:rPr lang="en-US" sz="1700" dirty="0" smtClean="0">
                <a:solidFill>
                  <a:srgbClr val="0000CC"/>
                </a:solidFill>
                <a:latin typeface="Miriam Fixed" pitchFamily="49" charset="-79"/>
                <a:cs typeface="Miriam Fixed" pitchFamily="49" charset="-79"/>
              </a:rPr>
              <a:t>=n3w5w1th </a:t>
            </a:r>
            <a:r>
              <a:rPr lang="en-US" sz="1700" dirty="0" err="1" smtClean="0">
                <a:solidFill>
                  <a:srgbClr val="0000CC"/>
                </a:solidFill>
                <a:latin typeface="Miriam Fixed" pitchFamily="49" charset="-79"/>
                <a:cs typeface="Miriam Fixed" pitchFamily="49" charset="-79"/>
              </a:rPr>
              <a:t>telnetUser</a:t>
            </a:r>
            <a:r>
              <a:rPr lang="en-US" sz="1700" dirty="0" smtClean="0">
                <a:solidFill>
                  <a:srgbClr val="0000CC"/>
                </a:solidFill>
                <a:latin typeface="Miriam Fixed" pitchFamily="49" charset="-79"/>
                <a:cs typeface="Miriam Fixed" pitchFamily="49" charset="-79"/>
              </a:rPr>
              <a:t>=admin </a:t>
            </a:r>
            <a:r>
              <a:rPr lang="en-US" sz="1700" dirty="0" err="1" smtClean="0">
                <a:solidFill>
                  <a:srgbClr val="0000CC"/>
                </a:solidFill>
                <a:latin typeface="Miriam Fixed" pitchFamily="49" charset="-79"/>
                <a:cs typeface="Miriam Fixed" pitchFamily="49" charset="-79"/>
              </a:rPr>
              <a:t>telnetPassword</a:t>
            </a:r>
            <a:r>
              <a:rPr lang="en-US" sz="1700" dirty="0" smtClean="0">
                <a:solidFill>
                  <a:srgbClr val="0000CC"/>
                </a:solidFill>
                <a:latin typeface="Miriam Fixed" pitchFamily="49" charset="-79"/>
                <a:cs typeface="Miriam Fixed" pitchFamily="49" charset="-79"/>
              </a:rPr>
              <a:t>=@dm1n name=DevGrp_A_01 description="Dev Group </a:t>
            </a:r>
            <a:r>
              <a:rPr lang="en-US" sz="1700" dirty="0" err="1" smtClean="0">
                <a:solidFill>
                  <a:srgbClr val="0000CC"/>
                </a:solidFill>
                <a:latin typeface="Miriam Fixed" pitchFamily="49" charset="-79"/>
                <a:cs typeface="Miriam Fixed" pitchFamily="49" charset="-79"/>
              </a:rPr>
              <a:t>vRack</a:t>
            </a:r>
            <a:r>
              <a:rPr lang="en-US" sz="1700" dirty="0" smtClean="0">
                <a:solidFill>
                  <a:srgbClr val="0000CC"/>
                </a:solidFill>
                <a:latin typeface="Miriam Fixed" pitchFamily="49" charset="-79"/>
                <a:cs typeface="Miriam Fixed" pitchFamily="49" charset="-79"/>
              </a:rPr>
              <a:t> Switch 1" </a:t>
            </a:r>
            <a:r>
              <a:rPr lang="en-US" sz="1700" dirty="0" err="1" smtClean="0">
                <a:solidFill>
                  <a:srgbClr val="0000CC"/>
                </a:solidFill>
                <a:latin typeface="Miriam Fixed" pitchFamily="49" charset="-79"/>
                <a:cs typeface="Miriam Fixed" pitchFamily="49" charset="-79"/>
              </a:rPr>
              <a:t>enableSSH</a:t>
            </a:r>
            <a:r>
              <a:rPr lang="en-US" sz="1700" dirty="0" smtClean="0">
                <a:solidFill>
                  <a:srgbClr val="0000CC"/>
                </a:solidFill>
                <a:latin typeface="Miriam Fixed" pitchFamily="49" charset="-79"/>
                <a:cs typeface="Miriam Fixed" pitchFamily="49" charset="-79"/>
              </a:rPr>
              <a:t>=true </a:t>
            </a:r>
            <a:r>
              <a:rPr lang="en-US" sz="1700" dirty="0" err="1" smtClean="0">
                <a:solidFill>
                  <a:srgbClr val="0000CC"/>
                </a:solidFill>
                <a:latin typeface="Miriam Fixed" pitchFamily="49" charset="-79"/>
                <a:cs typeface="Miriam Fixed" pitchFamily="49" charset="-79"/>
              </a:rPr>
              <a:t>managementMode</a:t>
            </a:r>
            <a:r>
              <a:rPr lang="en-US" sz="1700" dirty="0" smtClean="0">
                <a:solidFill>
                  <a:srgbClr val="0000CC"/>
                </a:solidFill>
                <a:latin typeface="Miriam Fixed" pitchFamily="49" charset="-79"/>
                <a:cs typeface="Miriam Fixed" pitchFamily="49" charset="-79"/>
              </a:rPr>
              <a:t>=</a:t>
            </a:r>
            <a:r>
              <a:rPr lang="en-US" sz="1700" dirty="0" err="1" smtClean="0">
                <a:solidFill>
                  <a:srgbClr val="0000CC"/>
                </a:solidFill>
                <a:latin typeface="Miriam Fixed" pitchFamily="49" charset="-79"/>
                <a:cs typeface="Miriam Fixed" pitchFamily="49" charset="-79"/>
              </a:rPr>
              <a:t>fullyManaged</a:t>
            </a:r>
            <a:endParaRPr lang="en-US" sz="1700" dirty="0" smtClean="0">
              <a:solidFill>
                <a:srgbClr val="0000CC"/>
              </a:solidFill>
              <a:latin typeface="Miriam Fixed" pitchFamily="49" charset="-79"/>
              <a:cs typeface="Miriam Fixed" pitchFamily="49" charset="-79"/>
            </a:endParaRPr>
          </a:p>
          <a:p>
            <a:pPr lvl="1">
              <a:buNone/>
            </a:pPr>
            <a:endParaRPr lang="en-US" sz="1600" dirty="0">
              <a:solidFill>
                <a:srgbClr val="0000CC"/>
              </a:solidFill>
              <a:latin typeface="Miriam Fixed" pitchFamily="49" charset="-79"/>
              <a:cs typeface="Miriam Fixed" pitchFamily="49" charset="-79"/>
            </a:endParaRPr>
          </a:p>
          <a:p>
            <a:pPr marL="0" indent="0">
              <a:buNone/>
            </a:pPr>
            <a:r>
              <a:rPr lang="en-US" sz="1600" dirty="0" smtClean="0"/>
              <a:t>Note: Switches </a:t>
            </a:r>
            <a:r>
              <a:rPr lang="en-US" sz="1600" dirty="0" err="1"/>
              <a:t>vRack</a:t>
            </a:r>
            <a:endParaRPr lang="en-US" sz="1600" dirty="0"/>
          </a:p>
          <a:p>
            <a:pPr marL="346075" lvl="1" indent="0">
              <a:buNone/>
            </a:pPr>
            <a:r>
              <a:rPr lang="en-US" sz="1600" dirty="0" smtClean="0"/>
              <a:t>Used </a:t>
            </a:r>
            <a:r>
              <a:rPr lang="en-US" sz="1600" dirty="0"/>
              <a:t>in deployments where AIM manages servers and storage only, no knowledge of the network switch in allowed. The switchless </a:t>
            </a:r>
            <a:r>
              <a:rPr lang="en-US" sz="1600" dirty="0" err="1"/>
              <a:t>vRack</a:t>
            </a:r>
            <a:r>
              <a:rPr lang="en-US" sz="1600" dirty="0"/>
              <a:t> is a generic container housing servers connected to unmanaged switches.</a:t>
            </a:r>
          </a:p>
          <a:p>
            <a:pPr lvl="1">
              <a:buNone/>
            </a:pPr>
            <a:endParaRPr lang="en-US" dirty="0" smtClean="0">
              <a:solidFill>
                <a:srgbClr val="0000CC"/>
              </a:solidFill>
              <a:latin typeface="Miriam Fixed" pitchFamily="49" charset="-79"/>
              <a:cs typeface="Miriam Fixed" pitchFamily="49" charset="-79"/>
            </a:endParaRPr>
          </a:p>
          <a:p>
            <a:pPr lvl="1">
              <a:buNone/>
            </a:pPr>
            <a:endParaRPr lang="en-US" dirty="0"/>
          </a:p>
        </p:txBody>
      </p:sp>
      <p:sp>
        <p:nvSpPr>
          <p:cNvPr id="2" name="Date Placeholder 1"/>
          <p:cNvSpPr>
            <a:spLocks noGrp="1"/>
          </p:cNvSpPr>
          <p:nvPr>
            <p:ph type="dt" sz="half" idx="2"/>
          </p:nvPr>
        </p:nvSpPr>
        <p:spPr/>
        <p:txBody>
          <a:bodyPr/>
          <a:lstStyle/>
          <a:p>
            <a:fld id="{82C8C872-D79A-4D94-A65D-69EF4BC6413A}"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270</a:t>
            </a:fld>
            <a:endParaRPr lang="en-US" dirty="0"/>
          </a:p>
        </p:txBody>
      </p:sp>
    </p:spTree>
    <p:extLst>
      <p:ext uri="{BB962C8B-B14F-4D97-AF65-F5344CB8AC3E}">
        <p14:creationId xmlns:p14="http://schemas.microsoft.com/office/powerpoint/2010/main" val="2714978101"/>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an Interconnect Switch </a:t>
            </a:r>
            <a:r>
              <a:rPr lang="en-US" dirty="0" smtClean="0"/>
              <a:t>From AIM Console</a:t>
            </a:r>
            <a:endParaRPr lang="en-US" dirty="0"/>
          </a:p>
        </p:txBody>
      </p:sp>
      <p:sp>
        <p:nvSpPr>
          <p:cNvPr id="3" name="Content Placeholder 2"/>
          <p:cNvSpPr>
            <a:spLocks noGrp="1"/>
          </p:cNvSpPr>
          <p:nvPr>
            <p:ph idx="1"/>
          </p:nvPr>
        </p:nvSpPr>
        <p:spPr>
          <a:xfrm>
            <a:off x="457200" y="1280159"/>
            <a:ext cx="3447535" cy="4614013"/>
          </a:xfrm>
        </p:spPr>
        <p:txBody>
          <a:bodyPr>
            <a:normAutofit/>
          </a:bodyPr>
          <a:lstStyle/>
          <a:p>
            <a:pPr marL="342900" indent="-342900">
              <a:buFont typeface="+mj-lt"/>
              <a:buAutoNum type="arabicPeriod"/>
            </a:pPr>
            <a:r>
              <a:rPr lang="en-US" sz="1800" dirty="0" smtClean="0"/>
              <a:t>Select </a:t>
            </a:r>
            <a:r>
              <a:rPr lang="en-US" sz="1800" b="1" dirty="0" smtClean="0"/>
              <a:t>Interconnect switches </a:t>
            </a:r>
            <a:r>
              <a:rPr lang="en-US" sz="1800" dirty="0" smtClean="0"/>
              <a:t>from the navigation panel, then select </a:t>
            </a:r>
            <a:r>
              <a:rPr lang="en-US" sz="1800" b="1" dirty="0" smtClean="0"/>
              <a:t>add switch </a:t>
            </a:r>
            <a:r>
              <a:rPr lang="en-US" sz="1800" dirty="0" smtClean="0"/>
              <a:t>from the Select a Task sub menu.</a:t>
            </a:r>
          </a:p>
          <a:p>
            <a:pPr marL="342900" indent="-342900">
              <a:buFont typeface="+mj-lt"/>
              <a:buAutoNum type="arabicPeriod"/>
            </a:pPr>
            <a:endParaRPr lang="en-US" sz="1800" dirty="0" smtClean="0"/>
          </a:p>
          <a:p>
            <a:pPr marL="342900" indent="-342900">
              <a:buFont typeface="+mj-lt"/>
              <a:buAutoNum type="arabicPeriod"/>
            </a:pPr>
            <a:r>
              <a:rPr lang="en-US" sz="1800" dirty="0" smtClean="0"/>
              <a:t>Provide the switch </a:t>
            </a:r>
            <a:r>
              <a:rPr lang="en-US" sz="1800" b="1" dirty="0" smtClean="0"/>
              <a:t>ID</a:t>
            </a:r>
            <a:r>
              <a:rPr lang="en-US" sz="1800" dirty="0" smtClean="0"/>
              <a:t>, </a:t>
            </a:r>
            <a:r>
              <a:rPr lang="en-US" sz="1800" b="1" dirty="0" smtClean="0"/>
              <a:t>name</a:t>
            </a:r>
            <a:r>
              <a:rPr lang="en-US" sz="1800" dirty="0" smtClean="0"/>
              <a:t> and </a:t>
            </a:r>
            <a:r>
              <a:rPr lang="en-US" sz="1800" b="1" dirty="0" smtClean="0"/>
              <a:t>description</a:t>
            </a:r>
            <a:r>
              <a:rPr lang="en-US" sz="1800" dirty="0" smtClean="0"/>
              <a:t>; along with </a:t>
            </a:r>
            <a:r>
              <a:rPr lang="en-US" sz="1800" b="1" dirty="0" smtClean="0"/>
              <a:t>Switch IP settings</a:t>
            </a:r>
            <a:r>
              <a:rPr lang="en-US" sz="1800" dirty="0" smtClean="0"/>
              <a:t>,  and </a:t>
            </a:r>
            <a:r>
              <a:rPr lang="en-US" sz="1800" b="1" dirty="0" smtClean="0"/>
              <a:t>login credentials</a:t>
            </a:r>
          </a:p>
          <a:p>
            <a:pPr marL="342900" indent="-342900">
              <a:buFont typeface="+mj-lt"/>
              <a:buAutoNum type="arabicPeriod"/>
            </a:pPr>
            <a:endParaRPr lang="en-US" sz="1800" dirty="0"/>
          </a:p>
          <a:p>
            <a:pPr marL="342900" indent="-342900">
              <a:buFont typeface="+mj-lt"/>
              <a:buAutoNum type="arabicPeriod"/>
            </a:pPr>
            <a:r>
              <a:rPr lang="en-US" sz="1800" dirty="0" smtClean="0"/>
              <a:t>Leave SNMPv3 </a:t>
            </a:r>
            <a:r>
              <a:rPr lang="en-US" sz="1800" b="1" dirty="0" smtClean="0"/>
              <a:t>blank</a:t>
            </a:r>
            <a:r>
              <a:rPr lang="en-US" sz="1800" dirty="0" smtClean="0"/>
              <a:t>.</a:t>
            </a:r>
            <a:endParaRPr lang="en-US" sz="1800"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271</a:t>
            </a:fld>
            <a:endParaRPr lang="en-US" dirty="0"/>
          </a:p>
        </p:txBody>
      </p:sp>
      <p:sp>
        <p:nvSpPr>
          <p:cNvPr id="5" name="Footer Placeholder 4"/>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6" name="Date Placeholder 5"/>
          <p:cNvSpPr>
            <a:spLocks noGrp="1"/>
          </p:cNvSpPr>
          <p:nvPr>
            <p:ph type="dt" sz="half" idx="2"/>
          </p:nvPr>
        </p:nvSpPr>
        <p:spPr/>
        <p:txBody>
          <a:bodyPr/>
          <a:lstStyle/>
          <a:p>
            <a:fld id="{BA3C34C1-BEFF-4A8F-8DA0-AA95C3A81654}" type="datetime1">
              <a:rPr lang="en-US" smtClean="0"/>
              <a:t>11/12/2023</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2171" y="1360066"/>
            <a:ext cx="4822508" cy="3834765"/>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810454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r>
              <a:rPr lang="en-US" dirty="0"/>
              <a:t>Adding an Interconnect </a:t>
            </a:r>
            <a:r>
              <a:rPr lang="en-US" dirty="0" smtClean="0"/>
              <a:t>Switch From CLI</a:t>
            </a:r>
            <a:endParaRPr lang="en-US" dirty="0"/>
          </a:p>
        </p:txBody>
      </p:sp>
      <p:sp>
        <p:nvSpPr>
          <p:cNvPr id="246787" name="Rectangle 3"/>
          <p:cNvSpPr>
            <a:spLocks noGrp="1" noChangeArrowheads="1"/>
          </p:cNvSpPr>
          <p:nvPr>
            <p:ph type="body" idx="1"/>
          </p:nvPr>
        </p:nvSpPr>
        <p:spPr>
          <a:xfrm>
            <a:off x="297007" y="1292341"/>
            <a:ext cx="8391525" cy="4960178"/>
          </a:xfrm>
        </p:spPr>
        <p:txBody>
          <a:bodyPr>
            <a:normAutofit/>
          </a:bodyPr>
          <a:lstStyle/>
          <a:p>
            <a:r>
              <a:rPr lang="en-US" sz="1800" dirty="0" smtClean="0"/>
              <a:t>The Interconnect switches </a:t>
            </a:r>
            <a:r>
              <a:rPr lang="en-US" sz="1800" dirty="0"/>
              <a:t>can be added at any </a:t>
            </a:r>
            <a:r>
              <a:rPr lang="en-US" sz="1800" dirty="0" smtClean="0"/>
              <a:t>time from the CLI:</a:t>
            </a:r>
          </a:p>
          <a:p>
            <a:endParaRPr lang="en-US" sz="1000" dirty="0" smtClean="0"/>
          </a:p>
          <a:p>
            <a:r>
              <a:rPr lang="en-US" sz="1800" dirty="0" smtClean="0"/>
              <a:t>For example:</a:t>
            </a:r>
          </a:p>
          <a:p>
            <a:pPr>
              <a:buNone/>
            </a:pPr>
            <a:r>
              <a:rPr lang="en-US" sz="1800" dirty="0" smtClean="0"/>
              <a:t>    </a:t>
            </a:r>
            <a:r>
              <a:rPr lang="en-US" sz="1800" dirty="0" smtClean="0">
                <a:solidFill>
                  <a:srgbClr val="0000CC"/>
                </a:solidFill>
                <a:latin typeface="Miriam Fixed" pitchFamily="49" charset="-79"/>
                <a:cs typeface="Miriam Fixed" pitchFamily="49" charset="-79"/>
              </a:rPr>
              <a:t>add switch address=10.10.156.31 </a:t>
            </a:r>
            <a:r>
              <a:rPr lang="en-US" sz="1800" dirty="0" err="1" smtClean="0">
                <a:solidFill>
                  <a:srgbClr val="0000CC"/>
                </a:solidFill>
                <a:latin typeface="Miriam Fixed" pitchFamily="49" charset="-79"/>
                <a:cs typeface="Miriam Fixed" pitchFamily="49" charset="-79"/>
              </a:rPr>
              <a:t>snmpPassword</a:t>
            </a:r>
            <a:r>
              <a:rPr lang="en-US" sz="1800" dirty="0" smtClean="0">
                <a:solidFill>
                  <a:srgbClr val="0000CC"/>
                </a:solidFill>
                <a:latin typeface="Miriam Fixed" pitchFamily="49" charset="-79"/>
                <a:cs typeface="Miriam Fixed" pitchFamily="49" charset="-79"/>
              </a:rPr>
              <a:t>=</a:t>
            </a:r>
            <a:r>
              <a:rPr lang="en-US" sz="1800" dirty="0" err="1" smtClean="0">
                <a:solidFill>
                  <a:srgbClr val="0000CC"/>
                </a:solidFill>
                <a:latin typeface="Miriam Fixed" pitchFamily="49" charset="-79"/>
                <a:cs typeface="Miriam Fixed" pitchFamily="49" charset="-79"/>
              </a:rPr>
              <a:t>scalent</a:t>
            </a:r>
            <a:r>
              <a:rPr lang="en-US" sz="1800" dirty="0" smtClean="0">
                <a:solidFill>
                  <a:srgbClr val="0000CC"/>
                </a:solidFill>
                <a:latin typeface="Miriam Fixed" pitchFamily="49" charset="-79"/>
                <a:cs typeface="Miriam Fixed" pitchFamily="49" charset="-79"/>
              </a:rPr>
              <a:t> </a:t>
            </a:r>
            <a:r>
              <a:rPr lang="en-US" sz="1800" dirty="0" err="1" smtClean="0">
                <a:solidFill>
                  <a:srgbClr val="0000CC"/>
                </a:solidFill>
                <a:latin typeface="Miriam Fixed" pitchFamily="49" charset="-79"/>
                <a:cs typeface="Miriam Fixed" pitchFamily="49" charset="-79"/>
              </a:rPr>
              <a:t>telnetUser</a:t>
            </a:r>
            <a:r>
              <a:rPr lang="en-US" sz="1800" dirty="0" smtClean="0">
                <a:solidFill>
                  <a:srgbClr val="0000CC"/>
                </a:solidFill>
                <a:latin typeface="Miriam Fixed" pitchFamily="49" charset="-79"/>
                <a:cs typeface="Miriam Fixed" pitchFamily="49" charset="-79"/>
              </a:rPr>
              <a:t>=USERID </a:t>
            </a:r>
            <a:r>
              <a:rPr lang="en-US" sz="1800" dirty="0" err="1" smtClean="0">
                <a:solidFill>
                  <a:srgbClr val="0000CC"/>
                </a:solidFill>
                <a:latin typeface="Miriam Fixed" pitchFamily="49" charset="-79"/>
                <a:cs typeface="Miriam Fixed" pitchFamily="49" charset="-79"/>
              </a:rPr>
              <a:t>telnetPassword</a:t>
            </a:r>
            <a:r>
              <a:rPr lang="en-US" sz="1800" dirty="0" smtClean="0">
                <a:solidFill>
                  <a:srgbClr val="0000CC"/>
                </a:solidFill>
                <a:latin typeface="Miriam Fixed" pitchFamily="49" charset="-79"/>
                <a:cs typeface="Miriam Fixed" pitchFamily="49" charset="-79"/>
              </a:rPr>
              <a:t>=PASSW0RD name="Channel2Switch07" </a:t>
            </a:r>
            <a:r>
              <a:rPr lang="en-US" sz="1800" dirty="0" err="1" smtClean="0">
                <a:solidFill>
                  <a:srgbClr val="0000CC"/>
                </a:solidFill>
                <a:latin typeface="Miriam Fixed" pitchFamily="49" charset="-79"/>
                <a:cs typeface="Miriam Fixed" pitchFamily="49" charset="-79"/>
              </a:rPr>
              <a:t>channelId</a:t>
            </a:r>
            <a:r>
              <a:rPr lang="en-US" sz="1800" dirty="0" smtClean="0">
                <a:solidFill>
                  <a:srgbClr val="0000CC"/>
                </a:solidFill>
                <a:latin typeface="Miriam Fixed" pitchFamily="49" charset="-79"/>
                <a:cs typeface="Miriam Fixed" pitchFamily="49" charset="-79"/>
              </a:rPr>
              <a:t>=2</a:t>
            </a:r>
          </a:p>
          <a:p>
            <a:pPr>
              <a:buNone/>
            </a:pPr>
            <a:endParaRPr lang="en-US" sz="1000" dirty="0" smtClean="0"/>
          </a:p>
          <a:p>
            <a:pPr marL="173038" indent="-173038">
              <a:buNone/>
            </a:pPr>
            <a:r>
              <a:rPr lang="en-US" sz="1800" b="1" dirty="0" smtClean="0"/>
              <a:t>   </a:t>
            </a:r>
            <a:r>
              <a:rPr lang="en-US" sz="1600" b="1" dirty="0" smtClean="0"/>
              <a:t>Caution</a:t>
            </a:r>
            <a:r>
              <a:rPr lang="en-US" sz="1600" dirty="0" smtClean="0"/>
              <a:t>:  If you don not specify a </a:t>
            </a:r>
            <a:r>
              <a:rPr lang="en-US" sz="1600" dirty="0" err="1" smtClean="0"/>
              <a:t>vrack</a:t>
            </a:r>
            <a:r>
              <a:rPr lang="en-US" sz="1600" dirty="0" smtClean="0"/>
              <a:t> or a chassis the switch will be added as an interconnect switch in the Dell Aim Environment.</a:t>
            </a:r>
            <a:endParaRPr lang="en-US" sz="1600" dirty="0"/>
          </a:p>
        </p:txBody>
      </p:sp>
      <p:pic>
        <p:nvPicPr>
          <p:cNvPr id="7170" name="Picture 2"/>
          <p:cNvPicPr>
            <a:picLocks noChangeAspect="1" noChangeArrowheads="1"/>
          </p:cNvPicPr>
          <p:nvPr/>
        </p:nvPicPr>
        <p:blipFill>
          <a:blip r:embed="rId3" cstate="print"/>
          <a:srcRect/>
          <a:stretch>
            <a:fillRect/>
          </a:stretch>
        </p:blipFill>
        <p:spPr bwMode="auto">
          <a:xfrm>
            <a:off x="2199503" y="3546620"/>
            <a:ext cx="4436075" cy="2593688"/>
          </a:xfrm>
          <a:prstGeom prst="rect">
            <a:avLst/>
          </a:prstGeom>
          <a:noFill/>
          <a:ln w="9525">
            <a:solidFill>
              <a:schemeClr val="bg2">
                <a:lumMod val="50000"/>
                <a:lumOff val="50000"/>
              </a:schemeClr>
            </a:solidFill>
            <a:miter lim="800000"/>
            <a:headEnd/>
            <a:tailEnd/>
          </a:ln>
        </p:spPr>
      </p:pic>
      <p:sp>
        <p:nvSpPr>
          <p:cNvPr id="2" name="Date Placeholder 1"/>
          <p:cNvSpPr>
            <a:spLocks noGrp="1"/>
          </p:cNvSpPr>
          <p:nvPr>
            <p:ph type="dt" sz="half" idx="2"/>
          </p:nvPr>
        </p:nvSpPr>
        <p:spPr/>
        <p:txBody>
          <a:bodyPr/>
          <a:lstStyle/>
          <a:p>
            <a:fld id="{D59AC582-3DF0-4E8D-925F-64FC835ECD76}"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272</a:t>
            </a:fld>
            <a:endParaRPr lang="en-US" dirty="0"/>
          </a:p>
        </p:txBody>
      </p:sp>
    </p:spTree>
    <p:extLst>
      <p:ext uri="{BB962C8B-B14F-4D97-AF65-F5344CB8AC3E}">
        <p14:creationId xmlns:p14="http://schemas.microsoft.com/office/powerpoint/2010/main" val="30881524"/>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a:t>Network Management Components</a:t>
            </a:r>
          </a:p>
        </p:txBody>
      </p:sp>
      <p:sp>
        <p:nvSpPr>
          <p:cNvPr id="239619" name="Rectangle 3"/>
          <p:cNvSpPr>
            <a:spLocks noGrp="1" noChangeArrowheads="1"/>
          </p:cNvSpPr>
          <p:nvPr>
            <p:ph type="body" idx="1"/>
          </p:nvPr>
        </p:nvSpPr>
        <p:spPr>
          <a:xfrm>
            <a:off x="353003" y="1288909"/>
            <a:ext cx="8420100" cy="1930111"/>
          </a:xfrm>
        </p:spPr>
        <p:txBody>
          <a:bodyPr>
            <a:normAutofit/>
          </a:bodyPr>
          <a:lstStyle/>
          <a:p>
            <a:r>
              <a:rPr lang="en-US" sz="1800" dirty="0"/>
              <a:t>Besides switches, other objects needed to provide connectivity for personas include:</a:t>
            </a:r>
          </a:p>
          <a:p>
            <a:endParaRPr lang="en-US" sz="1200" dirty="0"/>
          </a:p>
          <a:p>
            <a:pPr lvl="1"/>
            <a:r>
              <a:rPr lang="en-US" sz="1600" dirty="0" smtClean="0"/>
              <a:t>Networks</a:t>
            </a:r>
            <a:endParaRPr lang="en-US" sz="1600" dirty="0"/>
          </a:p>
          <a:p>
            <a:pPr lvl="1"/>
            <a:r>
              <a:rPr lang="en-US" sz="1600" dirty="0" smtClean="0"/>
              <a:t>Network Connections</a:t>
            </a:r>
            <a:endParaRPr lang="en-US" sz="1600" dirty="0"/>
          </a:p>
          <a:p>
            <a:pPr lvl="1"/>
            <a:r>
              <a:rPr lang="en-US" sz="1600" dirty="0"/>
              <a:t>External Networks</a:t>
            </a:r>
          </a:p>
        </p:txBody>
      </p:sp>
      <p:pic>
        <p:nvPicPr>
          <p:cNvPr id="8194" name="Picture 2"/>
          <p:cNvPicPr>
            <a:picLocks noChangeAspect="1" noChangeArrowheads="1"/>
          </p:cNvPicPr>
          <p:nvPr/>
        </p:nvPicPr>
        <p:blipFill>
          <a:blip r:embed="rId2" cstate="print"/>
          <a:srcRect/>
          <a:stretch>
            <a:fillRect/>
          </a:stretch>
        </p:blipFill>
        <p:spPr bwMode="auto">
          <a:xfrm>
            <a:off x="3453713" y="1779373"/>
            <a:ext cx="4461433" cy="4461433"/>
          </a:xfrm>
          <a:prstGeom prst="rect">
            <a:avLst/>
          </a:prstGeom>
          <a:noFill/>
          <a:ln w="9525">
            <a:solidFill>
              <a:schemeClr val="bg2">
                <a:lumMod val="50000"/>
                <a:lumOff val="50000"/>
              </a:schemeClr>
            </a:solidFill>
            <a:miter lim="800000"/>
            <a:headEnd/>
            <a:tailEnd/>
          </a:ln>
        </p:spPr>
      </p:pic>
      <p:sp>
        <p:nvSpPr>
          <p:cNvPr id="2" name="Date Placeholder 1"/>
          <p:cNvSpPr>
            <a:spLocks noGrp="1"/>
          </p:cNvSpPr>
          <p:nvPr>
            <p:ph type="dt" sz="half" idx="2"/>
          </p:nvPr>
        </p:nvSpPr>
        <p:spPr/>
        <p:txBody>
          <a:bodyPr/>
          <a:lstStyle/>
          <a:p>
            <a:fld id="{787D8026-37B0-4ECF-98C3-C6A1E232795E}"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273</a:t>
            </a:fld>
            <a:endParaRPr lang="en-US" dirty="0"/>
          </a:p>
        </p:txBody>
      </p:sp>
    </p:spTree>
    <p:extLst>
      <p:ext uri="{BB962C8B-B14F-4D97-AF65-F5344CB8AC3E}">
        <p14:creationId xmlns:p14="http://schemas.microsoft.com/office/powerpoint/2010/main" val="3818808237"/>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r>
              <a:rPr lang="en-US" dirty="0" smtClean="0"/>
              <a:t>Networks</a:t>
            </a:r>
            <a:endParaRPr lang="en-US" dirty="0"/>
          </a:p>
        </p:txBody>
      </p:sp>
      <p:sp>
        <p:nvSpPr>
          <p:cNvPr id="237571" name="Rectangle 3"/>
          <p:cNvSpPr>
            <a:spLocks noGrp="1" noChangeArrowheads="1"/>
          </p:cNvSpPr>
          <p:nvPr>
            <p:ph type="body" idx="1"/>
          </p:nvPr>
        </p:nvSpPr>
        <p:spPr>
          <a:xfrm>
            <a:off x="304505" y="1294516"/>
            <a:ext cx="8505825" cy="5202238"/>
          </a:xfrm>
        </p:spPr>
        <p:txBody>
          <a:bodyPr>
            <a:normAutofit/>
          </a:bodyPr>
          <a:lstStyle/>
          <a:p>
            <a:r>
              <a:rPr lang="en-US" sz="1800" dirty="0"/>
              <a:t>A </a:t>
            </a:r>
            <a:r>
              <a:rPr lang="en-US" sz="1800" dirty="0" smtClean="0"/>
              <a:t>Network is </a:t>
            </a:r>
            <a:r>
              <a:rPr lang="en-US" sz="1800" dirty="0"/>
              <a:t>essentially a VLAN</a:t>
            </a:r>
          </a:p>
          <a:p>
            <a:pPr lvl="1"/>
            <a:r>
              <a:rPr lang="en-US" sz="1600" dirty="0" smtClean="0"/>
              <a:t>Can be configured </a:t>
            </a:r>
            <a:r>
              <a:rPr lang="en-US" sz="1600" dirty="0"/>
              <a:t>on </a:t>
            </a:r>
            <a:r>
              <a:rPr lang="en-US" sz="1600" dirty="0" smtClean="0"/>
              <a:t>customer or</a:t>
            </a:r>
            <a:endParaRPr lang="en-US" sz="1600" dirty="0"/>
          </a:p>
          <a:p>
            <a:pPr lvl="1">
              <a:buFontTx/>
              <a:buNone/>
            </a:pPr>
            <a:r>
              <a:rPr lang="en-US" sz="1600" dirty="0"/>
              <a:t>    Controller-assigned VLAN ranges</a:t>
            </a:r>
          </a:p>
          <a:p>
            <a:pPr lvl="1">
              <a:buFontTx/>
              <a:buNone/>
            </a:pPr>
            <a:endParaRPr lang="en-US" sz="1200" dirty="0"/>
          </a:p>
          <a:p>
            <a:r>
              <a:rPr lang="en-US" sz="1800" dirty="0" smtClean="0"/>
              <a:t>Networks  are </a:t>
            </a:r>
            <a:r>
              <a:rPr lang="en-US" sz="1800" dirty="0"/>
              <a:t>configured with:</a:t>
            </a:r>
          </a:p>
          <a:p>
            <a:pPr lvl="1"/>
            <a:r>
              <a:rPr lang="en-US" sz="1600" dirty="0"/>
              <a:t>Optional network and </a:t>
            </a:r>
            <a:r>
              <a:rPr lang="en-US" sz="1600" dirty="0" smtClean="0"/>
              <a:t>net mask</a:t>
            </a:r>
            <a:endParaRPr lang="en-US" sz="1600" dirty="0"/>
          </a:p>
          <a:p>
            <a:pPr lvl="1"/>
            <a:r>
              <a:rPr lang="en-US" sz="1600" dirty="0"/>
              <a:t>Optional Controller-assigned</a:t>
            </a:r>
          </a:p>
          <a:p>
            <a:pPr lvl="1">
              <a:buFontTx/>
              <a:buNone/>
            </a:pPr>
            <a:r>
              <a:rPr lang="en-US" sz="1600" dirty="0"/>
              <a:t>    IP address range</a:t>
            </a:r>
          </a:p>
          <a:p>
            <a:pPr lvl="1"/>
            <a:r>
              <a:rPr lang="en-US" sz="1600" dirty="0"/>
              <a:t>Primary and secondary channels</a:t>
            </a:r>
          </a:p>
          <a:p>
            <a:pPr lvl="1"/>
            <a:r>
              <a:rPr lang="en-US" sz="1600" dirty="0"/>
              <a:t>VLAN number</a:t>
            </a:r>
          </a:p>
        </p:txBody>
      </p:sp>
      <p:pic>
        <p:nvPicPr>
          <p:cNvPr id="9218" name="Picture 2"/>
          <p:cNvPicPr>
            <a:picLocks noChangeAspect="1" noChangeArrowheads="1"/>
          </p:cNvPicPr>
          <p:nvPr/>
        </p:nvPicPr>
        <p:blipFill>
          <a:blip r:embed="rId3" cstate="print"/>
          <a:srcRect/>
          <a:stretch>
            <a:fillRect/>
          </a:stretch>
        </p:blipFill>
        <p:spPr bwMode="auto">
          <a:xfrm>
            <a:off x="4160553" y="1890583"/>
            <a:ext cx="4550961" cy="4080487"/>
          </a:xfrm>
          <a:prstGeom prst="rect">
            <a:avLst/>
          </a:prstGeom>
          <a:noFill/>
          <a:ln w="9525">
            <a:solidFill>
              <a:schemeClr val="bg2">
                <a:lumMod val="50000"/>
                <a:lumOff val="50000"/>
              </a:schemeClr>
            </a:solidFill>
            <a:miter lim="800000"/>
            <a:headEnd/>
            <a:tailEnd/>
          </a:ln>
        </p:spPr>
      </p:pic>
      <p:sp>
        <p:nvSpPr>
          <p:cNvPr id="2" name="Date Placeholder 1"/>
          <p:cNvSpPr>
            <a:spLocks noGrp="1"/>
          </p:cNvSpPr>
          <p:nvPr>
            <p:ph type="dt" sz="half" idx="2"/>
          </p:nvPr>
        </p:nvSpPr>
        <p:spPr/>
        <p:txBody>
          <a:bodyPr/>
          <a:lstStyle/>
          <a:p>
            <a:fld id="{9488ED78-0372-4181-9565-F287DE4BFB97}"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274</a:t>
            </a:fld>
            <a:endParaRPr lang="en-US" dirty="0"/>
          </a:p>
        </p:txBody>
      </p:sp>
    </p:spTree>
    <p:extLst>
      <p:ext uri="{BB962C8B-B14F-4D97-AF65-F5344CB8AC3E}">
        <p14:creationId xmlns:p14="http://schemas.microsoft.com/office/powerpoint/2010/main" val="3952698496"/>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r>
              <a:rPr lang="en-US" dirty="0" smtClean="0"/>
              <a:t>Network Connections</a:t>
            </a:r>
            <a:endParaRPr lang="en-US" dirty="0"/>
          </a:p>
        </p:txBody>
      </p:sp>
      <p:sp>
        <p:nvSpPr>
          <p:cNvPr id="238595" name="Rectangle 3"/>
          <p:cNvSpPr>
            <a:spLocks noGrp="1" noChangeArrowheads="1"/>
          </p:cNvSpPr>
          <p:nvPr>
            <p:ph type="body" idx="1"/>
          </p:nvPr>
        </p:nvSpPr>
        <p:spPr>
          <a:xfrm>
            <a:off x="352425" y="1050325"/>
            <a:ext cx="8391525" cy="3509318"/>
          </a:xfrm>
        </p:spPr>
        <p:txBody>
          <a:bodyPr>
            <a:normAutofit/>
          </a:bodyPr>
          <a:lstStyle/>
          <a:p>
            <a:r>
              <a:rPr lang="en-US" sz="1800" dirty="0" smtClean="0"/>
              <a:t>Network connections  are </a:t>
            </a:r>
            <a:r>
              <a:rPr lang="en-US" sz="1800" dirty="0"/>
              <a:t>VLANs assigned to personas </a:t>
            </a:r>
            <a:r>
              <a:rPr lang="en-US" sz="1800" dirty="0" smtClean="0"/>
              <a:t> and </a:t>
            </a:r>
            <a:r>
              <a:rPr lang="en-US" sz="1800" dirty="0" err="1"/>
              <a:t>VMRacks</a:t>
            </a:r>
            <a:endParaRPr lang="en-US" sz="1800" dirty="0"/>
          </a:p>
          <a:p>
            <a:endParaRPr lang="en-US" sz="1200" dirty="0"/>
          </a:p>
          <a:p>
            <a:r>
              <a:rPr lang="en-US" sz="1800" dirty="0"/>
              <a:t>The VLAN number is inherited from </a:t>
            </a:r>
            <a:r>
              <a:rPr lang="en-US" sz="1800" dirty="0" smtClean="0"/>
              <a:t>the network </a:t>
            </a:r>
            <a:r>
              <a:rPr lang="en-US" sz="1800" dirty="0"/>
              <a:t>to which it is connected</a:t>
            </a:r>
          </a:p>
          <a:p>
            <a:endParaRPr lang="en-US" sz="1200" dirty="0"/>
          </a:p>
          <a:p>
            <a:r>
              <a:rPr lang="en-US" sz="1800" dirty="0" smtClean="0"/>
              <a:t>Network connections </a:t>
            </a:r>
            <a:r>
              <a:rPr lang="en-US" sz="1800" dirty="0"/>
              <a:t>get their IP address from:</a:t>
            </a:r>
          </a:p>
          <a:p>
            <a:pPr lvl="1"/>
            <a:r>
              <a:rPr lang="en-US" sz="1600" dirty="0"/>
              <a:t>Fixed IP</a:t>
            </a:r>
          </a:p>
          <a:p>
            <a:pPr lvl="1"/>
            <a:r>
              <a:rPr lang="en-US" sz="1600" dirty="0"/>
              <a:t>The </a:t>
            </a:r>
            <a:r>
              <a:rPr lang="en-US" sz="1600" dirty="0" err="1"/>
              <a:t>vSwitch</a:t>
            </a:r>
            <a:r>
              <a:rPr lang="en-US" sz="1600" dirty="0"/>
              <a:t> range</a:t>
            </a:r>
          </a:p>
          <a:p>
            <a:pPr lvl="1"/>
            <a:r>
              <a:rPr lang="en-US" sz="1600" dirty="0" smtClean="0"/>
              <a:t>DHCP</a:t>
            </a:r>
          </a:p>
          <a:p>
            <a:pPr lvl="1"/>
            <a:endParaRPr lang="en-US" sz="1600" dirty="0" smtClean="0"/>
          </a:p>
          <a:p>
            <a:pPr lvl="1"/>
            <a:r>
              <a:rPr lang="en-US" dirty="0" smtClean="0"/>
              <a:t>You can list the network Connections by</a:t>
            </a:r>
            <a:r>
              <a:rPr lang="en-US" sz="1600" dirty="0" smtClean="0"/>
              <a:t>:</a:t>
            </a:r>
          </a:p>
          <a:p>
            <a:pPr lvl="1"/>
            <a:endParaRPr lang="en-US" sz="1600" dirty="0" smtClean="0"/>
          </a:p>
          <a:p>
            <a:pPr lvl="1"/>
            <a:r>
              <a:rPr lang="en-US" dirty="0" smtClean="0"/>
              <a:t>list network connections </a:t>
            </a:r>
            <a:r>
              <a:rPr lang="en-US" dirty="0" err="1" smtClean="0"/>
              <a:t>personaId</a:t>
            </a:r>
            <a:r>
              <a:rPr lang="en-US" dirty="0" smtClean="0"/>
              <a:t>=PR.WIN*</a:t>
            </a:r>
          </a:p>
          <a:p>
            <a:pPr lvl="1"/>
            <a:r>
              <a:rPr lang="en-US" dirty="0" smtClean="0"/>
              <a:t> list network connections </a:t>
            </a:r>
            <a:r>
              <a:rPr lang="en-US" dirty="0" err="1" smtClean="0"/>
              <a:t>vmrackId</a:t>
            </a:r>
            <a:r>
              <a:rPr lang="en-US" dirty="0" smtClean="0"/>
              <a:t>=VR4.0</a:t>
            </a:r>
          </a:p>
          <a:p>
            <a:pPr lvl="1"/>
            <a:endParaRPr lang="en-US" sz="1600" dirty="0" smtClean="0"/>
          </a:p>
          <a:p>
            <a:pPr lvl="1"/>
            <a:endParaRPr lang="en-US" sz="1600" dirty="0" smtClean="0"/>
          </a:p>
          <a:p>
            <a:pPr lvl="1"/>
            <a:endParaRPr lang="en-US" sz="1600" dirty="0"/>
          </a:p>
        </p:txBody>
      </p:sp>
      <p:sp>
        <p:nvSpPr>
          <p:cNvPr id="2" name="TextBox 1"/>
          <p:cNvSpPr txBox="1"/>
          <p:nvPr/>
        </p:nvSpPr>
        <p:spPr>
          <a:xfrm>
            <a:off x="450248" y="4497858"/>
            <a:ext cx="8360119" cy="1323439"/>
          </a:xfrm>
          <a:prstGeom prst="rect">
            <a:avLst/>
          </a:prstGeom>
          <a:noFill/>
        </p:spPr>
        <p:txBody>
          <a:bodyPr wrap="square" rtlCol="0">
            <a:spAutoFit/>
          </a:bodyPr>
          <a:lstStyle/>
          <a:p>
            <a:pPr marL="4762" indent="0">
              <a:buNone/>
            </a:pPr>
            <a:r>
              <a:rPr lang="en-US" sz="1600" b="1" dirty="0" smtClean="0">
                <a:solidFill>
                  <a:schemeClr val="bg2"/>
                </a:solidFill>
                <a:latin typeface="+mn-lt"/>
              </a:rPr>
              <a:t>Network Connection use case</a:t>
            </a:r>
            <a:r>
              <a:rPr lang="en-US" sz="1600" dirty="0">
                <a:solidFill>
                  <a:schemeClr val="bg2"/>
                </a:solidFill>
                <a:latin typeface="+mn-lt"/>
              </a:rPr>
              <a:t>:</a:t>
            </a:r>
          </a:p>
          <a:p>
            <a:pPr marL="4762" indent="0">
              <a:buNone/>
            </a:pPr>
            <a:r>
              <a:rPr lang="en-US" sz="1600" dirty="0">
                <a:solidFill>
                  <a:schemeClr val="bg2"/>
                </a:solidFill>
                <a:latin typeface="+mn-lt"/>
              </a:rPr>
              <a:t>The ability to add system in an isolated workgroup or network and being able to add it to a network that has internet or other access to perform updates without needing to physically add a NIC, cable, or port.</a:t>
            </a:r>
          </a:p>
          <a:p>
            <a:pPr marL="4762" indent="0">
              <a:buNone/>
            </a:pPr>
            <a:endParaRPr lang="en-US" sz="1600" dirty="0">
              <a:latin typeface="+mn-lt"/>
            </a:endParaRPr>
          </a:p>
        </p:txBody>
      </p:sp>
      <p:sp>
        <p:nvSpPr>
          <p:cNvPr id="3" name="Date Placeholder 2"/>
          <p:cNvSpPr>
            <a:spLocks noGrp="1"/>
          </p:cNvSpPr>
          <p:nvPr>
            <p:ph type="dt" sz="half" idx="2"/>
          </p:nvPr>
        </p:nvSpPr>
        <p:spPr/>
        <p:txBody>
          <a:bodyPr/>
          <a:lstStyle/>
          <a:p>
            <a:fld id="{00EF8C35-E99D-4C07-A5BA-6BE25FA25E65}" type="datetime1">
              <a:rPr lang="en-US" smtClean="0"/>
              <a:t>11/12/2023</a:t>
            </a:fld>
            <a:endParaRPr lang="en-US" dirty="0"/>
          </a:p>
        </p:txBody>
      </p:sp>
      <p:sp>
        <p:nvSpPr>
          <p:cNvPr id="4" name="Footer Placeholder 3"/>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5" name="Slide Number Placeholder 4"/>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275</a:t>
            </a:fld>
            <a:endParaRPr lang="en-US" dirty="0"/>
          </a:p>
        </p:txBody>
      </p:sp>
    </p:spTree>
    <p:extLst>
      <p:ext uri="{BB962C8B-B14F-4D97-AF65-F5344CB8AC3E}">
        <p14:creationId xmlns:p14="http://schemas.microsoft.com/office/powerpoint/2010/main" val="401958719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r>
              <a:rPr lang="en-US"/>
              <a:t>External Networks</a:t>
            </a:r>
          </a:p>
        </p:txBody>
      </p:sp>
      <p:sp>
        <p:nvSpPr>
          <p:cNvPr id="236547" name="Rectangle 3"/>
          <p:cNvSpPr>
            <a:spLocks noGrp="1" noChangeArrowheads="1"/>
          </p:cNvSpPr>
          <p:nvPr>
            <p:ph type="body" idx="1"/>
          </p:nvPr>
        </p:nvSpPr>
        <p:spPr>
          <a:xfrm>
            <a:off x="399762" y="1296857"/>
            <a:ext cx="8382000" cy="5173663"/>
          </a:xfrm>
        </p:spPr>
        <p:txBody>
          <a:bodyPr>
            <a:normAutofit/>
          </a:bodyPr>
          <a:lstStyle/>
          <a:p>
            <a:r>
              <a:rPr lang="en-US" sz="1800" dirty="0"/>
              <a:t>External networks </a:t>
            </a:r>
            <a:r>
              <a:rPr lang="en-US" sz="1800" dirty="0" smtClean="0"/>
              <a:t>configuration switch ports connected to:</a:t>
            </a:r>
          </a:p>
          <a:p>
            <a:pPr lvl="1"/>
            <a:r>
              <a:rPr lang="en-US" dirty="0" smtClean="0"/>
              <a:t>Unmanaged switches</a:t>
            </a:r>
          </a:p>
          <a:p>
            <a:pPr lvl="1"/>
            <a:r>
              <a:rPr lang="en-US" dirty="0" smtClean="0"/>
              <a:t>Network components</a:t>
            </a:r>
            <a:endParaRPr lang="en-US" dirty="0"/>
          </a:p>
          <a:p>
            <a:endParaRPr lang="en-US" sz="1800" dirty="0"/>
          </a:p>
          <a:p>
            <a:r>
              <a:rPr lang="en-US" sz="1800" dirty="0" smtClean="0"/>
              <a:t>Must </a:t>
            </a:r>
            <a:r>
              <a:rPr lang="en-US" sz="1800" dirty="0"/>
              <a:t>be connected to a </a:t>
            </a:r>
            <a:r>
              <a:rPr lang="en-US" sz="1800" dirty="0" smtClean="0"/>
              <a:t>network:</a:t>
            </a:r>
          </a:p>
          <a:p>
            <a:pPr lvl="1"/>
            <a:r>
              <a:rPr lang="en-US" dirty="0" smtClean="0"/>
              <a:t>Add a virtual connection from the external network to a switch in the environment. For example:</a:t>
            </a:r>
          </a:p>
          <a:p>
            <a:pPr lvl="1"/>
            <a:endParaRPr lang="en-US" dirty="0">
              <a:solidFill>
                <a:srgbClr val="0000CC"/>
              </a:solidFill>
            </a:endParaRPr>
          </a:p>
          <a:p>
            <a:pPr lvl="1">
              <a:buNone/>
            </a:pPr>
            <a:r>
              <a:rPr lang="en-US" sz="1600" dirty="0" smtClean="0">
                <a:solidFill>
                  <a:srgbClr val="0000CC"/>
                </a:solidFill>
              </a:rPr>
              <a:t>cable switch id=SW.Finance02.01 name=1/xg3 to external network id=</a:t>
            </a:r>
            <a:r>
              <a:rPr lang="en-US" sz="1600" dirty="0" err="1" smtClean="0">
                <a:solidFill>
                  <a:srgbClr val="0000CC"/>
                </a:solidFill>
              </a:rPr>
              <a:t>ExternalNet</a:t>
            </a:r>
            <a:endParaRPr lang="en-US" sz="1600" dirty="0">
              <a:solidFill>
                <a:srgbClr val="0000CC"/>
              </a:solidFill>
            </a:endParaRPr>
          </a:p>
          <a:p>
            <a:endParaRPr lang="en-US" sz="1800" dirty="0" smtClean="0"/>
          </a:p>
          <a:p>
            <a:r>
              <a:rPr lang="en-US" sz="1800" dirty="0" smtClean="0"/>
              <a:t>Uses network VLAN number:</a:t>
            </a:r>
          </a:p>
          <a:p>
            <a:pPr lvl="1"/>
            <a:r>
              <a:rPr lang="en-US" dirty="0" smtClean="0"/>
              <a:t>update network command, enter the VLAN you want for the virtual network</a:t>
            </a:r>
            <a:endParaRPr lang="en-US" dirty="0"/>
          </a:p>
        </p:txBody>
      </p:sp>
      <p:sp>
        <p:nvSpPr>
          <p:cNvPr id="2" name="Date Placeholder 1"/>
          <p:cNvSpPr>
            <a:spLocks noGrp="1"/>
          </p:cNvSpPr>
          <p:nvPr>
            <p:ph type="dt" sz="half" idx="2"/>
          </p:nvPr>
        </p:nvSpPr>
        <p:spPr/>
        <p:txBody>
          <a:bodyPr/>
          <a:lstStyle/>
          <a:p>
            <a:fld id="{D7C4DEC0-9980-49E2-A107-C1805A580E43}"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276</a:t>
            </a:fld>
            <a:endParaRPr lang="en-US" dirty="0"/>
          </a:p>
        </p:txBody>
      </p:sp>
    </p:spTree>
    <p:extLst>
      <p:ext uri="{BB962C8B-B14F-4D97-AF65-F5344CB8AC3E}">
        <p14:creationId xmlns:p14="http://schemas.microsoft.com/office/powerpoint/2010/main" val="375720482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dirty="0" smtClean="0"/>
              <a:t>Cables</a:t>
            </a:r>
            <a:endParaRPr lang="en-US" dirty="0"/>
          </a:p>
        </p:txBody>
      </p:sp>
      <p:sp>
        <p:nvSpPr>
          <p:cNvPr id="233475" name="Rectangle 3"/>
          <p:cNvSpPr>
            <a:spLocks noGrp="1" noChangeArrowheads="1"/>
          </p:cNvSpPr>
          <p:nvPr>
            <p:ph type="body" idx="1"/>
          </p:nvPr>
        </p:nvSpPr>
        <p:spPr>
          <a:xfrm>
            <a:off x="428336" y="815547"/>
            <a:ext cx="8429625" cy="5603302"/>
          </a:xfrm>
        </p:spPr>
        <p:txBody>
          <a:bodyPr>
            <a:normAutofit/>
          </a:bodyPr>
          <a:lstStyle/>
          <a:p>
            <a:pPr>
              <a:lnSpc>
                <a:spcPct val="100000"/>
              </a:lnSpc>
            </a:pPr>
            <a:r>
              <a:rPr lang="en-US" sz="1800" dirty="0" smtClean="0"/>
              <a:t>From the CLI</a:t>
            </a:r>
          </a:p>
          <a:p>
            <a:pPr>
              <a:lnSpc>
                <a:spcPct val="100000"/>
              </a:lnSpc>
            </a:pPr>
            <a:endParaRPr lang="en-US" sz="1800" dirty="0"/>
          </a:p>
          <a:p>
            <a:pPr lvl="1">
              <a:lnSpc>
                <a:spcPct val="100000"/>
              </a:lnSpc>
            </a:pPr>
            <a:r>
              <a:rPr lang="en-US" dirty="0"/>
              <a:t>Connections to external networks</a:t>
            </a:r>
          </a:p>
          <a:p>
            <a:pPr lvl="2">
              <a:lnSpc>
                <a:spcPct val="100000"/>
              </a:lnSpc>
            </a:pPr>
            <a:r>
              <a:rPr lang="en-US" dirty="0"/>
              <a:t>Configures the switch port with the external network </a:t>
            </a:r>
            <a:r>
              <a:rPr lang="en-US" dirty="0" smtClean="0"/>
              <a:t>VLAN or all VLANs</a:t>
            </a:r>
            <a:endParaRPr lang="en-US" dirty="0"/>
          </a:p>
          <a:p>
            <a:pPr lvl="2">
              <a:lnSpc>
                <a:spcPct val="100000"/>
              </a:lnSpc>
            </a:pPr>
            <a:r>
              <a:rPr lang="en-US" dirty="0"/>
              <a:t>VLAN packets can be tagged or untagged</a:t>
            </a:r>
          </a:p>
          <a:p>
            <a:pPr lvl="1">
              <a:lnSpc>
                <a:spcPct val="100000"/>
              </a:lnSpc>
            </a:pPr>
            <a:r>
              <a:rPr lang="en-US" dirty="0"/>
              <a:t>Connections to other switches</a:t>
            </a:r>
          </a:p>
          <a:p>
            <a:pPr lvl="2">
              <a:lnSpc>
                <a:spcPct val="100000"/>
              </a:lnSpc>
            </a:pPr>
            <a:r>
              <a:rPr lang="en-US" dirty="0"/>
              <a:t>Configures the switch ports with all managed VLANs</a:t>
            </a:r>
          </a:p>
          <a:p>
            <a:pPr lvl="1">
              <a:lnSpc>
                <a:spcPct val="100000"/>
              </a:lnSpc>
            </a:pPr>
            <a:r>
              <a:rPr lang="en-US" dirty="0"/>
              <a:t>Physical cables must be installed to match the virtual </a:t>
            </a:r>
            <a:r>
              <a:rPr lang="en-US" dirty="0" smtClean="0"/>
              <a:t>cables</a:t>
            </a:r>
          </a:p>
          <a:p>
            <a:pPr lvl="1">
              <a:lnSpc>
                <a:spcPct val="100000"/>
              </a:lnSpc>
            </a:pPr>
            <a:endParaRPr lang="en-US" dirty="0" smtClean="0"/>
          </a:p>
          <a:p>
            <a:pPr>
              <a:lnSpc>
                <a:spcPct val="100000"/>
              </a:lnSpc>
            </a:pPr>
            <a:r>
              <a:rPr lang="en-US" sz="1900" dirty="0" smtClean="0"/>
              <a:t>Cable Commands</a:t>
            </a:r>
          </a:p>
          <a:p>
            <a:pPr>
              <a:lnSpc>
                <a:spcPct val="100000"/>
              </a:lnSpc>
            </a:pPr>
            <a:endParaRPr lang="en-US" sz="1900" dirty="0" smtClean="0"/>
          </a:p>
          <a:p>
            <a:pPr>
              <a:lnSpc>
                <a:spcPct val="100000"/>
              </a:lnSpc>
            </a:pPr>
            <a:r>
              <a:rPr lang="en-US" sz="1800" dirty="0" smtClean="0"/>
              <a:t>The following commands are for working with physical and virtual cables:</a:t>
            </a:r>
          </a:p>
          <a:p>
            <a:pPr lvl="1">
              <a:lnSpc>
                <a:spcPct val="150000"/>
              </a:lnSpc>
            </a:pPr>
            <a:r>
              <a:rPr lang="en-US" dirty="0" smtClean="0">
                <a:solidFill>
                  <a:srgbClr val="0000CC"/>
                </a:solidFill>
              </a:rPr>
              <a:t>cable switch to external network</a:t>
            </a:r>
          </a:p>
          <a:p>
            <a:pPr lvl="1">
              <a:lnSpc>
                <a:spcPct val="150000"/>
              </a:lnSpc>
            </a:pPr>
            <a:r>
              <a:rPr lang="en-US" dirty="0" smtClean="0">
                <a:solidFill>
                  <a:srgbClr val="0000CC"/>
                </a:solidFill>
              </a:rPr>
              <a:t>cable switch port to switch port</a:t>
            </a:r>
          </a:p>
          <a:p>
            <a:pPr lvl="1">
              <a:lnSpc>
                <a:spcPct val="150000"/>
              </a:lnSpc>
            </a:pPr>
            <a:r>
              <a:rPr lang="en-US" dirty="0" smtClean="0">
                <a:solidFill>
                  <a:srgbClr val="0000CC"/>
                </a:solidFill>
              </a:rPr>
              <a:t>list cables</a:t>
            </a:r>
          </a:p>
          <a:p>
            <a:pPr lvl="1">
              <a:lnSpc>
                <a:spcPct val="150000"/>
              </a:lnSpc>
            </a:pPr>
            <a:r>
              <a:rPr lang="en-US" dirty="0" smtClean="0">
                <a:solidFill>
                  <a:srgbClr val="0000CC"/>
                </a:solidFill>
              </a:rPr>
              <a:t>remove cable</a:t>
            </a:r>
          </a:p>
          <a:p>
            <a:pPr lvl="1"/>
            <a:endParaRPr lang="en-US" dirty="0"/>
          </a:p>
        </p:txBody>
      </p:sp>
      <p:sp>
        <p:nvSpPr>
          <p:cNvPr id="2" name="Date Placeholder 1"/>
          <p:cNvSpPr>
            <a:spLocks noGrp="1"/>
          </p:cNvSpPr>
          <p:nvPr>
            <p:ph type="dt" sz="half" idx="2"/>
          </p:nvPr>
        </p:nvSpPr>
        <p:spPr/>
        <p:txBody>
          <a:bodyPr/>
          <a:lstStyle/>
          <a:p>
            <a:fld id="{81333ECD-93AB-458E-A010-0AA80189B1FD}"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277</a:t>
            </a:fld>
            <a:endParaRPr lang="en-US" dirty="0"/>
          </a:p>
        </p:txBody>
      </p:sp>
    </p:spTree>
    <p:extLst>
      <p:ext uri="{BB962C8B-B14F-4D97-AF65-F5344CB8AC3E}">
        <p14:creationId xmlns:p14="http://schemas.microsoft.com/office/powerpoint/2010/main" val="3168490907"/>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Thank you</a:t>
            </a:r>
            <a:endParaRPr lang="en-US" sz="3200" dirty="0"/>
          </a:p>
        </p:txBody>
      </p:sp>
      <p:sp>
        <p:nvSpPr>
          <p:cNvPr id="3" name="Subtitle 2"/>
          <p:cNvSpPr>
            <a:spLocks noGrp="1"/>
          </p:cNvSpPr>
          <p:nvPr>
            <p:ph type="subTitle" idx="1"/>
          </p:nvPr>
        </p:nvSpPr>
        <p:spPr/>
        <p:txBody>
          <a:bodyPr>
            <a:normAutofit/>
          </a:bodyPr>
          <a:lstStyle/>
          <a:p>
            <a:r>
              <a:rPr lang="en-US" sz="1800" dirty="0" smtClean="0"/>
              <a:t>Continue to the next module</a:t>
            </a:r>
          </a:p>
        </p:txBody>
      </p:sp>
    </p:spTree>
    <p:extLst>
      <p:ext uri="{BB962C8B-B14F-4D97-AF65-F5344CB8AC3E}">
        <p14:creationId xmlns:p14="http://schemas.microsoft.com/office/powerpoint/2010/main" val="1669069372"/>
      </p:ext>
    </p:extLst>
  </p:cSld>
  <p:clrMapOvr>
    <a:masterClrMapping/>
  </p:clrMapOvr>
  <p:transition spd="med">
    <p:wipe dir="r"/>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457200" y="2679700"/>
            <a:ext cx="5962650" cy="1006475"/>
          </a:xfrm>
        </p:spPr>
        <p:txBody>
          <a:bodyPr/>
          <a:lstStyle/>
          <a:p>
            <a:r>
              <a:rPr lang="en-US" altLang="en-US" sz="3200">
                <a:latin typeface="Museo For Dell" charset="0"/>
                <a:ea typeface="Museo For Dell" charset="0"/>
                <a:cs typeface="Museo For Dell" charset="0"/>
              </a:rPr>
              <a:t>Dell AIM Training</a:t>
            </a:r>
          </a:p>
        </p:txBody>
      </p:sp>
      <p:sp>
        <p:nvSpPr>
          <p:cNvPr id="17411" name="Subtitle 2"/>
          <p:cNvSpPr>
            <a:spLocks noGrp="1"/>
          </p:cNvSpPr>
          <p:nvPr>
            <p:ph type="subTitle" idx="1"/>
          </p:nvPr>
        </p:nvSpPr>
        <p:spPr>
          <a:xfrm>
            <a:off x="457200" y="4165600"/>
            <a:ext cx="5953125" cy="800100"/>
          </a:xfrm>
        </p:spPr>
        <p:txBody>
          <a:bodyPr/>
          <a:lstStyle/>
          <a:p>
            <a:r>
              <a:rPr lang="en-US" altLang="en-US" sz="2800">
                <a:latin typeface="Museo Sans For Dell" charset="0"/>
                <a:ea typeface="Museo Sans For Dell" charset="0"/>
                <a:cs typeface="Museo Sans For Dell" charset="0"/>
              </a:rPr>
              <a:t>Centralized Booting</a:t>
            </a:r>
          </a:p>
        </p:txBody>
      </p:sp>
    </p:spTree>
    <p:extLst>
      <p:ext uri="{BB962C8B-B14F-4D97-AF65-F5344CB8AC3E}">
        <p14:creationId xmlns:p14="http://schemas.microsoft.com/office/powerpoint/2010/main" val="2290222331"/>
      </p:ext>
    </p:extLst>
  </p:cSld>
  <p:clrMapOvr>
    <a:masterClrMapping/>
  </p:clrMapOvr>
  <p:transition spd="med">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p:cNvSpPr>
            <a:spLocks noGrp="1"/>
          </p:cNvSpPr>
          <p:nvPr>
            <p:ph idx="4294967295"/>
          </p:nvPr>
        </p:nvSpPr>
        <p:spPr>
          <a:xfrm>
            <a:off x="393700" y="1376363"/>
            <a:ext cx="7715250" cy="4603750"/>
          </a:xfrm>
        </p:spPr>
        <p:txBody>
          <a:bodyPr>
            <a:spAutoFit/>
          </a:bodyPr>
          <a:lstStyle/>
          <a:p>
            <a:pPr eaLnBrk="1" hangingPunct="1">
              <a:spcAft>
                <a:spcPct val="50000"/>
              </a:spcAft>
            </a:pPr>
            <a:r>
              <a:rPr lang="en-US" dirty="0" smtClean="0"/>
              <a:t>Unify provisioning of blades, servers, network switches, storage devices, and hypervisors from multiple vendors</a:t>
            </a:r>
          </a:p>
          <a:p>
            <a:pPr eaLnBrk="1" hangingPunct="1">
              <a:spcAft>
                <a:spcPct val="50000"/>
              </a:spcAft>
            </a:pPr>
            <a:r>
              <a:rPr lang="en-US" dirty="0" smtClean="0"/>
              <a:t>Unify provisioning of virtual machines and physical servers</a:t>
            </a:r>
          </a:p>
          <a:p>
            <a:pPr eaLnBrk="1" hangingPunct="1">
              <a:spcAft>
                <a:spcPct val="50000"/>
              </a:spcAft>
            </a:pPr>
            <a:r>
              <a:rPr lang="en-US" dirty="0" smtClean="0"/>
              <a:t>Unify provisioning of Linux and Windows based server images </a:t>
            </a:r>
          </a:p>
          <a:p>
            <a:pPr eaLnBrk="1" hangingPunct="1">
              <a:spcAft>
                <a:spcPct val="50000"/>
              </a:spcAft>
            </a:pPr>
            <a:r>
              <a:rPr lang="en-US" dirty="0" smtClean="0"/>
              <a:t>Provide a common abstraction for simpler management of data center resources</a:t>
            </a:r>
          </a:p>
          <a:p>
            <a:pPr eaLnBrk="1" hangingPunct="1">
              <a:spcAft>
                <a:spcPct val="50000"/>
              </a:spcAft>
            </a:pPr>
            <a:r>
              <a:rPr lang="en-US" dirty="0" smtClean="0"/>
              <a:t>Provide APIs for convenient access to the abstraction</a:t>
            </a:r>
          </a:p>
        </p:txBody>
      </p:sp>
      <p:sp>
        <p:nvSpPr>
          <p:cNvPr id="20483" name="Title 2"/>
          <p:cNvSpPr>
            <a:spLocks/>
          </p:cNvSpPr>
          <p:nvPr/>
        </p:nvSpPr>
        <p:spPr bwMode="auto">
          <a:xfrm>
            <a:off x="171450" y="153988"/>
            <a:ext cx="8229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80000"/>
              </a:lnSpc>
            </a:pPr>
            <a:r>
              <a:rPr lang="en-US" sz="3200" dirty="0">
                <a:solidFill>
                  <a:schemeClr val="accent1"/>
                </a:solidFill>
                <a:latin typeface="+mn-lt"/>
              </a:rPr>
              <a:t>Unified Management of Resources</a:t>
            </a:r>
          </a:p>
        </p:txBody>
      </p:sp>
      <p:sp>
        <p:nvSpPr>
          <p:cNvPr id="2" name="Date Placeholder 1"/>
          <p:cNvSpPr>
            <a:spLocks noGrp="1"/>
          </p:cNvSpPr>
          <p:nvPr>
            <p:ph type="dt" sz="half" idx="2"/>
          </p:nvPr>
        </p:nvSpPr>
        <p:spPr/>
        <p:txBody>
          <a:bodyPr/>
          <a:lstStyle/>
          <a:p>
            <a:fld id="{7CA33C8C-B279-48C8-91B3-9CB9B30E4537}" type="datetime1">
              <a:rPr lang="en-US" smtClean="0"/>
              <a:t>11/12/2023</a:t>
            </a:fld>
            <a:endParaRPr lang="en-US" dirty="0"/>
          </a:p>
        </p:txBody>
      </p:sp>
      <p:sp>
        <p:nvSpPr>
          <p:cNvPr id="3" name="Footer Placeholder 2"/>
          <p:cNvSpPr>
            <a:spLocks noGrp="1"/>
          </p:cNvSpPr>
          <p:nvPr>
            <p:ph type="ftr" sz="quarter" idx="3"/>
          </p:nvPr>
        </p:nvSpPr>
        <p:spPr/>
        <p:txBody>
          <a:bodyPr/>
          <a:lstStyle/>
          <a:p>
            <a:r>
              <a:rPr lang="en-US" smtClean="0"/>
              <a:t>Confidential</a:t>
            </a:r>
            <a:endParaRPr lang="en-US" dirty="0"/>
          </a:p>
        </p:txBody>
      </p:sp>
      <p:sp>
        <p:nvSpPr>
          <p:cNvPr id="4" name="Slide Number Placeholder 3"/>
          <p:cNvSpPr>
            <a:spLocks noGrp="1"/>
          </p:cNvSpPr>
          <p:nvPr>
            <p:ph type="sldNum" sz="quarter" idx="4"/>
          </p:nvPr>
        </p:nvSpPr>
        <p:spPr/>
        <p:txBody>
          <a:bodyPr/>
          <a:lstStyle/>
          <a:p>
            <a:fld id="{DBD5246C-868F-410A-AE52-FE248EDADC46}" type="slidenum">
              <a:rPr lang="en-US" smtClean="0"/>
              <a:pPr/>
              <a:t>28</a:t>
            </a:fld>
            <a:endParaRPr lang="en-US" dirty="0"/>
          </a:p>
        </p:txBody>
      </p:sp>
    </p:spTree>
    <p:extLst>
      <p:ext uri="{BB962C8B-B14F-4D97-AF65-F5344CB8AC3E}">
        <p14:creationId xmlns:p14="http://schemas.microsoft.com/office/powerpoint/2010/main" val="4155785938"/>
      </p:ext>
    </p:extLst>
  </p:cSld>
  <p:clrMapOvr>
    <a:masterClrMapping/>
  </p:clrMapOvr>
  <p:transition spd="med">
    <p:wipe dir="r"/>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mtClean="0">
                <a:latin typeface="Museo For Dell" charset="0"/>
                <a:ea typeface="Museo For Dell" charset="0"/>
                <a:cs typeface="Museo For Dell" charset="0"/>
              </a:rPr>
              <a:t>Lesson Objectives</a:t>
            </a:r>
          </a:p>
        </p:txBody>
      </p:sp>
      <p:sp>
        <p:nvSpPr>
          <p:cNvPr id="18435" name="Rectangle 3"/>
          <p:cNvSpPr>
            <a:spLocks noGrp="1" noChangeArrowheads="1"/>
          </p:cNvSpPr>
          <p:nvPr>
            <p:ph idx="1"/>
          </p:nvPr>
        </p:nvSpPr>
        <p:spPr>
          <a:xfrm>
            <a:off x="447675" y="1311275"/>
            <a:ext cx="8239125" cy="276225"/>
          </a:xfrm>
        </p:spPr>
        <p:txBody>
          <a:bodyPr/>
          <a:lstStyle/>
          <a:p>
            <a:r>
              <a:rPr lang="en-US" altLang="en-US" sz="1800" smtClean="0">
                <a:latin typeface="Museo Sans For Dell" charset="0"/>
                <a:ea typeface="Museo Sans For Dell" charset="0"/>
                <a:cs typeface="Museo Sans For Dell" charset="0"/>
              </a:rPr>
              <a:t>Understand</a:t>
            </a:r>
            <a:r>
              <a:rPr lang="en-US" altLang="en-US" sz="2000" smtClean="0">
                <a:latin typeface="Museo Sans For Dell" charset="0"/>
                <a:ea typeface="Museo Sans For Dell" charset="0"/>
                <a:cs typeface="Museo Sans For Dell" charset="0"/>
              </a:rPr>
              <a:t> the various booting methods used by Dell AIM</a:t>
            </a:r>
          </a:p>
        </p:txBody>
      </p:sp>
      <p:sp>
        <p:nvSpPr>
          <p:cNvPr id="18436" name="Slide Number Placeholder 1"/>
          <p:cNvSpPr>
            <a:spLocks noGrp="1"/>
          </p:cNvSpPr>
          <p:nvPr>
            <p:ph type="sldNum" sz="quarter" idx="10"/>
          </p:nvPr>
        </p:nvSpPr>
        <p:spPr bwMode="auto">
          <a:xfrm>
            <a:off x="444500" y="6440488"/>
            <a:ext cx="260350" cy="15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ABB738F8-D3EF-4552-B392-D50A9B6E98F2}" type="slidenum">
              <a:rPr lang="en-US" altLang="en-US" sz="900">
                <a:solidFill>
                  <a:srgbClr val="AAAAAA"/>
                </a:solidFill>
                <a:latin typeface="Museo Sans For Dell" charset="0"/>
              </a:rPr>
              <a:pPr eaLnBrk="1" hangingPunct="1"/>
              <a:t>280</a:t>
            </a:fld>
            <a:endParaRPr lang="en-US" altLang="en-US" sz="900">
              <a:solidFill>
                <a:srgbClr val="AAAAAA"/>
              </a:solidFill>
              <a:latin typeface="Museo Sans For Dell" charset="0"/>
            </a:endParaRPr>
          </a:p>
        </p:txBody>
      </p:sp>
      <p:sp>
        <p:nvSpPr>
          <p:cNvPr id="2" name="Date Placeholder 1"/>
          <p:cNvSpPr>
            <a:spLocks noGrp="1"/>
          </p:cNvSpPr>
          <p:nvPr>
            <p:ph type="dt" sz="quarter" idx="4294967295"/>
          </p:nvPr>
        </p:nvSpPr>
        <p:spPr>
          <a:xfrm>
            <a:off x="1828800" y="6427788"/>
            <a:ext cx="914400" cy="152400"/>
          </a:xfrm>
          <a:prstGeom prst="rect">
            <a:avLst/>
          </a:prstGeom>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02BE1890-A55C-4783-85DD-04FE68ACB298}" type="datetime1">
              <a:rPr lang="en-US" altLang="en-US" sz="1000">
                <a:solidFill>
                  <a:srgbClr val="666666"/>
                </a:solidFill>
                <a:latin typeface="Museo Sans For Dell" charset="0"/>
              </a:rPr>
              <a:pPr eaLnBrk="1" hangingPunct="1"/>
              <a:t>11/12/2023</a:t>
            </a:fld>
            <a:endParaRPr lang="en-US" altLang="en-US" sz="1000">
              <a:solidFill>
                <a:srgbClr val="666666"/>
              </a:solidFill>
              <a:latin typeface="Museo Sans For Dell" charset="0"/>
            </a:endParaRPr>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pPr>
              <a:defRPr/>
            </a:pPr>
            <a:r>
              <a:rPr lang="en-US"/>
              <a:t>Confidential</a:t>
            </a:r>
          </a:p>
        </p:txBody>
      </p:sp>
    </p:spTree>
    <p:extLst>
      <p:ext uri="{BB962C8B-B14F-4D97-AF65-F5344CB8AC3E}">
        <p14:creationId xmlns:p14="http://schemas.microsoft.com/office/powerpoint/2010/main" val="1771815431"/>
      </p:ext>
    </p:extLst>
  </p:cSld>
  <p:clrMapOvr>
    <a:masterClrMapping/>
  </p:clrMapOvr>
  <p:transition spd="med">
    <p:wipe dir="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smtClean="0">
                <a:latin typeface="Museo For Dell" charset="0"/>
                <a:ea typeface="Museo For Dell" charset="0"/>
                <a:cs typeface="Museo For Dell" charset="0"/>
              </a:rPr>
              <a:t>Topics Covered</a:t>
            </a:r>
          </a:p>
        </p:txBody>
      </p:sp>
      <p:sp>
        <p:nvSpPr>
          <p:cNvPr id="19459" name="Rectangle 3"/>
          <p:cNvSpPr>
            <a:spLocks noGrp="1" noChangeArrowheads="1"/>
          </p:cNvSpPr>
          <p:nvPr>
            <p:ph idx="1"/>
          </p:nvPr>
        </p:nvSpPr>
        <p:spPr>
          <a:xfrm>
            <a:off x="514350" y="1319213"/>
            <a:ext cx="8353425" cy="2360612"/>
          </a:xfrm>
        </p:spPr>
        <p:txBody>
          <a:bodyPr/>
          <a:lstStyle/>
          <a:p>
            <a:pPr lvl="1"/>
            <a:r>
              <a:rPr lang="en-US" altLang="en-US" smtClean="0">
                <a:latin typeface="Museo Sans For Dell" charset="0"/>
                <a:ea typeface="Museo Sans For Dell" charset="0"/>
                <a:cs typeface="Museo Sans For Dell" charset="0"/>
              </a:rPr>
              <a:t>Storage types</a:t>
            </a:r>
          </a:p>
          <a:p>
            <a:pPr lvl="1"/>
            <a:r>
              <a:rPr lang="en-US" altLang="en-US" smtClean="0">
                <a:latin typeface="Museo Sans For Dell" charset="0"/>
                <a:ea typeface="Museo Sans For Dell" charset="0"/>
                <a:cs typeface="Museo Sans For Dell" charset="0"/>
              </a:rPr>
              <a:t>PXE booting</a:t>
            </a:r>
          </a:p>
          <a:p>
            <a:pPr lvl="1"/>
            <a:r>
              <a:rPr lang="en-US" altLang="en-US" smtClean="0">
                <a:latin typeface="Museo Sans For Dell" charset="0"/>
                <a:ea typeface="Museo Sans For Dell" charset="0"/>
                <a:cs typeface="Museo Sans For Dell" charset="0"/>
              </a:rPr>
              <a:t>Linux ramdisk</a:t>
            </a:r>
          </a:p>
          <a:p>
            <a:pPr lvl="1"/>
            <a:r>
              <a:rPr lang="en-US" altLang="en-US" smtClean="0">
                <a:latin typeface="Museo Sans For Dell" charset="0"/>
                <a:ea typeface="Museo Sans For Dell" charset="0"/>
                <a:cs typeface="Museo Sans For Dell" charset="0"/>
              </a:rPr>
              <a:t>Windows iSCSI booting</a:t>
            </a:r>
          </a:p>
          <a:p>
            <a:pPr lvl="1"/>
            <a:r>
              <a:rPr lang="en-US" altLang="en-US" smtClean="0">
                <a:latin typeface="Museo Sans For Dell" charset="0"/>
                <a:ea typeface="Museo Sans For Dell" charset="0"/>
                <a:cs typeface="Museo Sans For Dell" charset="0"/>
              </a:rPr>
              <a:t>FC-SAN booting</a:t>
            </a:r>
          </a:p>
          <a:p>
            <a:pPr lvl="1"/>
            <a:r>
              <a:rPr lang="en-US" altLang="en-US" smtClean="0">
                <a:latin typeface="Museo Sans For Dell" charset="0"/>
                <a:ea typeface="Museo Sans For Dell" charset="0"/>
                <a:cs typeface="Museo Sans For Dell" charset="0"/>
              </a:rPr>
              <a:t>Virtualizing the Network and the Fiber Channel WWPN</a:t>
            </a:r>
          </a:p>
          <a:p>
            <a:pPr lvl="1"/>
            <a:r>
              <a:rPr lang="en-US" altLang="en-US" smtClean="0">
                <a:latin typeface="Museo Sans For Dell" charset="0"/>
                <a:ea typeface="Museo Sans For Dell" charset="0"/>
                <a:cs typeface="Museo Sans For Dell" charset="0"/>
              </a:rPr>
              <a:t>VMDKs, RDMs, VHDs and Passthroughs</a:t>
            </a:r>
          </a:p>
        </p:txBody>
      </p:sp>
      <p:sp>
        <p:nvSpPr>
          <p:cNvPr id="19460" name="Slide Number Placeholder 1"/>
          <p:cNvSpPr>
            <a:spLocks noGrp="1"/>
          </p:cNvSpPr>
          <p:nvPr>
            <p:ph type="sldNum" sz="quarter" idx="10"/>
          </p:nvPr>
        </p:nvSpPr>
        <p:spPr bwMode="auto">
          <a:xfrm>
            <a:off x="444500" y="6440488"/>
            <a:ext cx="260350" cy="15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4FA889FD-1F97-4518-83D7-7E0817A95F6B}" type="slidenum">
              <a:rPr lang="en-US" altLang="en-US" sz="900">
                <a:solidFill>
                  <a:srgbClr val="AAAAAA"/>
                </a:solidFill>
                <a:latin typeface="Museo Sans For Dell" charset="0"/>
              </a:rPr>
              <a:pPr eaLnBrk="1" hangingPunct="1"/>
              <a:t>281</a:t>
            </a:fld>
            <a:endParaRPr lang="en-US" altLang="en-US" sz="900">
              <a:solidFill>
                <a:srgbClr val="AAAAAA"/>
              </a:solidFill>
              <a:latin typeface="Museo Sans For Dell" charset="0"/>
            </a:endParaRPr>
          </a:p>
        </p:txBody>
      </p:sp>
      <p:sp>
        <p:nvSpPr>
          <p:cNvPr id="2" name="Date Placeholder 1"/>
          <p:cNvSpPr>
            <a:spLocks noGrp="1"/>
          </p:cNvSpPr>
          <p:nvPr>
            <p:ph type="dt" sz="quarter" idx="4294967295"/>
          </p:nvPr>
        </p:nvSpPr>
        <p:spPr>
          <a:xfrm>
            <a:off x="1828800" y="6427788"/>
            <a:ext cx="914400" cy="152400"/>
          </a:xfrm>
          <a:prstGeom prst="rect">
            <a:avLst/>
          </a:prstGeom>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D284659D-5D26-4399-A2C8-DC14BB6BA14E}" type="datetime1">
              <a:rPr lang="en-US" altLang="en-US" sz="1000">
                <a:solidFill>
                  <a:srgbClr val="666666"/>
                </a:solidFill>
                <a:latin typeface="Museo Sans For Dell" charset="0"/>
              </a:rPr>
              <a:pPr eaLnBrk="1" hangingPunct="1"/>
              <a:t>11/12/2023</a:t>
            </a:fld>
            <a:endParaRPr lang="en-US" altLang="en-US" sz="1000">
              <a:solidFill>
                <a:srgbClr val="666666"/>
              </a:solidFill>
              <a:latin typeface="Museo Sans For Dell" charset="0"/>
            </a:endParaRPr>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pPr>
              <a:defRPr/>
            </a:pPr>
            <a:r>
              <a:rPr lang="en-US"/>
              <a:t>Confidential</a:t>
            </a:r>
          </a:p>
        </p:txBody>
      </p:sp>
    </p:spTree>
    <p:extLst>
      <p:ext uri="{BB962C8B-B14F-4D97-AF65-F5344CB8AC3E}">
        <p14:creationId xmlns:p14="http://schemas.microsoft.com/office/powerpoint/2010/main" val="2106599793"/>
      </p:ext>
    </p:extLst>
  </p:cSld>
  <p:clrMapOvr>
    <a:masterClrMapping/>
  </p:clrMapOvr>
  <p:transition spd="med">
    <p:wipe dir="r"/>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smtClean="0">
                <a:latin typeface="Museo For Dell" charset="0"/>
                <a:ea typeface="Museo For Dell" charset="0"/>
                <a:cs typeface="Museo For Dell" charset="0"/>
              </a:rPr>
              <a:t>Storage Types</a:t>
            </a:r>
          </a:p>
        </p:txBody>
      </p:sp>
      <p:sp>
        <p:nvSpPr>
          <p:cNvPr id="20483" name="Rectangle 3"/>
          <p:cNvSpPr>
            <a:spLocks noGrp="1" noChangeArrowheads="1"/>
          </p:cNvSpPr>
          <p:nvPr>
            <p:ph idx="1"/>
          </p:nvPr>
        </p:nvSpPr>
        <p:spPr>
          <a:xfrm>
            <a:off x="390525" y="1309688"/>
            <a:ext cx="8448675" cy="3965575"/>
          </a:xfrm>
        </p:spPr>
        <p:txBody>
          <a:bodyPr/>
          <a:lstStyle/>
          <a:p>
            <a:r>
              <a:rPr lang="en-US" altLang="en-US" sz="1800" smtClean="0">
                <a:latin typeface="Museo Sans For Dell" charset="0"/>
                <a:ea typeface="Museo Sans For Dell" charset="0"/>
                <a:cs typeface="Museo Sans For Dell" charset="0"/>
              </a:rPr>
              <a:t>Storage technologies for OS images and Hypervisors</a:t>
            </a:r>
          </a:p>
          <a:p>
            <a:pPr lvl="1"/>
            <a:r>
              <a:rPr lang="en-US" altLang="en-US" sz="1600" smtClean="0">
                <a:latin typeface="Museo Sans For Dell" charset="0"/>
                <a:ea typeface="Museo Sans For Dell" charset="0"/>
                <a:cs typeface="Museo Sans For Dell" charset="0"/>
              </a:rPr>
              <a:t>Local Disk</a:t>
            </a:r>
          </a:p>
          <a:p>
            <a:pPr lvl="1"/>
            <a:r>
              <a:rPr lang="en-US" altLang="en-US" sz="1600" smtClean="0">
                <a:latin typeface="Museo Sans For Dell" charset="0"/>
                <a:ea typeface="Museo Sans For Dell" charset="0"/>
                <a:cs typeface="Museo Sans For Dell" charset="0"/>
              </a:rPr>
              <a:t>Network File Systems (NFS)</a:t>
            </a:r>
          </a:p>
          <a:p>
            <a:pPr lvl="1"/>
            <a:r>
              <a:rPr lang="en-US" altLang="en-US" sz="1600" smtClean="0">
                <a:latin typeface="Museo Sans For Dell" charset="0"/>
                <a:ea typeface="Museo Sans For Dell" charset="0"/>
                <a:cs typeface="Museo Sans For Dell" charset="0"/>
              </a:rPr>
              <a:t>iSCSI</a:t>
            </a:r>
          </a:p>
          <a:p>
            <a:pPr lvl="1"/>
            <a:r>
              <a:rPr lang="en-US" altLang="en-US" sz="1600" smtClean="0">
                <a:latin typeface="Museo Sans For Dell" charset="0"/>
                <a:ea typeface="Museo Sans For Dell" charset="0"/>
                <a:cs typeface="Museo Sans For Dell" charset="0"/>
              </a:rPr>
              <a:t>Fiber Channel SAN</a:t>
            </a:r>
          </a:p>
          <a:p>
            <a:r>
              <a:rPr lang="en-US" altLang="en-US" sz="1800" smtClean="0">
                <a:latin typeface="Museo Sans For Dell" charset="0"/>
                <a:ea typeface="Museo Sans For Dell" charset="0"/>
                <a:cs typeface="Museo Sans For Dell" charset="0"/>
              </a:rPr>
              <a:t>Storage for ESX VMs</a:t>
            </a:r>
          </a:p>
          <a:p>
            <a:pPr lvl="1"/>
            <a:r>
              <a:rPr lang="en-US" altLang="en-US" sz="1600" smtClean="0">
                <a:latin typeface="Museo Sans For Dell" charset="0"/>
                <a:ea typeface="Museo Sans For Dell" charset="0"/>
                <a:cs typeface="Museo Sans For Dell" charset="0"/>
              </a:rPr>
              <a:t>VMDKs</a:t>
            </a:r>
          </a:p>
          <a:p>
            <a:pPr lvl="1"/>
            <a:r>
              <a:rPr lang="en-US" altLang="en-US" sz="1600" smtClean="0">
                <a:latin typeface="Museo Sans For Dell" charset="0"/>
                <a:ea typeface="Museo Sans For Dell" charset="0"/>
                <a:cs typeface="Museo Sans For Dell" charset="0"/>
              </a:rPr>
              <a:t>RDMs</a:t>
            </a:r>
          </a:p>
          <a:p>
            <a:r>
              <a:rPr lang="en-US" altLang="en-US" sz="1800" smtClean="0">
                <a:latin typeface="Museo Sans For Dell" charset="0"/>
                <a:ea typeface="Museo Sans For Dell" charset="0"/>
                <a:cs typeface="Museo Sans For Dell" charset="0"/>
              </a:rPr>
              <a:t>Storage for Microsoft Hyper-V</a:t>
            </a:r>
          </a:p>
          <a:p>
            <a:pPr lvl="1"/>
            <a:r>
              <a:rPr lang="en-US" altLang="en-US" sz="1600" smtClean="0">
                <a:latin typeface="Museo Sans For Dell" charset="0"/>
                <a:ea typeface="Museo Sans For Dell" charset="0"/>
                <a:cs typeface="Museo Sans For Dell" charset="0"/>
              </a:rPr>
              <a:t>VHDs</a:t>
            </a:r>
          </a:p>
          <a:p>
            <a:pPr lvl="1"/>
            <a:r>
              <a:rPr lang="en-US" altLang="en-US" sz="1600" smtClean="0">
                <a:latin typeface="Museo Sans For Dell" charset="0"/>
                <a:ea typeface="Museo Sans For Dell" charset="0"/>
                <a:cs typeface="Museo Sans For Dell" charset="0"/>
              </a:rPr>
              <a:t>Pass-throughs</a:t>
            </a:r>
          </a:p>
        </p:txBody>
      </p:sp>
      <p:sp>
        <p:nvSpPr>
          <p:cNvPr id="20484" name="Slide Number Placeholder 1"/>
          <p:cNvSpPr>
            <a:spLocks noGrp="1"/>
          </p:cNvSpPr>
          <p:nvPr>
            <p:ph type="sldNum" sz="quarter" idx="10"/>
          </p:nvPr>
        </p:nvSpPr>
        <p:spPr bwMode="auto">
          <a:xfrm>
            <a:off x="444500" y="6440488"/>
            <a:ext cx="260350" cy="15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8299653E-ECBF-4DBE-A373-B308348ACFEB}" type="slidenum">
              <a:rPr lang="en-US" altLang="en-US" sz="900">
                <a:solidFill>
                  <a:srgbClr val="AAAAAA"/>
                </a:solidFill>
                <a:latin typeface="Museo Sans For Dell" charset="0"/>
              </a:rPr>
              <a:pPr eaLnBrk="1" hangingPunct="1"/>
              <a:t>282</a:t>
            </a:fld>
            <a:endParaRPr lang="en-US" altLang="en-US" sz="900">
              <a:solidFill>
                <a:srgbClr val="AAAAAA"/>
              </a:solidFill>
              <a:latin typeface="Museo Sans For Dell" charset="0"/>
            </a:endParaRPr>
          </a:p>
        </p:txBody>
      </p:sp>
      <p:sp>
        <p:nvSpPr>
          <p:cNvPr id="2" name="Date Placeholder 1"/>
          <p:cNvSpPr>
            <a:spLocks noGrp="1"/>
          </p:cNvSpPr>
          <p:nvPr>
            <p:ph type="dt" sz="quarter" idx="4294967295"/>
          </p:nvPr>
        </p:nvSpPr>
        <p:spPr>
          <a:xfrm>
            <a:off x="1828800" y="6427788"/>
            <a:ext cx="914400" cy="152400"/>
          </a:xfrm>
          <a:prstGeom prst="rect">
            <a:avLst/>
          </a:prstGeom>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9DE875B1-7727-49B9-9003-24D116427E12}" type="datetime1">
              <a:rPr lang="en-US" altLang="en-US" sz="1000">
                <a:solidFill>
                  <a:srgbClr val="666666"/>
                </a:solidFill>
                <a:latin typeface="Museo Sans For Dell" charset="0"/>
              </a:rPr>
              <a:pPr eaLnBrk="1" hangingPunct="1"/>
              <a:t>11/12/2023</a:t>
            </a:fld>
            <a:endParaRPr lang="en-US" altLang="en-US" sz="1000">
              <a:solidFill>
                <a:srgbClr val="666666"/>
              </a:solidFill>
              <a:latin typeface="Museo Sans For Dell" charset="0"/>
            </a:endParaRPr>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pPr>
              <a:defRPr/>
            </a:pPr>
            <a:r>
              <a:rPr lang="en-US"/>
              <a:t>Confidential</a:t>
            </a:r>
          </a:p>
        </p:txBody>
      </p:sp>
    </p:spTree>
    <p:extLst>
      <p:ext uri="{BB962C8B-B14F-4D97-AF65-F5344CB8AC3E}">
        <p14:creationId xmlns:p14="http://schemas.microsoft.com/office/powerpoint/2010/main" val="2986377667"/>
      </p:ext>
    </p:extLst>
  </p:cSld>
  <p:clrMapOvr>
    <a:masterClrMapping/>
  </p:clrMapOvr>
  <p:transition spd="med">
    <p:wipe dir="r"/>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25450" y="38100"/>
            <a:ext cx="8239125" cy="628650"/>
          </a:xfrm>
        </p:spPr>
        <p:txBody>
          <a:bodyPr/>
          <a:lstStyle/>
          <a:p>
            <a:r>
              <a:rPr lang="en-US" altLang="en-US" smtClean="0">
                <a:latin typeface="Museo For Dell" charset="0"/>
                <a:ea typeface="Museo For Dell" charset="0"/>
                <a:cs typeface="Museo For Dell" charset="0"/>
              </a:rPr>
              <a:t>PXE Booting</a:t>
            </a:r>
          </a:p>
        </p:txBody>
      </p:sp>
      <p:sp>
        <p:nvSpPr>
          <p:cNvPr id="21507" name="Rectangle 3"/>
          <p:cNvSpPr>
            <a:spLocks noGrp="1" noChangeArrowheads="1"/>
          </p:cNvSpPr>
          <p:nvPr>
            <p:ph idx="1"/>
          </p:nvPr>
        </p:nvSpPr>
        <p:spPr>
          <a:xfrm>
            <a:off x="419100" y="1314450"/>
            <a:ext cx="8391525" cy="4498975"/>
          </a:xfrm>
        </p:spPr>
        <p:txBody>
          <a:bodyPr/>
          <a:lstStyle/>
          <a:p>
            <a:r>
              <a:rPr lang="en-US" altLang="en-US" sz="1800" smtClean="0">
                <a:latin typeface="Museo Sans For Dell" charset="0"/>
                <a:ea typeface="Museo Sans For Dell" charset="0"/>
                <a:cs typeface="Museo Sans For Dell" charset="0"/>
              </a:rPr>
              <a:t>Stands for Preboot eXecution Environment</a:t>
            </a:r>
          </a:p>
          <a:p>
            <a:pPr lvl="1"/>
            <a:r>
              <a:rPr lang="en-US" altLang="en-US" sz="1600" smtClean="0">
                <a:latin typeface="Museo Sans For Dell" charset="0"/>
                <a:ea typeface="Museo Sans For Dell" charset="0"/>
                <a:cs typeface="Museo Sans For Dell" charset="0"/>
              </a:rPr>
              <a:t>Environment to boot computers using a network interface</a:t>
            </a:r>
          </a:p>
          <a:p>
            <a:pPr lvl="1"/>
            <a:r>
              <a:rPr lang="en-US" altLang="en-US" sz="1600" smtClean="0">
                <a:latin typeface="Museo Sans For Dell" charset="0"/>
                <a:ea typeface="Museo Sans For Dell" charset="0"/>
                <a:cs typeface="Museo Sans For Dell" charset="0"/>
              </a:rPr>
              <a:t>Independent of storage device or installed Operating System</a:t>
            </a:r>
          </a:p>
          <a:p>
            <a:r>
              <a:rPr lang="en-US" altLang="en-US" sz="1800" smtClean="0">
                <a:latin typeface="Museo Sans For Dell" charset="0"/>
                <a:ea typeface="Museo Sans For Dell" charset="0"/>
                <a:cs typeface="Museo Sans For Dell" charset="0"/>
              </a:rPr>
              <a:t>Combination of DHCP and TFTP protocols</a:t>
            </a:r>
          </a:p>
          <a:p>
            <a:pPr lvl="1"/>
            <a:r>
              <a:rPr lang="en-US" altLang="en-US" sz="1600" smtClean="0">
                <a:latin typeface="Museo Sans For Dell" charset="0"/>
                <a:ea typeface="Museo Sans For Dell" charset="0"/>
                <a:cs typeface="Museo Sans For Dell" charset="0"/>
              </a:rPr>
              <a:t>DHCP is used to locate the appropriate boot server</a:t>
            </a:r>
          </a:p>
          <a:p>
            <a:pPr lvl="1"/>
            <a:r>
              <a:rPr lang="en-US" altLang="en-US" sz="1600" smtClean="0">
                <a:latin typeface="Museo Sans For Dell" charset="0"/>
                <a:ea typeface="Museo Sans For Dell" charset="0"/>
                <a:cs typeface="Museo Sans For Dell" charset="0"/>
              </a:rPr>
              <a:t>TFTP used to download the initial bootstrap program and additional files</a:t>
            </a:r>
          </a:p>
          <a:p>
            <a:r>
              <a:rPr lang="en-US" altLang="en-US" sz="1800" smtClean="0">
                <a:latin typeface="Museo Sans For Dell" charset="0"/>
                <a:ea typeface="Museo Sans For Dell" charset="0"/>
                <a:cs typeface="Museo Sans For Dell" charset="0"/>
              </a:rPr>
              <a:t>Used to boot all personas except</a:t>
            </a:r>
          </a:p>
          <a:p>
            <a:pPr lvl="1"/>
            <a:r>
              <a:rPr lang="en-US" altLang="en-US" sz="1600" smtClean="0">
                <a:latin typeface="Museo Sans For Dell" charset="0"/>
                <a:ea typeface="Museo Sans For Dell" charset="0"/>
                <a:cs typeface="Museo Sans For Dell" charset="0"/>
              </a:rPr>
              <a:t>Disk booted</a:t>
            </a:r>
          </a:p>
          <a:p>
            <a:pPr lvl="1"/>
            <a:r>
              <a:rPr lang="en-US" altLang="en-US" sz="1600" smtClean="0">
                <a:latin typeface="Museo Sans For Dell" charset="0"/>
                <a:ea typeface="Museo Sans For Dell" charset="0"/>
                <a:cs typeface="Museo Sans For Dell" charset="0"/>
              </a:rPr>
              <a:t>Direct-SAN booted</a:t>
            </a:r>
          </a:p>
          <a:p>
            <a:pPr lvl="1"/>
            <a:r>
              <a:rPr lang="en-US" altLang="en-US" sz="1600" smtClean="0">
                <a:latin typeface="Museo Sans For Dell" charset="0"/>
                <a:ea typeface="Museo Sans For Dell" charset="0"/>
                <a:cs typeface="Museo Sans For Dell" charset="0"/>
              </a:rPr>
              <a:t>Hardware iSCSI Booting</a:t>
            </a:r>
          </a:p>
          <a:p>
            <a:r>
              <a:rPr lang="en-US" altLang="en-US" sz="1800" smtClean="0">
                <a:latin typeface="Museo Sans For Dell" charset="0"/>
                <a:ea typeface="Museo Sans For Dell" charset="0"/>
                <a:cs typeface="Museo Sans For Dell" charset="0"/>
              </a:rPr>
              <a:t>Reference: </a:t>
            </a:r>
          </a:p>
          <a:p>
            <a:pPr lvl="1">
              <a:buFontTx/>
              <a:buNone/>
            </a:pPr>
            <a:r>
              <a:rPr lang="en-US" altLang="en-US" sz="1600" smtClean="0">
                <a:latin typeface="Museo Sans For Dell" charset="0"/>
                <a:ea typeface="Museo Sans For Dell" charset="0"/>
                <a:cs typeface="Museo Sans For Dell" charset="0"/>
                <a:hlinkClick r:id="rId2"/>
              </a:rPr>
              <a:t>http://en.wikipedia.org/wiki/Preboot_Execution_Environment</a:t>
            </a:r>
            <a:endParaRPr lang="en-US" altLang="en-US" sz="1600" smtClean="0">
              <a:latin typeface="Museo Sans For Dell" charset="0"/>
              <a:ea typeface="Museo Sans For Dell" charset="0"/>
              <a:cs typeface="Museo Sans For Dell" charset="0"/>
            </a:endParaRPr>
          </a:p>
        </p:txBody>
      </p:sp>
      <p:sp>
        <p:nvSpPr>
          <p:cNvPr id="21508" name="Slide Number Placeholder 1"/>
          <p:cNvSpPr>
            <a:spLocks noGrp="1"/>
          </p:cNvSpPr>
          <p:nvPr>
            <p:ph type="sldNum" sz="quarter" idx="10"/>
          </p:nvPr>
        </p:nvSpPr>
        <p:spPr bwMode="auto">
          <a:xfrm>
            <a:off x="444500" y="6440488"/>
            <a:ext cx="260350" cy="15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E070563C-D909-43E5-B966-0E7EBCE7F794}" type="slidenum">
              <a:rPr lang="en-US" altLang="en-US" sz="900">
                <a:solidFill>
                  <a:srgbClr val="AAAAAA"/>
                </a:solidFill>
                <a:latin typeface="Museo Sans For Dell" charset="0"/>
              </a:rPr>
              <a:pPr eaLnBrk="1" hangingPunct="1"/>
              <a:t>283</a:t>
            </a:fld>
            <a:endParaRPr lang="en-US" altLang="en-US" sz="900">
              <a:solidFill>
                <a:srgbClr val="AAAAAA"/>
              </a:solidFill>
              <a:latin typeface="Museo Sans For Dell" charset="0"/>
            </a:endParaRPr>
          </a:p>
        </p:txBody>
      </p:sp>
      <p:sp>
        <p:nvSpPr>
          <p:cNvPr id="2" name="Date Placeholder 1"/>
          <p:cNvSpPr>
            <a:spLocks noGrp="1"/>
          </p:cNvSpPr>
          <p:nvPr>
            <p:ph type="dt" sz="quarter" idx="4294967295"/>
          </p:nvPr>
        </p:nvSpPr>
        <p:spPr>
          <a:xfrm>
            <a:off x="1828800" y="6427788"/>
            <a:ext cx="914400" cy="152400"/>
          </a:xfrm>
          <a:prstGeom prst="rect">
            <a:avLst/>
          </a:prstGeom>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94C37127-8A27-404D-A310-55067A0E61CC}" type="datetime1">
              <a:rPr lang="en-US" altLang="en-US" sz="1000">
                <a:solidFill>
                  <a:srgbClr val="666666"/>
                </a:solidFill>
                <a:latin typeface="Museo Sans For Dell" charset="0"/>
              </a:rPr>
              <a:pPr eaLnBrk="1" hangingPunct="1"/>
              <a:t>11/12/2023</a:t>
            </a:fld>
            <a:endParaRPr lang="en-US" altLang="en-US" sz="1000">
              <a:solidFill>
                <a:srgbClr val="666666"/>
              </a:solidFill>
              <a:latin typeface="Museo Sans For Dell" charset="0"/>
            </a:endParaRPr>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pPr>
              <a:defRPr/>
            </a:pPr>
            <a:r>
              <a:rPr lang="en-US"/>
              <a:t>Confidential</a:t>
            </a:r>
          </a:p>
        </p:txBody>
      </p:sp>
    </p:spTree>
    <p:extLst>
      <p:ext uri="{BB962C8B-B14F-4D97-AF65-F5344CB8AC3E}">
        <p14:creationId xmlns:p14="http://schemas.microsoft.com/office/powerpoint/2010/main" val="3228929829"/>
      </p:ext>
    </p:extLst>
  </p:cSld>
  <p:clrMapOvr>
    <a:masterClrMapping/>
  </p:clrMapOvr>
  <p:transition spd="med">
    <p:wipe dir="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smtClean="0">
                <a:latin typeface="Museo For Dell" charset="0"/>
                <a:ea typeface="Museo For Dell" charset="0"/>
                <a:cs typeface="Museo For Dell" charset="0"/>
              </a:rPr>
              <a:t>Linux Ramdisk (initrd)</a:t>
            </a:r>
          </a:p>
        </p:txBody>
      </p:sp>
      <p:sp>
        <p:nvSpPr>
          <p:cNvPr id="22531" name="Rectangle 3"/>
          <p:cNvSpPr>
            <a:spLocks noGrp="1" noChangeArrowheads="1"/>
          </p:cNvSpPr>
          <p:nvPr>
            <p:ph idx="1"/>
          </p:nvPr>
        </p:nvSpPr>
        <p:spPr>
          <a:xfrm>
            <a:off x="352425" y="1309688"/>
            <a:ext cx="8410575" cy="3700462"/>
          </a:xfrm>
        </p:spPr>
        <p:txBody>
          <a:bodyPr/>
          <a:lstStyle/>
          <a:p>
            <a:r>
              <a:rPr lang="en-US" altLang="en-US" sz="1800" smtClean="0">
                <a:latin typeface="Museo Sans For Dell" charset="0"/>
                <a:ea typeface="Museo Sans For Dell" charset="0"/>
                <a:cs typeface="Museo Sans For Dell" charset="0"/>
              </a:rPr>
              <a:t>Used during the boot process for preloading the block device modules needed to access the root file system</a:t>
            </a:r>
          </a:p>
          <a:p>
            <a:r>
              <a:rPr lang="en-US" altLang="en-US" sz="1800" smtClean="0">
                <a:latin typeface="Museo Sans For Dell" charset="0"/>
                <a:ea typeface="Museo Sans For Dell" charset="0"/>
                <a:cs typeface="Museo Sans For Dell" charset="0"/>
              </a:rPr>
              <a:t>When booting personas running Linux kernels the ramdisk is supplied by the controller</a:t>
            </a:r>
          </a:p>
          <a:p>
            <a:r>
              <a:rPr lang="en-US" altLang="en-US" sz="1800" smtClean="0">
                <a:latin typeface="Museo Sans For Dell" charset="0"/>
                <a:ea typeface="Museo Sans For Dell" charset="0"/>
                <a:cs typeface="Museo Sans For Dell" charset="0"/>
              </a:rPr>
              <a:t>The ramdisk contains drivers for:</a:t>
            </a:r>
          </a:p>
          <a:p>
            <a:pPr lvl="1"/>
            <a:r>
              <a:rPr lang="en-US" altLang="en-US" sz="1600" smtClean="0">
                <a:latin typeface="Museo Sans For Dell" charset="0"/>
                <a:ea typeface="Museo Sans For Dell" charset="0"/>
                <a:cs typeface="Museo Sans For Dell" charset="0"/>
              </a:rPr>
              <a:t>iSCSI</a:t>
            </a:r>
          </a:p>
          <a:p>
            <a:pPr lvl="1"/>
            <a:r>
              <a:rPr lang="en-US" altLang="en-US" sz="1600" smtClean="0">
                <a:latin typeface="Museo Sans For Dell" charset="0"/>
                <a:ea typeface="Museo Sans For Dell" charset="0"/>
                <a:cs typeface="Museo Sans For Dell" charset="0"/>
              </a:rPr>
              <a:t>QLogic HBAs</a:t>
            </a:r>
          </a:p>
          <a:p>
            <a:pPr lvl="1"/>
            <a:r>
              <a:rPr lang="en-US" altLang="en-US" sz="1600" smtClean="0">
                <a:latin typeface="Museo Sans For Dell" charset="0"/>
                <a:ea typeface="Museo Sans For Dell" charset="0"/>
                <a:cs typeface="Museo Sans For Dell" charset="0"/>
              </a:rPr>
              <a:t>Emulex HBAs</a:t>
            </a:r>
          </a:p>
          <a:p>
            <a:pPr lvl="1"/>
            <a:r>
              <a:rPr lang="en-US" altLang="en-US" sz="1600" smtClean="0">
                <a:latin typeface="Museo Sans For Dell" charset="0"/>
                <a:ea typeface="Museo Sans For Dell" charset="0"/>
                <a:cs typeface="Museo Sans For Dell" charset="0"/>
              </a:rPr>
              <a:t>VMWare</a:t>
            </a:r>
          </a:p>
          <a:p>
            <a:r>
              <a:rPr lang="en-US" altLang="en-US" sz="1800" smtClean="0">
                <a:latin typeface="Museo Sans For Dell" charset="0"/>
                <a:ea typeface="Museo Sans For Dell" charset="0"/>
                <a:cs typeface="Museo Sans For Dell" charset="0"/>
              </a:rPr>
              <a:t>Enables retargeting on disparate hardware</a:t>
            </a:r>
          </a:p>
        </p:txBody>
      </p:sp>
      <p:sp>
        <p:nvSpPr>
          <p:cNvPr id="22532" name="Slide Number Placeholder 1"/>
          <p:cNvSpPr>
            <a:spLocks noGrp="1"/>
          </p:cNvSpPr>
          <p:nvPr>
            <p:ph type="sldNum" sz="quarter" idx="10"/>
          </p:nvPr>
        </p:nvSpPr>
        <p:spPr bwMode="auto">
          <a:xfrm>
            <a:off x="444500" y="6440488"/>
            <a:ext cx="260350" cy="15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B797F970-4965-4140-9022-B90D408753CF}" type="slidenum">
              <a:rPr lang="en-US" altLang="en-US" sz="900">
                <a:solidFill>
                  <a:srgbClr val="AAAAAA"/>
                </a:solidFill>
                <a:latin typeface="Museo Sans For Dell" charset="0"/>
              </a:rPr>
              <a:pPr eaLnBrk="1" hangingPunct="1"/>
              <a:t>284</a:t>
            </a:fld>
            <a:endParaRPr lang="en-US" altLang="en-US" sz="900">
              <a:solidFill>
                <a:srgbClr val="AAAAAA"/>
              </a:solidFill>
              <a:latin typeface="Museo Sans For Dell" charset="0"/>
            </a:endParaRPr>
          </a:p>
        </p:txBody>
      </p:sp>
      <p:sp>
        <p:nvSpPr>
          <p:cNvPr id="2" name="Date Placeholder 1"/>
          <p:cNvSpPr>
            <a:spLocks noGrp="1"/>
          </p:cNvSpPr>
          <p:nvPr>
            <p:ph type="dt" sz="quarter" idx="4294967295"/>
          </p:nvPr>
        </p:nvSpPr>
        <p:spPr>
          <a:xfrm>
            <a:off x="1828800" y="6427788"/>
            <a:ext cx="914400" cy="152400"/>
          </a:xfrm>
          <a:prstGeom prst="rect">
            <a:avLst/>
          </a:prstGeom>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F85E77D2-299D-4D23-B5A9-21EA6CBDC22B}" type="datetime1">
              <a:rPr lang="en-US" altLang="en-US" sz="1000">
                <a:solidFill>
                  <a:srgbClr val="666666"/>
                </a:solidFill>
                <a:latin typeface="Museo Sans For Dell" charset="0"/>
              </a:rPr>
              <a:pPr eaLnBrk="1" hangingPunct="1"/>
              <a:t>11/12/2023</a:t>
            </a:fld>
            <a:endParaRPr lang="en-US" altLang="en-US" sz="1000">
              <a:solidFill>
                <a:srgbClr val="666666"/>
              </a:solidFill>
              <a:latin typeface="Museo Sans For Dell" charset="0"/>
            </a:endParaRPr>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pPr>
              <a:defRPr/>
            </a:pPr>
            <a:r>
              <a:rPr lang="en-US"/>
              <a:t>Confidential</a:t>
            </a:r>
          </a:p>
        </p:txBody>
      </p:sp>
    </p:spTree>
    <p:extLst>
      <p:ext uri="{BB962C8B-B14F-4D97-AF65-F5344CB8AC3E}">
        <p14:creationId xmlns:p14="http://schemas.microsoft.com/office/powerpoint/2010/main" val="3568921243"/>
      </p:ext>
    </p:extLst>
  </p:cSld>
  <p:clrMapOvr>
    <a:masterClrMapping/>
  </p:clrMapOvr>
  <p:transition spd="med">
    <p:wipe dir="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smtClean="0">
                <a:latin typeface="Museo For Dell" charset="0"/>
                <a:ea typeface="Museo For Dell" charset="0"/>
                <a:cs typeface="Museo For Dell" charset="0"/>
              </a:rPr>
              <a:t>Windows iSCSI Booting</a:t>
            </a:r>
          </a:p>
        </p:txBody>
      </p:sp>
      <p:sp>
        <p:nvSpPr>
          <p:cNvPr id="23555" name="Rectangle 3"/>
          <p:cNvSpPr>
            <a:spLocks noGrp="1" noChangeArrowheads="1"/>
          </p:cNvSpPr>
          <p:nvPr>
            <p:ph idx="1"/>
          </p:nvPr>
        </p:nvSpPr>
        <p:spPr>
          <a:xfrm>
            <a:off x="409575" y="1314450"/>
            <a:ext cx="8410575" cy="1758950"/>
          </a:xfrm>
        </p:spPr>
        <p:txBody>
          <a:bodyPr/>
          <a:lstStyle/>
          <a:p>
            <a:r>
              <a:rPr lang="en-US" altLang="en-US" sz="1800" smtClean="0">
                <a:latin typeface="Museo Sans For Dell" charset="0"/>
                <a:ea typeface="Museo Sans For Dell" charset="0"/>
                <a:cs typeface="Museo Sans For Dell" charset="0"/>
              </a:rPr>
              <a:t>Servers are PXE booted</a:t>
            </a:r>
          </a:p>
          <a:p>
            <a:r>
              <a:rPr lang="en-US" altLang="en-US" sz="1800" smtClean="0">
                <a:latin typeface="Museo Sans For Dell" charset="0"/>
                <a:ea typeface="Museo Sans For Dell" charset="0"/>
                <a:cs typeface="Museo Sans For Dell" charset="0"/>
              </a:rPr>
              <a:t>Thin iSCSI initiator downloaded during the boot process from the Emboot server embedded in the controller</a:t>
            </a:r>
          </a:p>
          <a:p>
            <a:r>
              <a:rPr lang="en-US" altLang="en-US" sz="1800" smtClean="0">
                <a:latin typeface="Museo Sans For Dell" charset="0"/>
                <a:ea typeface="Museo Sans For Dell" charset="0"/>
                <a:cs typeface="Museo Sans For Dell" charset="0"/>
              </a:rPr>
              <a:t>Once in protected mode the Windows iSCSI initiator is used to connect to the iSCSI target</a:t>
            </a:r>
          </a:p>
        </p:txBody>
      </p:sp>
      <p:sp>
        <p:nvSpPr>
          <p:cNvPr id="23556" name="Slide Number Placeholder 1"/>
          <p:cNvSpPr>
            <a:spLocks noGrp="1"/>
          </p:cNvSpPr>
          <p:nvPr>
            <p:ph type="sldNum" sz="quarter" idx="10"/>
          </p:nvPr>
        </p:nvSpPr>
        <p:spPr bwMode="auto">
          <a:xfrm>
            <a:off x="444500" y="6440488"/>
            <a:ext cx="260350" cy="15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7A7A01E3-6038-4055-ADFC-3535F8038019}" type="slidenum">
              <a:rPr lang="en-US" altLang="en-US" sz="900">
                <a:solidFill>
                  <a:srgbClr val="AAAAAA"/>
                </a:solidFill>
                <a:latin typeface="Museo Sans For Dell" charset="0"/>
              </a:rPr>
              <a:pPr eaLnBrk="1" hangingPunct="1"/>
              <a:t>285</a:t>
            </a:fld>
            <a:endParaRPr lang="en-US" altLang="en-US" sz="900">
              <a:solidFill>
                <a:srgbClr val="AAAAAA"/>
              </a:solidFill>
              <a:latin typeface="Museo Sans For Dell" charset="0"/>
            </a:endParaRPr>
          </a:p>
        </p:txBody>
      </p:sp>
      <p:sp>
        <p:nvSpPr>
          <p:cNvPr id="2" name="Date Placeholder 1"/>
          <p:cNvSpPr>
            <a:spLocks noGrp="1"/>
          </p:cNvSpPr>
          <p:nvPr>
            <p:ph type="dt" sz="quarter" idx="4294967295"/>
          </p:nvPr>
        </p:nvSpPr>
        <p:spPr>
          <a:xfrm>
            <a:off x="1828800" y="6427788"/>
            <a:ext cx="914400" cy="152400"/>
          </a:xfrm>
          <a:prstGeom prst="rect">
            <a:avLst/>
          </a:prstGeom>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494B4526-3776-490F-A86F-78CDAC9BD9A4}" type="datetime1">
              <a:rPr lang="en-US" altLang="en-US" sz="1000">
                <a:solidFill>
                  <a:srgbClr val="666666"/>
                </a:solidFill>
                <a:latin typeface="Museo Sans For Dell" charset="0"/>
              </a:rPr>
              <a:pPr eaLnBrk="1" hangingPunct="1"/>
              <a:t>11/12/2023</a:t>
            </a:fld>
            <a:endParaRPr lang="en-US" altLang="en-US" sz="1000">
              <a:solidFill>
                <a:srgbClr val="666666"/>
              </a:solidFill>
              <a:latin typeface="Museo Sans For Dell" charset="0"/>
            </a:endParaRPr>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pPr>
              <a:defRPr/>
            </a:pPr>
            <a:r>
              <a:rPr lang="en-US"/>
              <a:t>Confidential</a:t>
            </a:r>
          </a:p>
        </p:txBody>
      </p:sp>
    </p:spTree>
    <p:extLst>
      <p:ext uri="{BB962C8B-B14F-4D97-AF65-F5344CB8AC3E}">
        <p14:creationId xmlns:p14="http://schemas.microsoft.com/office/powerpoint/2010/main" val="1285938396"/>
      </p:ext>
    </p:extLst>
  </p:cSld>
  <p:clrMapOvr>
    <a:masterClrMapping/>
  </p:clrMapOvr>
  <p:transition spd="med">
    <p:wipe dir="r"/>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smtClean="0">
                <a:latin typeface="Museo For Dell" charset="0"/>
                <a:ea typeface="Museo For Dell" charset="0"/>
                <a:cs typeface="Museo For Dell" charset="0"/>
              </a:rPr>
              <a:t>FC-SAN Booting</a:t>
            </a:r>
          </a:p>
        </p:txBody>
      </p:sp>
      <p:sp>
        <p:nvSpPr>
          <p:cNvPr id="24579" name="Rectangle 3"/>
          <p:cNvSpPr>
            <a:spLocks noGrp="1" noChangeArrowheads="1"/>
          </p:cNvSpPr>
          <p:nvPr>
            <p:ph idx="1"/>
          </p:nvPr>
        </p:nvSpPr>
        <p:spPr>
          <a:xfrm>
            <a:off x="381000" y="1319213"/>
            <a:ext cx="8458200" cy="4348162"/>
          </a:xfrm>
        </p:spPr>
        <p:txBody>
          <a:bodyPr/>
          <a:lstStyle/>
          <a:p>
            <a:r>
              <a:rPr lang="en-US" altLang="en-US" sz="1800" smtClean="0">
                <a:latin typeface="Museo Sans For Dell" charset="0"/>
                <a:ea typeface="Museo Sans For Dell" charset="0"/>
                <a:cs typeface="Museo Sans For Dell" charset="0"/>
              </a:rPr>
              <a:t>Linux</a:t>
            </a:r>
          </a:p>
          <a:p>
            <a:pPr lvl="1"/>
            <a:r>
              <a:rPr lang="en-US" altLang="en-US" sz="1600" smtClean="0">
                <a:latin typeface="Museo Sans For Dell" charset="0"/>
                <a:ea typeface="Museo Sans For Dell" charset="0"/>
                <a:cs typeface="Museo Sans For Dell" charset="0"/>
              </a:rPr>
              <a:t>Driver method</a:t>
            </a:r>
          </a:p>
          <a:p>
            <a:pPr lvl="1"/>
            <a:r>
              <a:rPr lang="en-US" altLang="en-US" sz="1600" smtClean="0">
                <a:latin typeface="Museo Sans For Dell" charset="0"/>
                <a:ea typeface="Museo Sans For Dell" charset="0"/>
                <a:cs typeface="Museo Sans For Dell" charset="0"/>
              </a:rPr>
              <a:t>vWWN written to HBA driver during the boot process</a:t>
            </a:r>
          </a:p>
          <a:p>
            <a:r>
              <a:rPr lang="en-US" altLang="en-US" sz="1800" smtClean="0">
                <a:latin typeface="Museo Sans For Dell" charset="0"/>
                <a:ea typeface="Museo Sans For Dell" charset="0"/>
                <a:cs typeface="Museo Sans For Dell" charset="0"/>
              </a:rPr>
              <a:t>Windows and ESX</a:t>
            </a:r>
          </a:p>
          <a:p>
            <a:pPr lvl="1"/>
            <a:r>
              <a:rPr lang="en-US" altLang="en-US" sz="1600" smtClean="0">
                <a:latin typeface="Museo Sans For Dell" charset="0"/>
                <a:ea typeface="Museo Sans For Dell" charset="0"/>
                <a:cs typeface="Museo Sans For Dell" charset="0"/>
              </a:rPr>
              <a:t>BIOS method</a:t>
            </a:r>
          </a:p>
          <a:p>
            <a:pPr lvl="1"/>
            <a:r>
              <a:rPr lang="en-US" altLang="en-US" sz="1600" smtClean="0">
                <a:latin typeface="Museo Sans For Dell" charset="0"/>
                <a:ea typeface="Museo Sans For Dell" charset="0"/>
                <a:cs typeface="Museo Sans For Dell" charset="0"/>
              </a:rPr>
              <a:t>vWWN written to HBA BIOS and server is rebooted</a:t>
            </a:r>
          </a:p>
          <a:p>
            <a:pPr lvl="1"/>
            <a:r>
              <a:rPr lang="en-US" altLang="en-US" sz="1600" smtClean="0">
                <a:solidFill>
                  <a:srgbClr val="004261"/>
                </a:solidFill>
                <a:latin typeface="Museo Sans For Dell" charset="0"/>
                <a:ea typeface="Museo Sans For Dell" charset="0"/>
                <a:cs typeface="Museo Sans For Dell" charset="0"/>
              </a:rPr>
              <a:t>Emulex</a:t>
            </a:r>
          </a:p>
          <a:p>
            <a:pPr lvl="2"/>
            <a:r>
              <a:rPr lang="en-US" altLang="en-US" smtClean="0">
                <a:latin typeface="Museo Sans For Dell" charset="0"/>
                <a:ea typeface="Museo Sans For Dell" charset="0"/>
                <a:cs typeface="Museo Sans For Dell" charset="0"/>
              </a:rPr>
              <a:t>vWWPN written to volatile RAM</a:t>
            </a:r>
          </a:p>
          <a:p>
            <a:pPr lvl="2"/>
            <a:r>
              <a:rPr lang="en-US" altLang="en-US" smtClean="0">
                <a:latin typeface="Museo Sans For Dell" charset="0"/>
                <a:ea typeface="Museo Sans For Dell" charset="0"/>
                <a:cs typeface="Museo Sans For Dell" charset="0"/>
              </a:rPr>
              <a:t>Alternatively, the vWWPN can be written the NVRAM (boot once method)</a:t>
            </a:r>
          </a:p>
          <a:p>
            <a:pPr lvl="2"/>
            <a:r>
              <a:rPr lang="en-US" altLang="en-US" smtClean="0">
                <a:latin typeface="Museo Sans For Dell" charset="0"/>
                <a:ea typeface="Museo Sans For Dell" charset="0"/>
                <a:cs typeface="Museo Sans For Dell" charset="0"/>
              </a:rPr>
              <a:t>Only applicable to series 11000 and 12000 HBAs</a:t>
            </a:r>
          </a:p>
          <a:p>
            <a:pPr lvl="1"/>
            <a:r>
              <a:rPr lang="en-US" altLang="en-US" smtClean="0">
                <a:solidFill>
                  <a:srgbClr val="004261"/>
                </a:solidFill>
                <a:latin typeface="Museo Sans For Dell" charset="0"/>
                <a:ea typeface="Museo Sans For Dell" charset="0"/>
                <a:cs typeface="Museo Sans For Dell" charset="0"/>
              </a:rPr>
              <a:t>QLogic:</a:t>
            </a:r>
          </a:p>
          <a:p>
            <a:pPr lvl="2"/>
            <a:r>
              <a:rPr lang="en-US" altLang="en-US" smtClean="0">
                <a:latin typeface="Museo Sans For Dell" charset="0"/>
                <a:ea typeface="Museo Sans For Dell" charset="0"/>
                <a:cs typeface="Museo Sans For Dell" charset="0"/>
              </a:rPr>
              <a:t>vWWPN written to NVRAM (boot once method)</a:t>
            </a:r>
          </a:p>
          <a:p>
            <a:pPr lvl="2"/>
            <a:r>
              <a:rPr lang="en-US" altLang="en-US" smtClean="0">
                <a:latin typeface="Museo Sans For Dell" charset="0"/>
                <a:ea typeface="Museo Sans For Dell" charset="0"/>
                <a:cs typeface="Museo Sans For Dell" charset="0"/>
              </a:rPr>
              <a:t>Only applicable to series 2400 and greater (4GB and 8GB)</a:t>
            </a:r>
            <a:endParaRPr lang="en-US" altLang="en-US" sz="1400" smtClean="0">
              <a:latin typeface="Museo Sans For Dell" charset="0"/>
              <a:ea typeface="Museo Sans For Dell" charset="0"/>
              <a:cs typeface="Museo Sans For Dell" charset="0"/>
            </a:endParaRPr>
          </a:p>
        </p:txBody>
      </p:sp>
      <p:sp>
        <p:nvSpPr>
          <p:cNvPr id="24580" name="Slide Number Placeholder 1"/>
          <p:cNvSpPr>
            <a:spLocks noGrp="1"/>
          </p:cNvSpPr>
          <p:nvPr>
            <p:ph type="sldNum" sz="quarter" idx="10"/>
          </p:nvPr>
        </p:nvSpPr>
        <p:spPr bwMode="auto">
          <a:xfrm>
            <a:off x="444500" y="6440488"/>
            <a:ext cx="260350" cy="15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FDD147F7-D346-49EA-A773-8071F3F8F33A}" type="slidenum">
              <a:rPr lang="en-US" altLang="en-US" sz="900">
                <a:solidFill>
                  <a:srgbClr val="AAAAAA"/>
                </a:solidFill>
                <a:latin typeface="Museo Sans For Dell" charset="0"/>
              </a:rPr>
              <a:pPr eaLnBrk="1" hangingPunct="1"/>
              <a:t>286</a:t>
            </a:fld>
            <a:endParaRPr lang="en-US" altLang="en-US" sz="900">
              <a:solidFill>
                <a:srgbClr val="AAAAAA"/>
              </a:solidFill>
              <a:latin typeface="Museo Sans For Dell" charset="0"/>
            </a:endParaRPr>
          </a:p>
        </p:txBody>
      </p:sp>
      <p:sp>
        <p:nvSpPr>
          <p:cNvPr id="2" name="Date Placeholder 1"/>
          <p:cNvSpPr>
            <a:spLocks noGrp="1"/>
          </p:cNvSpPr>
          <p:nvPr>
            <p:ph type="dt" sz="quarter" idx="4294967295"/>
          </p:nvPr>
        </p:nvSpPr>
        <p:spPr>
          <a:xfrm>
            <a:off x="1828800" y="6427788"/>
            <a:ext cx="914400" cy="152400"/>
          </a:xfrm>
          <a:prstGeom prst="rect">
            <a:avLst/>
          </a:prstGeom>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1E6B0946-5041-4B8B-9EEE-BCBA97C85488}" type="datetime1">
              <a:rPr lang="en-US" altLang="en-US" sz="1000">
                <a:solidFill>
                  <a:srgbClr val="666666"/>
                </a:solidFill>
                <a:latin typeface="Museo Sans For Dell" charset="0"/>
              </a:rPr>
              <a:pPr eaLnBrk="1" hangingPunct="1"/>
              <a:t>11/12/2023</a:t>
            </a:fld>
            <a:endParaRPr lang="en-US" altLang="en-US" sz="1000">
              <a:solidFill>
                <a:srgbClr val="666666"/>
              </a:solidFill>
              <a:latin typeface="Museo Sans For Dell" charset="0"/>
            </a:endParaRPr>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pPr>
              <a:defRPr/>
            </a:pPr>
            <a:r>
              <a:rPr lang="en-US"/>
              <a:t>Confidential</a:t>
            </a:r>
          </a:p>
        </p:txBody>
      </p:sp>
    </p:spTree>
    <p:extLst>
      <p:ext uri="{BB962C8B-B14F-4D97-AF65-F5344CB8AC3E}">
        <p14:creationId xmlns:p14="http://schemas.microsoft.com/office/powerpoint/2010/main" val="1913520857"/>
      </p:ext>
    </p:extLst>
  </p:cSld>
  <p:clrMapOvr>
    <a:masterClrMapping/>
  </p:clrMapOvr>
  <p:transition spd="med">
    <p:wipe dir="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smtClean="0">
                <a:latin typeface="Museo For Dell" charset="0"/>
                <a:ea typeface="Museo For Dell" charset="0"/>
                <a:cs typeface="Museo For Dell" charset="0"/>
              </a:rPr>
              <a:t>Virtualizing the Network</a:t>
            </a:r>
          </a:p>
        </p:txBody>
      </p:sp>
      <p:sp>
        <p:nvSpPr>
          <p:cNvPr id="25603" name="Rectangle 3"/>
          <p:cNvSpPr>
            <a:spLocks noGrp="1" noChangeArrowheads="1"/>
          </p:cNvSpPr>
          <p:nvPr>
            <p:ph idx="1"/>
          </p:nvPr>
        </p:nvSpPr>
        <p:spPr>
          <a:xfrm>
            <a:off x="409575" y="1314450"/>
            <a:ext cx="8391525" cy="2008188"/>
          </a:xfrm>
        </p:spPr>
        <p:txBody>
          <a:bodyPr/>
          <a:lstStyle/>
          <a:p>
            <a:r>
              <a:rPr lang="en-US" altLang="en-US" sz="1800" smtClean="0">
                <a:latin typeface="Museo Sans For Dell" charset="0"/>
                <a:ea typeface="Museo Sans For Dell" charset="0"/>
                <a:cs typeface="Museo Sans For Dell" charset="0"/>
              </a:rPr>
              <a:t>When personas are retargeted, the network switch ports VLAN configuration can be configured dynamically by the controller</a:t>
            </a:r>
          </a:p>
          <a:p>
            <a:r>
              <a:rPr lang="en-US" altLang="en-US" sz="1800" smtClean="0">
                <a:latin typeface="Museo Sans For Dell" charset="0"/>
                <a:ea typeface="Museo Sans For Dell" charset="0"/>
                <a:cs typeface="Museo Sans For Dell" charset="0"/>
              </a:rPr>
              <a:t>No physical cabling changes are required when booting various personas on the same server</a:t>
            </a:r>
          </a:p>
          <a:p>
            <a:r>
              <a:rPr lang="en-US" altLang="en-US" sz="1800" smtClean="0">
                <a:latin typeface="Museo Sans For Dell" charset="0"/>
                <a:ea typeface="Museo Sans For Dell" charset="0"/>
                <a:cs typeface="Museo Sans For Dell" charset="0"/>
              </a:rPr>
              <a:t>Virtual NICs created on personas preserve their MAC address when retargeted between physical servers</a:t>
            </a:r>
          </a:p>
        </p:txBody>
      </p:sp>
      <p:sp>
        <p:nvSpPr>
          <p:cNvPr id="25604" name="Slide Number Placeholder 1"/>
          <p:cNvSpPr>
            <a:spLocks noGrp="1"/>
          </p:cNvSpPr>
          <p:nvPr>
            <p:ph type="sldNum" sz="quarter" idx="10"/>
          </p:nvPr>
        </p:nvSpPr>
        <p:spPr bwMode="auto">
          <a:xfrm>
            <a:off x="444500" y="6440488"/>
            <a:ext cx="260350" cy="15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59121E17-AE70-40FF-8DCF-D006C037CD9E}" type="slidenum">
              <a:rPr lang="en-US" altLang="en-US" sz="900">
                <a:solidFill>
                  <a:srgbClr val="AAAAAA"/>
                </a:solidFill>
                <a:latin typeface="Museo Sans For Dell" charset="0"/>
              </a:rPr>
              <a:pPr eaLnBrk="1" hangingPunct="1"/>
              <a:t>287</a:t>
            </a:fld>
            <a:endParaRPr lang="en-US" altLang="en-US" sz="900">
              <a:solidFill>
                <a:srgbClr val="AAAAAA"/>
              </a:solidFill>
              <a:latin typeface="Museo Sans For Dell" charset="0"/>
            </a:endParaRPr>
          </a:p>
        </p:txBody>
      </p:sp>
      <p:sp>
        <p:nvSpPr>
          <p:cNvPr id="2" name="Date Placeholder 1"/>
          <p:cNvSpPr>
            <a:spLocks noGrp="1"/>
          </p:cNvSpPr>
          <p:nvPr>
            <p:ph type="dt" sz="quarter" idx="4294967295"/>
          </p:nvPr>
        </p:nvSpPr>
        <p:spPr>
          <a:xfrm>
            <a:off x="1828800" y="6427788"/>
            <a:ext cx="914400" cy="152400"/>
          </a:xfrm>
          <a:prstGeom prst="rect">
            <a:avLst/>
          </a:prstGeom>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0B605F9A-3192-44DD-8286-1D15A8F6E14D}" type="datetime1">
              <a:rPr lang="en-US" altLang="en-US" sz="1000">
                <a:solidFill>
                  <a:srgbClr val="666666"/>
                </a:solidFill>
                <a:latin typeface="Museo Sans For Dell" charset="0"/>
              </a:rPr>
              <a:pPr eaLnBrk="1" hangingPunct="1"/>
              <a:t>11/12/2023</a:t>
            </a:fld>
            <a:endParaRPr lang="en-US" altLang="en-US" sz="1000">
              <a:solidFill>
                <a:srgbClr val="666666"/>
              </a:solidFill>
              <a:latin typeface="Museo Sans For Dell" charset="0"/>
            </a:endParaRPr>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pPr>
              <a:defRPr/>
            </a:pPr>
            <a:r>
              <a:rPr lang="en-US"/>
              <a:t>Confidential</a:t>
            </a:r>
          </a:p>
        </p:txBody>
      </p:sp>
    </p:spTree>
    <p:extLst>
      <p:ext uri="{BB962C8B-B14F-4D97-AF65-F5344CB8AC3E}">
        <p14:creationId xmlns:p14="http://schemas.microsoft.com/office/powerpoint/2010/main" val="3980402120"/>
      </p:ext>
    </p:extLst>
  </p:cSld>
  <p:clrMapOvr>
    <a:masterClrMapping/>
  </p:clrMapOvr>
  <p:transition spd="med">
    <p:wipe dir="r"/>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smtClean="0">
                <a:latin typeface="Museo For Dell" charset="0"/>
                <a:ea typeface="Museo For Dell" charset="0"/>
                <a:cs typeface="Museo For Dell" charset="0"/>
              </a:rPr>
              <a:t>Virtualizing the Fiber Channel WWPN</a:t>
            </a:r>
          </a:p>
        </p:txBody>
      </p:sp>
      <p:sp>
        <p:nvSpPr>
          <p:cNvPr id="26627" name="Rectangle 3"/>
          <p:cNvSpPr>
            <a:spLocks noGrp="1" noChangeArrowheads="1"/>
          </p:cNvSpPr>
          <p:nvPr>
            <p:ph idx="1"/>
          </p:nvPr>
        </p:nvSpPr>
        <p:spPr>
          <a:xfrm>
            <a:off x="409575" y="1314450"/>
            <a:ext cx="8391525" cy="3973513"/>
          </a:xfrm>
        </p:spPr>
        <p:txBody>
          <a:bodyPr/>
          <a:lstStyle/>
          <a:p>
            <a:r>
              <a:rPr lang="en-US" altLang="en-US" sz="1800" smtClean="0">
                <a:latin typeface="Museo Sans For Dell" charset="0"/>
                <a:ea typeface="Museo Sans For Dell" charset="0"/>
                <a:cs typeface="Museo Sans For Dell" charset="0"/>
              </a:rPr>
              <a:t>The WWPNs mapped to LUNs are associated with personas instead of physical server HBAs</a:t>
            </a:r>
          </a:p>
          <a:p>
            <a:r>
              <a:rPr lang="en-US" altLang="en-US" sz="1800" smtClean="0">
                <a:latin typeface="Museo Sans For Dell" charset="0"/>
                <a:ea typeface="Museo Sans For Dell" charset="0"/>
                <a:cs typeface="Museo Sans For Dell" charset="0"/>
              </a:rPr>
              <a:t>Virtual WWPNs are assigned to HBAs at boot time and removed when the server is powered down</a:t>
            </a:r>
          </a:p>
          <a:p>
            <a:r>
              <a:rPr lang="en-US" altLang="en-US" sz="1800" smtClean="0">
                <a:latin typeface="Museo Sans For Dell" charset="0"/>
                <a:ea typeface="Museo Sans For Dell" charset="0"/>
                <a:cs typeface="Museo Sans For Dell" charset="0"/>
              </a:rPr>
              <a:t>Safeguards are in place to prevent multiple servers from accessing the same LUNs</a:t>
            </a:r>
          </a:p>
          <a:p>
            <a:r>
              <a:rPr lang="en-US" altLang="en-US" sz="1800" smtClean="0">
                <a:latin typeface="Museo Sans For Dell" charset="0"/>
                <a:ea typeface="Museo Sans For Dell" charset="0"/>
                <a:cs typeface="Museo Sans For Dell" charset="0"/>
              </a:rPr>
              <a:t>Fiber channel fabric zoning is done once and no changes are required when retargeting personas</a:t>
            </a:r>
          </a:p>
          <a:p>
            <a:r>
              <a:rPr lang="en-US" altLang="en-US" sz="1800" smtClean="0">
                <a:latin typeface="Museo Sans For Dell" charset="0"/>
                <a:ea typeface="Museo Sans For Dell" charset="0"/>
                <a:cs typeface="Museo Sans For Dell" charset="0"/>
              </a:rPr>
              <a:t>Zoning options:</a:t>
            </a:r>
          </a:p>
          <a:p>
            <a:pPr lvl="1"/>
            <a:r>
              <a:rPr lang="en-US" altLang="en-US" sz="1600" smtClean="0">
                <a:latin typeface="Museo Sans For Dell" charset="0"/>
                <a:ea typeface="Museo Sans For Dell" charset="0"/>
                <a:cs typeface="Museo Sans For Dell" charset="0"/>
              </a:rPr>
              <a:t>Hard zoning based on HBA ports</a:t>
            </a:r>
          </a:p>
          <a:p>
            <a:pPr lvl="1"/>
            <a:r>
              <a:rPr lang="en-US" altLang="en-US" sz="1600" smtClean="0">
                <a:latin typeface="Museo Sans For Dell" charset="0"/>
                <a:ea typeface="Museo Sans For Dell" charset="0"/>
                <a:cs typeface="Museo Sans For Dell" charset="0"/>
              </a:rPr>
              <a:t>Soft zoning based on  virtual WWPN</a:t>
            </a:r>
          </a:p>
        </p:txBody>
      </p:sp>
      <p:sp>
        <p:nvSpPr>
          <p:cNvPr id="26628" name="Slide Number Placeholder 1"/>
          <p:cNvSpPr>
            <a:spLocks noGrp="1"/>
          </p:cNvSpPr>
          <p:nvPr>
            <p:ph type="sldNum" sz="quarter" idx="10"/>
          </p:nvPr>
        </p:nvSpPr>
        <p:spPr bwMode="auto">
          <a:xfrm>
            <a:off x="444500" y="6440488"/>
            <a:ext cx="260350" cy="15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AA490FEA-A077-449F-B73F-46A9F430EFFF}" type="slidenum">
              <a:rPr lang="en-US" altLang="en-US" sz="900">
                <a:solidFill>
                  <a:srgbClr val="AAAAAA"/>
                </a:solidFill>
                <a:latin typeface="Museo Sans For Dell" charset="0"/>
              </a:rPr>
              <a:pPr eaLnBrk="1" hangingPunct="1"/>
              <a:t>288</a:t>
            </a:fld>
            <a:endParaRPr lang="en-US" altLang="en-US" sz="900">
              <a:solidFill>
                <a:srgbClr val="AAAAAA"/>
              </a:solidFill>
              <a:latin typeface="Museo Sans For Dell" charset="0"/>
            </a:endParaRPr>
          </a:p>
        </p:txBody>
      </p:sp>
      <p:sp>
        <p:nvSpPr>
          <p:cNvPr id="2" name="Date Placeholder 1"/>
          <p:cNvSpPr>
            <a:spLocks noGrp="1"/>
          </p:cNvSpPr>
          <p:nvPr>
            <p:ph type="dt" sz="quarter" idx="4294967295"/>
          </p:nvPr>
        </p:nvSpPr>
        <p:spPr>
          <a:xfrm>
            <a:off x="1828800" y="6427788"/>
            <a:ext cx="914400" cy="152400"/>
          </a:xfrm>
          <a:prstGeom prst="rect">
            <a:avLst/>
          </a:prstGeom>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E47E319B-2E38-4055-AFB4-B1743B743C4A}" type="datetime1">
              <a:rPr lang="en-US" altLang="en-US" sz="1000">
                <a:solidFill>
                  <a:srgbClr val="666666"/>
                </a:solidFill>
                <a:latin typeface="Museo Sans For Dell" charset="0"/>
              </a:rPr>
              <a:pPr eaLnBrk="1" hangingPunct="1"/>
              <a:t>11/12/2023</a:t>
            </a:fld>
            <a:endParaRPr lang="en-US" altLang="en-US" sz="1000">
              <a:solidFill>
                <a:srgbClr val="666666"/>
              </a:solidFill>
              <a:latin typeface="Museo Sans For Dell" charset="0"/>
            </a:endParaRPr>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pPr>
              <a:defRPr/>
            </a:pPr>
            <a:r>
              <a:rPr lang="en-US"/>
              <a:t>Confidential</a:t>
            </a:r>
          </a:p>
        </p:txBody>
      </p:sp>
    </p:spTree>
    <p:extLst>
      <p:ext uri="{BB962C8B-B14F-4D97-AF65-F5344CB8AC3E}">
        <p14:creationId xmlns:p14="http://schemas.microsoft.com/office/powerpoint/2010/main" val="3442820145"/>
      </p:ext>
    </p:extLst>
  </p:cSld>
  <p:clrMapOvr>
    <a:masterClrMapping/>
  </p:clrMapOvr>
  <p:transition spd="med">
    <p:wipe dir="r"/>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smtClean="0">
                <a:latin typeface="Museo For Dell" charset="0"/>
                <a:ea typeface="Museo For Dell" charset="0"/>
                <a:cs typeface="Museo For Dell" charset="0"/>
              </a:rPr>
              <a:t>VMDKs and RDMs on VMware ESX</a:t>
            </a:r>
          </a:p>
        </p:txBody>
      </p:sp>
      <p:sp>
        <p:nvSpPr>
          <p:cNvPr id="27651" name="Rectangle 3"/>
          <p:cNvSpPr>
            <a:spLocks noGrp="1" noChangeArrowheads="1"/>
          </p:cNvSpPr>
          <p:nvPr>
            <p:ph idx="1"/>
          </p:nvPr>
        </p:nvSpPr>
        <p:spPr>
          <a:xfrm>
            <a:off x="419100" y="1314450"/>
            <a:ext cx="8391525" cy="4084638"/>
          </a:xfrm>
        </p:spPr>
        <p:txBody>
          <a:bodyPr/>
          <a:lstStyle/>
          <a:p>
            <a:r>
              <a:rPr lang="en-US" altLang="en-US" sz="1800" smtClean="0">
                <a:latin typeface="Museo Sans For Dell" charset="0"/>
                <a:ea typeface="Museo Sans For Dell" charset="0"/>
                <a:cs typeface="Museo Sans For Dell" charset="0"/>
              </a:rPr>
              <a:t>Personas can be installed on a VMDK and can be retargeted if the VMDK is on shared storage</a:t>
            </a:r>
          </a:p>
          <a:p>
            <a:r>
              <a:rPr lang="en-US" altLang="en-US" sz="1800" smtClean="0">
                <a:latin typeface="Museo Sans For Dell" charset="0"/>
                <a:ea typeface="Museo Sans For Dell" charset="0"/>
                <a:cs typeface="Museo Sans For Dell" charset="0"/>
              </a:rPr>
              <a:t>Bare metal iSCSI personas:</a:t>
            </a:r>
          </a:p>
          <a:p>
            <a:pPr lvl="1"/>
            <a:r>
              <a:rPr lang="en-US" altLang="en-US" sz="1600" smtClean="0">
                <a:latin typeface="Museo Sans For Dell" charset="0"/>
                <a:ea typeface="Museo Sans For Dell" charset="0"/>
                <a:cs typeface="Museo Sans For Dell" charset="0"/>
              </a:rPr>
              <a:t>Windows:</a:t>
            </a:r>
          </a:p>
          <a:p>
            <a:pPr lvl="2"/>
            <a:r>
              <a:rPr lang="en-US" altLang="en-US" sz="1400" smtClean="0">
                <a:latin typeface="Museo Sans For Dell" charset="0"/>
                <a:ea typeface="Museo Sans For Dell" charset="0"/>
                <a:cs typeface="Museo Sans For Dell" charset="0"/>
              </a:rPr>
              <a:t>Can be netbooted on a VM as on bare metal (requires preparation)</a:t>
            </a:r>
          </a:p>
          <a:p>
            <a:pPr lvl="2"/>
            <a:r>
              <a:rPr lang="en-US" altLang="en-US" sz="1400" smtClean="0">
                <a:latin typeface="Museo Sans For Dell" charset="0"/>
                <a:ea typeface="Museo Sans For Dell" charset="0"/>
                <a:cs typeface="Museo Sans For Dell" charset="0"/>
              </a:rPr>
              <a:t>Can be booted on a VM configured with a Raw Device Mapping (RDM) pointing to the iSCSI LUN</a:t>
            </a:r>
          </a:p>
          <a:p>
            <a:pPr lvl="1"/>
            <a:r>
              <a:rPr lang="en-US" altLang="en-US" sz="1600" smtClean="0">
                <a:latin typeface="Museo Sans For Dell" charset="0"/>
                <a:ea typeface="Museo Sans For Dell" charset="0"/>
                <a:cs typeface="Museo Sans For Dell" charset="0"/>
              </a:rPr>
              <a:t>Linux:</a:t>
            </a:r>
          </a:p>
          <a:p>
            <a:pPr lvl="2"/>
            <a:r>
              <a:rPr lang="en-US" altLang="en-US" sz="1400" smtClean="0">
                <a:latin typeface="Museo Sans For Dell" charset="0"/>
                <a:ea typeface="Museo Sans For Dell" charset="0"/>
                <a:cs typeface="Museo Sans For Dell" charset="0"/>
              </a:rPr>
              <a:t>Can be net-booted on a VM as on bare metal</a:t>
            </a:r>
          </a:p>
          <a:p>
            <a:r>
              <a:rPr lang="en-US" altLang="en-US" sz="1800" smtClean="0">
                <a:latin typeface="Museo Sans For Dell" charset="0"/>
                <a:ea typeface="Museo Sans For Dell" charset="0"/>
                <a:cs typeface="Museo Sans For Dell" charset="0"/>
              </a:rPr>
              <a:t>Bare metal FC-SAN personas:</a:t>
            </a:r>
          </a:p>
          <a:p>
            <a:pPr lvl="1"/>
            <a:r>
              <a:rPr lang="en-US" altLang="en-US" sz="1600" smtClean="0">
                <a:latin typeface="Museo Sans For Dell" charset="0"/>
                <a:ea typeface="Museo Sans For Dell" charset="0"/>
                <a:cs typeface="Museo Sans For Dell" charset="0"/>
              </a:rPr>
              <a:t>Can be booted on a VM configured with a Raw Device Mapping (RDM) pointing to the FC-SAN LUN</a:t>
            </a:r>
          </a:p>
          <a:p>
            <a:pPr lvl="1"/>
            <a:endParaRPr lang="en-US" altLang="en-US" sz="700" smtClean="0">
              <a:latin typeface="Museo Sans For Dell" charset="0"/>
              <a:ea typeface="Museo Sans For Dell" charset="0"/>
              <a:cs typeface="Museo Sans For Dell" charset="0"/>
            </a:endParaRPr>
          </a:p>
        </p:txBody>
      </p:sp>
      <p:sp>
        <p:nvSpPr>
          <p:cNvPr id="27652" name="Slide Number Placeholder 1"/>
          <p:cNvSpPr>
            <a:spLocks noGrp="1"/>
          </p:cNvSpPr>
          <p:nvPr>
            <p:ph type="sldNum" sz="quarter" idx="10"/>
          </p:nvPr>
        </p:nvSpPr>
        <p:spPr bwMode="auto">
          <a:xfrm>
            <a:off x="444500" y="6440488"/>
            <a:ext cx="260350" cy="15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B4052DC6-6227-485A-B284-2A9816A1D22B}" type="slidenum">
              <a:rPr lang="en-US" altLang="en-US" sz="900">
                <a:solidFill>
                  <a:srgbClr val="AAAAAA"/>
                </a:solidFill>
                <a:latin typeface="Museo Sans For Dell" charset="0"/>
              </a:rPr>
              <a:pPr eaLnBrk="1" hangingPunct="1"/>
              <a:t>289</a:t>
            </a:fld>
            <a:endParaRPr lang="en-US" altLang="en-US" sz="900">
              <a:solidFill>
                <a:srgbClr val="AAAAAA"/>
              </a:solidFill>
              <a:latin typeface="Museo Sans For Dell" charset="0"/>
            </a:endParaRPr>
          </a:p>
        </p:txBody>
      </p:sp>
      <p:sp>
        <p:nvSpPr>
          <p:cNvPr id="2" name="Date Placeholder 1"/>
          <p:cNvSpPr>
            <a:spLocks noGrp="1"/>
          </p:cNvSpPr>
          <p:nvPr>
            <p:ph type="dt" sz="quarter" idx="4294967295"/>
          </p:nvPr>
        </p:nvSpPr>
        <p:spPr>
          <a:xfrm>
            <a:off x="1828800" y="6427788"/>
            <a:ext cx="914400" cy="152400"/>
          </a:xfrm>
          <a:prstGeom prst="rect">
            <a:avLst/>
          </a:prstGeom>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8749CAF7-6CF8-46B7-9077-C5A8796BCFB8}" type="datetime1">
              <a:rPr lang="en-US" altLang="en-US" sz="1000">
                <a:solidFill>
                  <a:srgbClr val="666666"/>
                </a:solidFill>
                <a:latin typeface="Museo Sans For Dell" charset="0"/>
              </a:rPr>
              <a:pPr eaLnBrk="1" hangingPunct="1"/>
              <a:t>11/12/2023</a:t>
            </a:fld>
            <a:endParaRPr lang="en-US" altLang="en-US" sz="1000">
              <a:solidFill>
                <a:srgbClr val="666666"/>
              </a:solidFill>
              <a:latin typeface="Museo Sans For Dell" charset="0"/>
            </a:endParaRPr>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pPr>
              <a:defRPr/>
            </a:pPr>
            <a:r>
              <a:rPr lang="en-US"/>
              <a:t>Confidential</a:t>
            </a:r>
          </a:p>
        </p:txBody>
      </p:sp>
    </p:spTree>
    <p:extLst>
      <p:ext uri="{BB962C8B-B14F-4D97-AF65-F5344CB8AC3E}">
        <p14:creationId xmlns:p14="http://schemas.microsoft.com/office/powerpoint/2010/main" val="1917935859"/>
      </p:ext>
    </p:extLst>
  </p:cSld>
  <p:clrMapOvr>
    <a:masterClrMapping/>
  </p:clrMapOvr>
  <p:transition spd="med">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2146" y="1969475"/>
            <a:ext cx="1199710" cy="4113293"/>
          </a:xfrm>
          <a:prstGeom prst="rect">
            <a:avLst/>
          </a:prstGeom>
        </p:spPr>
      </p:pic>
      <p:sp>
        <p:nvSpPr>
          <p:cNvPr id="21507" name="Title 2"/>
          <p:cNvSpPr>
            <a:spLocks/>
          </p:cNvSpPr>
          <p:nvPr/>
        </p:nvSpPr>
        <p:spPr bwMode="auto">
          <a:xfrm>
            <a:off x="171450" y="153988"/>
            <a:ext cx="8229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80000"/>
              </a:lnSpc>
            </a:pPr>
            <a:r>
              <a:rPr lang="en-US" sz="3200" dirty="0">
                <a:solidFill>
                  <a:schemeClr val="accent1"/>
                </a:solidFill>
                <a:latin typeface="+mn-lt"/>
              </a:rPr>
              <a:t>Unified Management of Resources</a:t>
            </a:r>
          </a:p>
        </p:txBody>
      </p:sp>
      <p:sp>
        <p:nvSpPr>
          <p:cNvPr id="49160" name="Text Box 8"/>
          <p:cNvSpPr txBox="1">
            <a:spLocks noChangeArrowheads="1"/>
          </p:cNvSpPr>
          <p:nvPr/>
        </p:nvSpPr>
        <p:spPr bwMode="auto">
          <a:xfrm>
            <a:off x="6425003" y="3704538"/>
            <a:ext cx="1162050" cy="254000"/>
          </a:xfrm>
          <a:prstGeom prst="rect">
            <a:avLst/>
          </a:prstGeom>
          <a:solidFill>
            <a:schemeClr val="accent2">
              <a:lumMod val="20000"/>
              <a:lumOff val="80000"/>
            </a:schemeClr>
          </a:solidFill>
          <a:ln w="9525">
            <a:solidFill>
              <a:schemeClr val="bg2"/>
            </a:solidFill>
            <a:miter lim="800000"/>
            <a:headEnd/>
            <a:tailEnd/>
          </a:ln>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b="1" dirty="0">
                <a:solidFill>
                  <a:schemeClr val="bg1"/>
                </a:solidFill>
              </a:rPr>
              <a:t>Blade Servers</a:t>
            </a:r>
            <a:endParaRPr lang="en-US" sz="1000" dirty="0">
              <a:solidFill>
                <a:schemeClr val="bg1"/>
              </a:solidFill>
            </a:endParaRPr>
          </a:p>
        </p:txBody>
      </p:sp>
      <p:sp>
        <p:nvSpPr>
          <p:cNvPr id="49161" name="Text Box 9"/>
          <p:cNvSpPr txBox="1">
            <a:spLocks noChangeArrowheads="1"/>
          </p:cNvSpPr>
          <p:nvPr/>
        </p:nvSpPr>
        <p:spPr bwMode="auto">
          <a:xfrm>
            <a:off x="6425004" y="2540714"/>
            <a:ext cx="1201696" cy="400110"/>
          </a:xfrm>
          <a:prstGeom prst="rect">
            <a:avLst/>
          </a:prstGeom>
          <a:solidFill>
            <a:schemeClr val="accent2">
              <a:lumMod val="20000"/>
              <a:lumOff val="80000"/>
            </a:schemeClr>
          </a:solidFill>
          <a:ln w="9525">
            <a:solidFill>
              <a:schemeClr val="bg2"/>
            </a:solidFill>
            <a:miter lim="800000"/>
            <a:headEnd/>
            <a:tailEnd/>
          </a:ln>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b="1" dirty="0" smtClean="0">
                <a:solidFill>
                  <a:schemeClr val="bg1"/>
                </a:solidFill>
              </a:rPr>
              <a:t>Rack and Cassis </a:t>
            </a:r>
            <a:r>
              <a:rPr lang="en-US" sz="1000" b="1" dirty="0">
                <a:solidFill>
                  <a:schemeClr val="bg1"/>
                </a:solidFill>
              </a:rPr>
              <a:t>Servers</a:t>
            </a:r>
            <a:endParaRPr lang="en-US" sz="1000" dirty="0">
              <a:solidFill>
                <a:schemeClr val="bg1"/>
              </a:solidFill>
            </a:endParaRPr>
          </a:p>
        </p:txBody>
      </p:sp>
      <p:sp>
        <p:nvSpPr>
          <p:cNvPr id="49162" name="Text Box 10"/>
          <p:cNvSpPr txBox="1">
            <a:spLocks noChangeArrowheads="1"/>
          </p:cNvSpPr>
          <p:nvPr/>
        </p:nvSpPr>
        <p:spPr bwMode="auto">
          <a:xfrm>
            <a:off x="1006608" y="4776715"/>
            <a:ext cx="1162050" cy="254000"/>
          </a:xfrm>
          <a:prstGeom prst="rect">
            <a:avLst/>
          </a:prstGeom>
          <a:solidFill>
            <a:schemeClr val="accent2">
              <a:lumMod val="20000"/>
              <a:lumOff val="80000"/>
            </a:schemeClr>
          </a:solidFill>
          <a:ln w="9525">
            <a:solidFill>
              <a:schemeClr val="bg2"/>
            </a:solidFill>
            <a:miter lim="800000"/>
            <a:headEnd/>
            <a:tailEnd/>
          </a:ln>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b="1" dirty="0">
                <a:solidFill>
                  <a:schemeClr val="bg1"/>
                </a:solidFill>
              </a:rPr>
              <a:t>Hypervisor</a:t>
            </a:r>
            <a:endParaRPr lang="en-US" sz="1000" dirty="0">
              <a:solidFill>
                <a:schemeClr val="bg1"/>
              </a:solidFill>
            </a:endParaRPr>
          </a:p>
        </p:txBody>
      </p:sp>
      <p:sp>
        <p:nvSpPr>
          <p:cNvPr id="49163" name="Text Box 11"/>
          <p:cNvSpPr txBox="1">
            <a:spLocks noChangeArrowheads="1"/>
          </p:cNvSpPr>
          <p:nvPr/>
        </p:nvSpPr>
        <p:spPr bwMode="auto">
          <a:xfrm>
            <a:off x="6425003" y="4721057"/>
            <a:ext cx="1162050" cy="406400"/>
          </a:xfrm>
          <a:prstGeom prst="rect">
            <a:avLst/>
          </a:prstGeom>
          <a:solidFill>
            <a:schemeClr val="accent2">
              <a:lumMod val="20000"/>
              <a:lumOff val="80000"/>
            </a:schemeClr>
          </a:solidFill>
          <a:ln w="9525">
            <a:solidFill>
              <a:schemeClr val="bg2"/>
            </a:solidFill>
            <a:miter lim="800000"/>
            <a:headEnd/>
            <a:tailEnd/>
          </a:ln>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b="1" dirty="0">
                <a:solidFill>
                  <a:schemeClr val="bg1"/>
                </a:solidFill>
              </a:rPr>
              <a:t>Virtual Machines</a:t>
            </a:r>
            <a:endParaRPr lang="en-US" sz="1000" dirty="0">
              <a:solidFill>
                <a:schemeClr val="bg1"/>
              </a:solidFill>
            </a:endParaRPr>
          </a:p>
        </p:txBody>
      </p:sp>
      <p:sp>
        <p:nvSpPr>
          <p:cNvPr id="49165" name="Line 13"/>
          <p:cNvSpPr>
            <a:spLocks noChangeShapeType="1"/>
          </p:cNvSpPr>
          <p:nvPr/>
        </p:nvSpPr>
        <p:spPr bwMode="auto">
          <a:xfrm>
            <a:off x="2180492" y="2773345"/>
            <a:ext cx="1547446" cy="231070"/>
          </a:xfrm>
          <a:prstGeom prst="line">
            <a:avLst/>
          </a:prstGeom>
          <a:noFill/>
          <a:ln w="9525">
            <a:solidFill>
              <a:srgbClr val="D52B1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66" name="Line 14"/>
          <p:cNvSpPr>
            <a:spLocks noChangeShapeType="1"/>
          </p:cNvSpPr>
          <p:nvPr/>
        </p:nvSpPr>
        <p:spPr bwMode="auto">
          <a:xfrm flipH="1">
            <a:off x="4592095" y="2713055"/>
            <a:ext cx="1828801" cy="10048"/>
          </a:xfrm>
          <a:prstGeom prst="line">
            <a:avLst/>
          </a:prstGeom>
          <a:noFill/>
          <a:ln w="9525">
            <a:solidFill>
              <a:srgbClr val="D52B1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67" name="Line 15"/>
          <p:cNvSpPr>
            <a:spLocks noChangeShapeType="1"/>
          </p:cNvSpPr>
          <p:nvPr/>
        </p:nvSpPr>
        <p:spPr bwMode="auto">
          <a:xfrm flipH="1" flipV="1">
            <a:off x="4290646" y="2853732"/>
            <a:ext cx="2130250" cy="884254"/>
          </a:xfrm>
          <a:prstGeom prst="line">
            <a:avLst/>
          </a:prstGeom>
          <a:noFill/>
          <a:ln w="9525">
            <a:solidFill>
              <a:srgbClr val="D52B1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69" name="Text Box 17"/>
          <p:cNvSpPr txBox="1">
            <a:spLocks noChangeArrowheads="1"/>
          </p:cNvSpPr>
          <p:nvPr/>
        </p:nvSpPr>
        <p:spPr bwMode="auto">
          <a:xfrm>
            <a:off x="1006608" y="3564054"/>
            <a:ext cx="1162050" cy="406400"/>
          </a:xfrm>
          <a:prstGeom prst="rect">
            <a:avLst/>
          </a:prstGeom>
          <a:solidFill>
            <a:schemeClr val="accent2">
              <a:lumMod val="20000"/>
              <a:lumOff val="80000"/>
            </a:schemeClr>
          </a:solidFill>
          <a:ln w="9525">
            <a:solidFill>
              <a:schemeClr val="bg2"/>
            </a:solidFill>
            <a:miter lim="800000"/>
            <a:headEnd/>
            <a:tailEnd/>
          </a:ln>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b="1" dirty="0">
                <a:solidFill>
                  <a:schemeClr val="bg1"/>
                </a:solidFill>
              </a:rPr>
              <a:t>Top of rack</a:t>
            </a:r>
          </a:p>
          <a:p>
            <a:pPr eaLnBrk="1" hangingPunct="1"/>
            <a:r>
              <a:rPr lang="en-US" sz="1000" b="1" dirty="0">
                <a:solidFill>
                  <a:schemeClr val="bg1"/>
                </a:solidFill>
              </a:rPr>
              <a:t>Switches</a:t>
            </a:r>
            <a:endParaRPr lang="en-US" sz="1000" dirty="0">
              <a:solidFill>
                <a:schemeClr val="bg1"/>
              </a:solidFill>
            </a:endParaRPr>
          </a:p>
        </p:txBody>
      </p:sp>
      <p:sp>
        <p:nvSpPr>
          <p:cNvPr id="49170" name="Line 18"/>
          <p:cNvSpPr>
            <a:spLocks noChangeShapeType="1"/>
          </p:cNvSpPr>
          <p:nvPr/>
        </p:nvSpPr>
        <p:spPr bwMode="auto">
          <a:xfrm flipH="1" flipV="1">
            <a:off x="4310743" y="3587261"/>
            <a:ext cx="2100104" cy="1245994"/>
          </a:xfrm>
          <a:prstGeom prst="line">
            <a:avLst/>
          </a:prstGeom>
          <a:noFill/>
          <a:ln w="9525">
            <a:solidFill>
              <a:srgbClr val="D52B1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71" name="Text Box 19"/>
          <p:cNvSpPr txBox="1">
            <a:spLocks noChangeArrowheads="1"/>
          </p:cNvSpPr>
          <p:nvPr/>
        </p:nvSpPr>
        <p:spPr bwMode="auto">
          <a:xfrm>
            <a:off x="1006628" y="2541426"/>
            <a:ext cx="1162050" cy="406400"/>
          </a:xfrm>
          <a:prstGeom prst="rect">
            <a:avLst/>
          </a:prstGeom>
          <a:solidFill>
            <a:schemeClr val="accent2">
              <a:lumMod val="20000"/>
              <a:lumOff val="80000"/>
            </a:schemeClr>
          </a:solidFill>
          <a:ln w="9525">
            <a:solidFill>
              <a:schemeClr val="bg2"/>
            </a:solidFill>
            <a:miter lim="800000"/>
            <a:headEnd/>
            <a:tailEnd/>
          </a:ln>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b="1" dirty="0">
                <a:solidFill>
                  <a:schemeClr val="bg1"/>
                </a:solidFill>
              </a:rPr>
              <a:t>Integrated</a:t>
            </a:r>
          </a:p>
          <a:p>
            <a:pPr eaLnBrk="1" hangingPunct="1"/>
            <a:r>
              <a:rPr lang="en-US" sz="1000" b="1" dirty="0">
                <a:solidFill>
                  <a:schemeClr val="bg1"/>
                </a:solidFill>
              </a:rPr>
              <a:t>Switches</a:t>
            </a:r>
            <a:endParaRPr lang="en-US" sz="1000" dirty="0">
              <a:solidFill>
                <a:schemeClr val="bg1"/>
              </a:solidFill>
            </a:endParaRPr>
          </a:p>
        </p:txBody>
      </p:sp>
      <p:sp>
        <p:nvSpPr>
          <p:cNvPr id="49172" name="Line 20"/>
          <p:cNvSpPr>
            <a:spLocks noChangeShapeType="1"/>
          </p:cNvSpPr>
          <p:nvPr/>
        </p:nvSpPr>
        <p:spPr bwMode="auto">
          <a:xfrm>
            <a:off x="1555750" y="1636713"/>
            <a:ext cx="2530475" cy="0"/>
          </a:xfrm>
          <a:prstGeom prst="line">
            <a:avLst/>
          </a:prstGeom>
          <a:noFill/>
          <a:ln w="9525">
            <a:solidFill>
              <a:srgbClr val="D52B1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73" name="Text Box 21"/>
          <p:cNvSpPr txBox="1">
            <a:spLocks noChangeArrowheads="1"/>
          </p:cNvSpPr>
          <p:nvPr/>
        </p:nvSpPr>
        <p:spPr bwMode="auto">
          <a:xfrm>
            <a:off x="1006608" y="2965306"/>
            <a:ext cx="6556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 indent="-1143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hangingPunct="1">
              <a:buFontTx/>
              <a:buChar char="•"/>
            </a:pPr>
            <a:r>
              <a:rPr lang="en-US" sz="1000" dirty="0">
                <a:latin typeface="Trebuchet MS" pitchFamily="34" charset="0"/>
              </a:rPr>
              <a:t>Dell</a:t>
            </a:r>
          </a:p>
          <a:p>
            <a:pPr defTabSz="914400" eaLnBrk="1" hangingPunct="1">
              <a:buFontTx/>
              <a:buChar char="•"/>
            </a:pPr>
            <a:r>
              <a:rPr lang="en-US" sz="1000" dirty="0">
                <a:latin typeface="Trebuchet MS" pitchFamily="34" charset="0"/>
              </a:rPr>
              <a:t>Cisco</a:t>
            </a:r>
          </a:p>
          <a:p>
            <a:pPr defTabSz="914400" eaLnBrk="1" hangingPunct="1">
              <a:buFontTx/>
              <a:buChar char="•"/>
            </a:pPr>
            <a:r>
              <a:rPr lang="en-US" sz="1000" dirty="0">
                <a:latin typeface="Trebuchet MS" pitchFamily="34" charset="0"/>
              </a:rPr>
              <a:t>Nortel</a:t>
            </a:r>
          </a:p>
        </p:txBody>
      </p:sp>
      <p:sp>
        <p:nvSpPr>
          <p:cNvPr id="49174" name="Text Box 22"/>
          <p:cNvSpPr txBox="1">
            <a:spLocks noChangeArrowheads="1"/>
          </p:cNvSpPr>
          <p:nvPr/>
        </p:nvSpPr>
        <p:spPr bwMode="auto">
          <a:xfrm>
            <a:off x="1006608" y="4013316"/>
            <a:ext cx="7556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 indent="-1143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hangingPunct="1">
              <a:buFontTx/>
              <a:buChar char="•"/>
            </a:pPr>
            <a:r>
              <a:rPr lang="en-US" sz="1000" dirty="0">
                <a:latin typeface="Trebuchet MS" pitchFamily="34" charset="0"/>
              </a:rPr>
              <a:t>Dell</a:t>
            </a:r>
          </a:p>
          <a:p>
            <a:pPr defTabSz="914400" eaLnBrk="1" hangingPunct="1">
              <a:buFontTx/>
              <a:buChar char="•"/>
            </a:pPr>
            <a:r>
              <a:rPr lang="en-US" sz="1000" dirty="0">
                <a:latin typeface="Trebuchet MS" pitchFamily="34" charset="0"/>
              </a:rPr>
              <a:t>Cisco</a:t>
            </a:r>
          </a:p>
          <a:p>
            <a:pPr defTabSz="914400" eaLnBrk="1" hangingPunct="1">
              <a:buFontTx/>
              <a:buChar char="•"/>
            </a:pPr>
            <a:r>
              <a:rPr lang="en-US" sz="1000" dirty="0">
                <a:latin typeface="Trebuchet MS" pitchFamily="34" charset="0"/>
              </a:rPr>
              <a:t>Foundry</a:t>
            </a:r>
          </a:p>
          <a:p>
            <a:pPr defTabSz="914400" eaLnBrk="1" hangingPunct="1">
              <a:buFontTx/>
              <a:buChar char="•"/>
            </a:pPr>
            <a:r>
              <a:rPr lang="en-US" sz="1000" dirty="0">
                <a:latin typeface="Trebuchet MS" pitchFamily="34" charset="0"/>
              </a:rPr>
              <a:t>HP</a:t>
            </a:r>
          </a:p>
        </p:txBody>
      </p:sp>
      <p:sp>
        <p:nvSpPr>
          <p:cNvPr id="49176" name="Text Box 24"/>
          <p:cNvSpPr txBox="1">
            <a:spLocks noChangeArrowheads="1"/>
          </p:cNvSpPr>
          <p:nvPr/>
        </p:nvSpPr>
        <p:spPr bwMode="auto">
          <a:xfrm>
            <a:off x="6425485" y="2942800"/>
            <a:ext cx="650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 indent="-1143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hangingPunct="1">
              <a:buFontTx/>
              <a:buChar char="•"/>
            </a:pPr>
            <a:r>
              <a:rPr lang="en-US" sz="1000" dirty="0">
                <a:latin typeface="Trebuchet MS" pitchFamily="34" charset="0"/>
              </a:rPr>
              <a:t>Dell</a:t>
            </a:r>
          </a:p>
          <a:p>
            <a:pPr defTabSz="914400" eaLnBrk="1" hangingPunct="1">
              <a:buFontTx/>
              <a:buChar char="•"/>
            </a:pPr>
            <a:r>
              <a:rPr lang="en-US" sz="1000" dirty="0">
                <a:latin typeface="Trebuchet MS" pitchFamily="34" charset="0"/>
              </a:rPr>
              <a:t>HP</a:t>
            </a:r>
          </a:p>
          <a:p>
            <a:pPr defTabSz="914400" eaLnBrk="1" hangingPunct="1">
              <a:buFontTx/>
              <a:buChar char="•"/>
            </a:pPr>
            <a:r>
              <a:rPr lang="en-US" sz="1000" dirty="0">
                <a:latin typeface="Trebuchet MS" pitchFamily="34" charset="0"/>
              </a:rPr>
              <a:t>IBM</a:t>
            </a:r>
          </a:p>
          <a:p>
            <a:pPr defTabSz="914400" eaLnBrk="1" hangingPunct="1">
              <a:buFontTx/>
              <a:buChar char="•"/>
            </a:pPr>
            <a:r>
              <a:rPr lang="en-US" sz="1000" dirty="0">
                <a:latin typeface="Trebuchet MS" pitchFamily="34" charset="0"/>
              </a:rPr>
              <a:t>Unisys</a:t>
            </a:r>
          </a:p>
        </p:txBody>
      </p:sp>
      <p:sp>
        <p:nvSpPr>
          <p:cNvPr id="49177" name="Text Box 25"/>
          <p:cNvSpPr txBox="1">
            <a:spLocks noChangeArrowheads="1"/>
          </p:cNvSpPr>
          <p:nvPr/>
        </p:nvSpPr>
        <p:spPr bwMode="auto">
          <a:xfrm>
            <a:off x="1006608" y="5060860"/>
            <a:ext cx="8239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 indent="-1143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hangingPunct="1">
              <a:buFontTx/>
              <a:buChar char="•"/>
            </a:pPr>
            <a:r>
              <a:rPr lang="en-US" sz="1000" dirty="0">
                <a:latin typeface="Trebuchet MS" pitchFamily="34" charset="0"/>
              </a:rPr>
              <a:t>VMware</a:t>
            </a:r>
          </a:p>
          <a:p>
            <a:pPr defTabSz="914400" eaLnBrk="1" hangingPunct="1">
              <a:buFontTx/>
              <a:buChar char="•"/>
            </a:pPr>
            <a:r>
              <a:rPr lang="en-US" sz="1000" dirty="0">
                <a:latin typeface="Trebuchet MS" pitchFamily="34" charset="0"/>
              </a:rPr>
              <a:t>Microsoft</a:t>
            </a:r>
          </a:p>
          <a:p>
            <a:pPr defTabSz="914400" eaLnBrk="1" hangingPunct="1">
              <a:buFontTx/>
              <a:buChar char="•"/>
            </a:pPr>
            <a:r>
              <a:rPr lang="en-US" sz="1000" dirty="0">
                <a:latin typeface="Trebuchet MS" pitchFamily="34" charset="0"/>
              </a:rPr>
              <a:t>Red Hat</a:t>
            </a:r>
          </a:p>
        </p:txBody>
      </p:sp>
      <p:sp>
        <p:nvSpPr>
          <p:cNvPr id="49178" name="Text Box 26"/>
          <p:cNvSpPr txBox="1">
            <a:spLocks noChangeArrowheads="1"/>
          </p:cNvSpPr>
          <p:nvPr/>
        </p:nvSpPr>
        <p:spPr bwMode="auto">
          <a:xfrm>
            <a:off x="6425003" y="3918345"/>
            <a:ext cx="11414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 indent="-1143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hangingPunct="1">
              <a:buFontTx/>
              <a:buChar char="•"/>
            </a:pPr>
            <a:r>
              <a:rPr lang="en-US" sz="1000">
                <a:latin typeface="Trebuchet MS" pitchFamily="34" charset="0"/>
              </a:rPr>
              <a:t>Disk-booted</a:t>
            </a:r>
          </a:p>
          <a:p>
            <a:pPr defTabSz="914400" eaLnBrk="1" hangingPunct="1">
              <a:buFontTx/>
              <a:buChar char="•"/>
            </a:pPr>
            <a:r>
              <a:rPr lang="en-US" sz="1000">
                <a:latin typeface="Trebuchet MS" pitchFamily="34" charset="0"/>
              </a:rPr>
              <a:t>NFS booted</a:t>
            </a:r>
          </a:p>
          <a:p>
            <a:pPr defTabSz="914400" eaLnBrk="1" hangingPunct="1">
              <a:buFontTx/>
              <a:buChar char="•"/>
            </a:pPr>
            <a:r>
              <a:rPr lang="en-US" sz="1000">
                <a:latin typeface="Trebuchet MS" pitchFamily="34" charset="0"/>
              </a:rPr>
              <a:t>FC-SAN booted</a:t>
            </a:r>
          </a:p>
          <a:p>
            <a:pPr defTabSz="914400" eaLnBrk="1" hangingPunct="1">
              <a:buFontTx/>
              <a:buChar char="•"/>
            </a:pPr>
            <a:r>
              <a:rPr lang="en-US" sz="1000">
                <a:latin typeface="Trebuchet MS" pitchFamily="34" charset="0"/>
              </a:rPr>
              <a:t>iSCSI booted</a:t>
            </a:r>
          </a:p>
        </p:txBody>
      </p:sp>
      <p:sp>
        <p:nvSpPr>
          <p:cNvPr id="49179" name="Text Box 27"/>
          <p:cNvSpPr txBox="1">
            <a:spLocks noChangeArrowheads="1"/>
          </p:cNvSpPr>
          <p:nvPr/>
        </p:nvSpPr>
        <p:spPr bwMode="auto">
          <a:xfrm>
            <a:off x="6425003" y="5087264"/>
            <a:ext cx="11414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 indent="-1143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hangingPunct="1">
              <a:buFontTx/>
              <a:buChar char="•"/>
            </a:pPr>
            <a:r>
              <a:rPr lang="en-US" sz="1000">
                <a:latin typeface="Trebuchet MS" pitchFamily="34" charset="0"/>
              </a:rPr>
              <a:t>vDisk-booted</a:t>
            </a:r>
          </a:p>
          <a:p>
            <a:pPr defTabSz="914400" eaLnBrk="1" hangingPunct="1">
              <a:buFontTx/>
              <a:buChar char="•"/>
            </a:pPr>
            <a:r>
              <a:rPr lang="en-US" sz="1000">
                <a:latin typeface="Trebuchet MS" pitchFamily="34" charset="0"/>
              </a:rPr>
              <a:t>NFS booted</a:t>
            </a:r>
          </a:p>
          <a:p>
            <a:pPr defTabSz="914400" eaLnBrk="1" hangingPunct="1">
              <a:buFontTx/>
              <a:buChar char="•"/>
            </a:pPr>
            <a:r>
              <a:rPr lang="en-US" sz="1000">
                <a:latin typeface="Trebuchet MS" pitchFamily="34" charset="0"/>
              </a:rPr>
              <a:t>FC-SAN booted</a:t>
            </a:r>
          </a:p>
          <a:p>
            <a:pPr defTabSz="914400" eaLnBrk="1" hangingPunct="1">
              <a:buFontTx/>
              <a:buChar char="•"/>
            </a:pPr>
            <a:r>
              <a:rPr lang="en-US" sz="1000">
                <a:latin typeface="Trebuchet MS" pitchFamily="34" charset="0"/>
              </a:rPr>
              <a:t>iSCSI booted</a:t>
            </a:r>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835" y="1620081"/>
            <a:ext cx="6634333" cy="226964"/>
          </a:xfrm>
          <a:prstGeom prst="rect">
            <a:avLst/>
          </a:prstGeom>
        </p:spPr>
      </p:pic>
      <p:sp>
        <p:nvSpPr>
          <p:cNvPr id="39" name="Line 13"/>
          <p:cNvSpPr>
            <a:spLocks noChangeShapeType="1"/>
          </p:cNvSpPr>
          <p:nvPr/>
        </p:nvSpPr>
        <p:spPr bwMode="auto">
          <a:xfrm flipV="1">
            <a:off x="2172119" y="3165231"/>
            <a:ext cx="1545771" cy="594486"/>
          </a:xfrm>
          <a:prstGeom prst="line">
            <a:avLst/>
          </a:prstGeom>
          <a:noFill/>
          <a:ln w="9525">
            <a:solidFill>
              <a:srgbClr val="D52B1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 name="Line 13"/>
          <p:cNvSpPr>
            <a:spLocks noChangeShapeType="1"/>
          </p:cNvSpPr>
          <p:nvPr/>
        </p:nvSpPr>
        <p:spPr bwMode="auto">
          <a:xfrm flipV="1">
            <a:off x="2180492" y="4170066"/>
            <a:ext cx="1537398" cy="753625"/>
          </a:xfrm>
          <a:prstGeom prst="line">
            <a:avLst/>
          </a:prstGeom>
          <a:noFill/>
          <a:ln w="9525">
            <a:solidFill>
              <a:srgbClr val="D52B1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Date Placeholder 1"/>
          <p:cNvSpPr>
            <a:spLocks noGrp="1"/>
          </p:cNvSpPr>
          <p:nvPr>
            <p:ph type="dt" sz="half" idx="2"/>
          </p:nvPr>
        </p:nvSpPr>
        <p:spPr/>
        <p:txBody>
          <a:bodyPr/>
          <a:lstStyle/>
          <a:p>
            <a:fld id="{CF57B7F8-9D94-46CF-B1C3-E01A9E402B43}" type="datetime1">
              <a:rPr lang="en-US" smtClean="0"/>
              <a:t>11/12/2023</a:t>
            </a:fld>
            <a:endParaRPr lang="en-US" dirty="0"/>
          </a:p>
        </p:txBody>
      </p:sp>
      <p:sp>
        <p:nvSpPr>
          <p:cNvPr id="3" name="Footer Placeholder 2"/>
          <p:cNvSpPr>
            <a:spLocks noGrp="1"/>
          </p:cNvSpPr>
          <p:nvPr>
            <p:ph type="ftr" sz="quarter" idx="3"/>
          </p:nvPr>
        </p:nvSpPr>
        <p:spPr/>
        <p:txBody>
          <a:bodyPr/>
          <a:lstStyle/>
          <a:p>
            <a:r>
              <a:rPr lang="en-US" smtClean="0"/>
              <a:t>Confidential</a:t>
            </a:r>
            <a:endParaRPr lang="en-US" dirty="0"/>
          </a:p>
        </p:txBody>
      </p:sp>
      <p:sp>
        <p:nvSpPr>
          <p:cNvPr id="4" name="Slide Number Placeholder 3"/>
          <p:cNvSpPr>
            <a:spLocks noGrp="1"/>
          </p:cNvSpPr>
          <p:nvPr>
            <p:ph type="sldNum" sz="quarter" idx="4"/>
          </p:nvPr>
        </p:nvSpPr>
        <p:spPr/>
        <p:txBody>
          <a:bodyPr/>
          <a:lstStyle/>
          <a:p>
            <a:fld id="{DBD5246C-868F-410A-AE52-FE248EDADC46}" type="slidenum">
              <a:rPr lang="en-US" smtClean="0"/>
              <a:pPr/>
              <a:t>29</a:t>
            </a:fld>
            <a:endParaRPr lang="en-US" dirty="0"/>
          </a:p>
        </p:txBody>
      </p:sp>
    </p:spTree>
    <p:extLst>
      <p:ext uri="{BB962C8B-B14F-4D97-AF65-F5344CB8AC3E}">
        <p14:creationId xmlns:p14="http://schemas.microsoft.com/office/powerpoint/2010/main" val="116171273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1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1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1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1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17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1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1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17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1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1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17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1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1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17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16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17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0" grpId="0" animBg="1"/>
      <p:bldP spid="49161" grpId="0" animBg="1"/>
      <p:bldP spid="49162" grpId="0" animBg="1"/>
      <p:bldP spid="49163" grpId="0" animBg="1"/>
      <p:bldP spid="49165" grpId="0" animBg="1"/>
      <p:bldP spid="49166" grpId="0" animBg="1"/>
      <p:bldP spid="49167" grpId="0" animBg="1"/>
      <p:bldP spid="49169" grpId="0" animBg="1"/>
      <p:bldP spid="49170" grpId="0" animBg="1"/>
      <p:bldP spid="49171" grpId="0" animBg="1"/>
      <p:bldP spid="49172" grpId="0" animBg="1"/>
      <p:bldP spid="49173" grpId="0"/>
      <p:bldP spid="49174" grpId="0"/>
      <p:bldP spid="49176" grpId="0"/>
      <p:bldP spid="49177" grpId="0"/>
      <p:bldP spid="49178" grpId="0"/>
      <p:bldP spid="49179" grpId="0"/>
      <p:bldP spid="39" grpId="0" animBg="1"/>
      <p:bldP spid="40"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smtClean="0">
                <a:latin typeface="Museo For Dell" charset="0"/>
                <a:ea typeface="Museo For Dell" charset="0"/>
                <a:cs typeface="Museo For Dell" charset="0"/>
              </a:rPr>
              <a:t>VHDs and Pass-Throughs on Microsoft Hyper-V</a:t>
            </a:r>
          </a:p>
        </p:txBody>
      </p:sp>
      <p:sp>
        <p:nvSpPr>
          <p:cNvPr id="28675" name="Rectangle 3"/>
          <p:cNvSpPr>
            <a:spLocks noGrp="1" noChangeArrowheads="1"/>
          </p:cNvSpPr>
          <p:nvPr>
            <p:ph idx="1"/>
          </p:nvPr>
        </p:nvSpPr>
        <p:spPr>
          <a:xfrm>
            <a:off x="419100" y="1314450"/>
            <a:ext cx="8391525" cy="3371850"/>
          </a:xfrm>
        </p:spPr>
        <p:txBody>
          <a:bodyPr/>
          <a:lstStyle/>
          <a:p>
            <a:r>
              <a:rPr lang="en-US" altLang="en-US" sz="1800" smtClean="0">
                <a:latin typeface="Museo Sans For Dell" charset="0"/>
                <a:ea typeface="Museo Sans For Dell" charset="0"/>
                <a:cs typeface="Museo Sans For Dell" charset="0"/>
              </a:rPr>
              <a:t>Personas can be installed on a VHD and can be retargeted if the VHD is on shared storage</a:t>
            </a:r>
          </a:p>
          <a:p>
            <a:r>
              <a:rPr lang="en-US" altLang="en-US" sz="1800" smtClean="0">
                <a:latin typeface="Museo Sans For Dell" charset="0"/>
                <a:ea typeface="Museo Sans For Dell" charset="0"/>
                <a:cs typeface="Museo Sans For Dell" charset="0"/>
              </a:rPr>
              <a:t>Bare metal iSCSI personas:</a:t>
            </a:r>
          </a:p>
          <a:p>
            <a:pPr lvl="1"/>
            <a:r>
              <a:rPr lang="en-US" altLang="en-US" sz="1600" smtClean="0">
                <a:latin typeface="Museo Sans For Dell" charset="0"/>
                <a:ea typeface="Museo Sans For Dell" charset="0"/>
                <a:cs typeface="Museo Sans For Dell" charset="0"/>
              </a:rPr>
              <a:t>Windows:</a:t>
            </a:r>
          </a:p>
          <a:p>
            <a:pPr lvl="2"/>
            <a:r>
              <a:rPr lang="en-US" altLang="en-US" sz="1400" smtClean="0">
                <a:latin typeface="Museo Sans For Dell" charset="0"/>
                <a:ea typeface="Museo Sans For Dell" charset="0"/>
                <a:cs typeface="Museo Sans For Dell" charset="0"/>
              </a:rPr>
              <a:t>Can be net-booted on a VM as on bare metal (requires preparation)</a:t>
            </a:r>
          </a:p>
          <a:p>
            <a:pPr lvl="2"/>
            <a:r>
              <a:rPr lang="en-US" altLang="en-US" sz="1400" smtClean="0">
                <a:latin typeface="Museo Sans For Dell" charset="0"/>
                <a:ea typeface="Museo Sans For Dell" charset="0"/>
                <a:cs typeface="Museo Sans For Dell" charset="0"/>
              </a:rPr>
              <a:t>Can be booted on a VM configured with a pass-through pointing to the iSCSI LUN</a:t>
            </a:r>
          </a:p>
          <a:p>
            <a:pPr lvl="1"/>
            <a:r>
              <a:rPr lang="en-US" altLang="en-US" sz="1600" smtClean="0">
                <a:latin typeface="Museo Sans For Dell" charset="0"/>
                <a:ea typeface="Museo Sans For Dell" charset="0"/>
                <a:cs typeface="Museo Sans For Dell" charset="0"/>
              </a:rPr>
              <a:t>Linux:</a:t>
            </a:r>
          </a:p>
          <a:p>
            <a:pPr lvl="2"/>
            <a:r>
              <a:rPr lang="en-US" altLang="en-US" sz="1400" smtClean="0">
                <a:latin typeface="Museo Sans For Dell" charset="0"/>
                <a:ea typeface="Museo Sans For Dell" charset="0"/>
                <a:cs typeface="Museo Sans For Dell" charset="0"/>
              </a:rPr>
              <a:t>Can be net-booted on a VM as on bare metal</a:t>
            </a:r>
          </a:p>
          <a:p>
            <a:r>
              <a:rPr lang="en-US" altLang="en-US" sz="1800" smtClean="0">
                <a:latin typeface="Museo Sans For Dell" charset="0"/>
                <a:ea typeface="Museo Sans For Dell" charset="0"/>
                <a:cs typeface="Museo Sans For Dell" charset="0"/>
              </a:rPr>
              <a:t>Bare metal FC-SAN personas:</a:t>
            </a:r>
          </a:p>
          <a:p>
            <a:pPr lvl="1"/>
            <a:r>
              <a:rPr lang="en-US" altLang="en-US" sz="1600" smtClean="0">
                <a:latin typeface="Museo Sans For Dell" charset="0"/>
                <a:ea typeface="Museo Sans For Dell" charset="0"/>
                <a:cs typeface="Museo Sans For Dell" charset="0"/>
              </a:rPr>
              <a:t>Can be booted on a VM configured with a pass-through pointing to the FC-SAN LUN</a:t>
            </a:r>
          </a:p>
        </p:txBody>
      </p:sp>
      <p:sp>
        <p:nvSpPr>
          <p:cNvPr id="28676" name="Slide Number Placeholder 1"/>
          <p:cNvSpPr>
            <a:spLocks noGrp="1"/>
          </p:cNvSpPr>
          <p:nvPr>
            <p:ph type="sldNum" sz="quarter" idx="10"/>
          </p:nvPr>
        </p:nvSpPr>
        <p:spPr bwMode="auto">
          <a:xfrm>
            <a:off x="444500" y="6440488"/>
            <a:ext cx="260350" cy="15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22ED5A24-3FF2-4555-9574-A78167755F9E}" type="slidenum">
              <a:rPr lang="en-US" altLang="en-US" sz="900">
                <a:solidFill>
                  <a:srgbClr val="AAAAAA"/>
                </a:solidFill>
                <a:latin typeface="Museo Sans For Dell" charset="0"/>
              </a:rPr>
              <a:pPr eaLnBrk="1" hangingPunct="1"/>
              <a:t>290</a:t>
            </a:fld>
            <a:endParaRPr lang="en-US" altLang="en-US" sz="900">
              <a:solidFill>
                <a:srgbClr val="AAAAAA"/>
              </a:solidFill>
              <a:latin typeface="Museo Sans For Dell" charset="0"/>
            </a:endParaRPr>
          </a:p>
        </p:txBody>
      </p:sp>
      <p:sp>
        <p:nvSpPr>
          <p:cNvPr id="2" name="Date Placeholder 1"/>
          <p:cNvSpPr>
            <a:spLocks noGrp="1"/>
          </p:cNvSpPr>
          <p:nvPr>
            <p:ph type="dt" sz="quarter" idx="4294967295"/>
          </p:nvPr>
        </p:nvSpPr>
        <p:spPr>
          <a:xfrm>
            <a:off x="1828800" y="6427788"/>
            <a:ext cx="914400" cy="152400"/>
          </a:xfrm>
          <a:prstGeom prst="rect">
            <a:avLst/>
          </a:prstGeom>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767B70F7-2F92-4CA1-860A-54ED700D3481}" type="datetime1">
              <a:rPr lang="en-US" altLang="en-US" sz="1000">
                <a:solidFill>
                  <a:srgbClr val="666666"/>
                </a:solidFill>
                <a:latin typeface="Museo Sans For Dell" charset="0"/>
              </a:rPr>
              <a:pPr eaLnBrk="1" hangingPunct="1"/>
              <a:t>11/12/2023</a:t>
            </a:fld>
            <a:endParaRPr lang="en-US" altLang="en-US" sz="1000">
              <a:solidFill>
                <a:srgbClr val="666666"/>
              </a:solidFill>
              <a:latin typeface="Museo Sans For Dell" charset="0"/>
            </a:endParaRPr>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pPr>
              <a:defRPr/>
            </a:pPr>
            <a:r>
              <a:rPr lang="en-US"/>
              <a:t>Confidential</a:t>
            </a:r>
          </a:p>
        </p:txBody>
      </p:sp>
    </p:spTree>
    <p:extLst>
      <p:ext uri="{BB962C8B-B14F-4D97-AF65-F5344CB8AC3E}">
        <p14:creationId xmlns:p14="http://schemas.microsoft.com/office/powerpoint/2010/main" val="3475123251"/>
      </p:ext>
    </p:extLst>
  </p:cSld>
  <p:clrMapOvr>
    <a:masterClrMapping/>
  </p:clrMapOvr>
  <p:transition spd="med">
    <p:wipe dir="r"/>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ctrTitle"/>
          </p:nvPr>
        </p:nvSpPr>
        <p:spPr>
          <a:xfrm>
            <a:off x="438150" y="2679700"/>
            <a:ext cx="5962650" cy="1006475"/>
          </a:xfrm>
        </p:spPr>
        <p:txBody>
          <a:bodyPr/>
          <a:lstStyle/>
          <a:p>
            <a:r>
              <a:rPr lang="en-US" altLang="en-US" sz="3200">
                <a:latin typeface="Museo For Dell" charset="0"/>
                <a:ea typeface="Museo For Dell" charset="0"/>
                <a:cs typeface="Museo For Dell" charset="0"/>
              </a:rPr>
              <a:t>Thank you</a:t>
            </a:r>
          </a:p>
        </p:txBody>
      </p:sp>
      <p:sp>
        <p:nvSpPr>
          <p:cNvPr id="29699" name="Subtitle 2"/>
          <p:cNvSpPr>
            <a:spLocks noGrp="1"/>
          </p:cNvSpPr>
          <p:nvPr>
            <p:ph type="subTitle" idx="1"/>
          </p:nvPr>
        </p:nvSpPr>
        <p:spPr>
          <a:xfrm>
            <a:off x="447675" y="4165600"/>
            <a:ext cx="5953125" cy="800100"/>
          </a:xfrm>
        </p:spPr>
        <p:txBody>
          <a:bodyPr/>
          <a:lstStyle/>
          <a:p>
            <a:r>
              <a:rPr lang="en-US" altLang="en-US" sz="1800">
                <a:latin typeface="Museo Sans For Dell" charset="0"/>
                <a:ea typeface="Museo Sans For Dell" charset="0"/>
                <a:cs typeface="Museo Sans For Dell" charset="0"/>
              </a:rPr>
              <a:t>Continue to the next module</a:t>
            </a:r>
          </a:p>
        </p:txBody>
      </p:sp>
    </p:spTree>
    <p:extLst>
      <p:ext uri="{BB962C8B-B14F-4D97-AF65-F5344CB8AC3E}">
        <p14:creationId xmlns:p14="http://schemas.microsoft.com/office/powerpoint/2010/main" val="1779914863"/>
      </p:ext>
    </p:extLst>
  </p:cSld>
  <p:clrMapOvr>
    <a:masterClrMapping/>
  </p:clrMapOvr>
  <p:transition spd="med">
    <p:wipe dir="r"/>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0"/>
          <p:cNvSpPr>
            <a:spLocks noGrp="1" noChangeArrowheads="1"/>
          </p:cNvSpPr>
          <p:nvPr>
            <p:ph type="subTitle" idx="1"/>
          </p:nvPr>
        </p:nvSpPr>
        <p:spPr>
          <a:xfrm>
            <a:off x="457200" y="3713163"/>
            <a:ext cx="5953125" cy="1363662"/>
          </a:xfrm>
        </p:spPr>
        <p:txBody>
          <a:bodyPr/>
          <a:lstStyle/>
          <a:p>
            <a:pPr>
              <a:lnSpc>
                <a:spcPct val="100000"/>
              </a:lnSpc>
            </a:pPr>
            <a:r>
              <a:rPr lang="en-US" altLang="en-US" sz="2400">
                <a:latin typeface="Museo For Dell" charset="0"/>
                <a:ea typeface="Museo Sans For Dell" charset="0"/>
                <a:cs typeface="Museo Sans For Dell" charset="0"/>
              </a:rPr>
              <a:t>Migration Tools</a:t>
            </a:r>
          </a:p>
          <a:p>
            <a:pPr marL="1031875" lvl="1" indent="-457200">
              <a:lnSpc>
                <a:spcPct val="100000"/>
              </a:lnSpc>
              <a:buFontTx/>
              <a:buChar char="–"/>
            </a:pPr>
            <a:r>
              <a:rPr lang="en-US" altLang="en-US" smtClean="0">
                <a:latin typeface="Museo For Dell" charset="0"/>
                <a:ea typeface="Museo Sans For Dell" charset="0"/>
                <a:cs typeface="Museo Sans For Dell" charset="0"/>
              </a:rPr>
              <a:t>SMU 3.4</a:t>
            </a:r>
          </a:p>
          <a:p>
            <a:pPr marL="1031875" lvl="1" indent="-457200">
              <a:lnSpc>
                <a:spcPct val="100000"/>
              </a:lnSpc>
              <a:buFontTx/>
              <a:buChar char="–"/>
            </a:pPr>
            <a:r>
              <a:rPr lang="en-US" altLang="en-US" smtClean="0">
                <a:latin typeface="Museo For Dell" charset="0"/>
                <a:ea typeface="Museo Sans For Dell" charset="0"/>
                <a:cs typeface="Museo Sans For Dell" charset="0"/>
              </a:rPr>
              <a:t>copy_persona.sh</a:t>
            </a:r>
          </a:p>
        </p:txBody>
      </p:sp>
      <p:sp>
        <p:nvSpPr>
          <p:cNvPr id="17411" name="Rectangle 68"/>
          <p:cNvSpPr>
            <a:spLocks noGrp="1" noChangeArrowheads="1"/>
          </p:cNvSpPr>
          <p:nvPr>
            <p:ph type="ctrTitle"/>
          </p:nvPr>
        </p:nvSpPr>
        <p:spPr>
          <a:xfrm>
            <a:off x="457200" y="2482850"/>
            <a:ext cx="5897563" cy="1230313"/>
          </a:xfrm>
        </p:spPr>
        <p:txBody>
          <a:bodyPr/>
          <a:lstStyle/>
          <a:p>
            <a:pPr>
              <a:defRPr/>
            </a:pPr>
            <a:r>
              <a:rPr lang="en-US" sz="3200" dirty="0">
                <a:latin typeface="+mn-lt"/>
                <a:ea typeface="MS PMincho" pitchFamily="18" charset="-128"/>
              </a:rPr>
              <a:t>Dell AIM Training</a:t>
            </a:r>
          </a:p>
        </p:txBody>
      </p:sp>
    </p:spTree>
    <p:extLst>
      <p:ext uri="{BB962C8B-B14F-4D97-AF65-F5344CB8AC3E}">
        <p14:creationId xmlns:p14="http://schemas.microsoft.com/office/powerpoint/2010/main" val="2508267470"/>
      </p:ext>
    </p:extLst>
  </p:cSld>
  <p:clrMapOvr>
    <a:masterClrMapping/>
  </p:clrMapOvr>
  <p:transition spd="med">
    <p:wipe dir="r"/>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latin typeface="Museo For Dell" charset="0"/>
                <a:ea typeface="Museo For Dell" charset="0"/>
                <a:cs typeface="Museo For Dell" charset="0"/>
              </a:rPr>
              <a:t>Lesson Objectives</a:t>
            </a:r>
          </a:p>
        </p:txBody>
      </p:sp>
      <p:sp>
        <p:nvSpPr>
          <p:cNvPr id="18435" name="Rectangle 3"/>
          <p:cNvSpPr>
            <a:spLocks noGrp="1" noChangeArrowheads="1"/>
          </p:cNvSpPr>
          <p:nvPr>
            <p:ph idx="1"/>
          </p:nvPr>
        </p:nvSpPr>
        <p:spPr>
          <a:xfrm>
            <a:off x="447675" y="1311275"/>
            <a:ext cx="8239125" cy="1087438"/>
          </a:xfrm>
        </p:spPr>
        <p:txBody>
          <a:bodyPr/>
          <a:lstStyle/>
          <a:p>
            <a:pPr eaLnBrk="1" hangingPunct="1">
              <a:spcBef>
                <a:spcPct val="0"/>
              </a:spcBef>
            </a:pPr>
            <a:r>
              <a:rPr lang="en-US" altLang="en-US" smtClean="0">
                <a:latin typeface="Museo For Dell" charset="0"/>
                <a:ea typeface="Museo Sans For Dell" charset="0"/>
                <a:cs typeface="Museo Sans For Dell" charset="0"/>
              </a:rPr>
              <a:t>Understand how to migrate Linux and Windows personas for centralized booting</a:t>
            </a:r>
          </a:p>
          <a:p>
            <a:pPr eaLnBrk="1" hangingPunct="1"/>
            <a:r>
              <a:rPr lang="en-US" altLang="en-US" smtClean="0">
                <a:latin typeface="Museo For Dell" charset="0"/>
                <a:ea typeface="Museo Sans For Dell" charset="0"/>
                <a:cs typeface="Museo Sans For Dell" charset="0"/>
              </a:rPr>
              <a:t>Learn how the migration tools work</a:t>
            </a:r>
          </a:p>
        </p:txBody>
      </p:sp>
    </p:spTree>
    <p:extLst>
      <p:ext uri="{BB962C8B-B14F-4D97-AF65-F5344CB8AC3E}">
        <p14:creationId xmlns:p14="http://schemas.microsoft.com/office/powerpoint/2010/main" val="1584792583"/>
      </p:ext>
    </p:extLst>
  </p:cSld>
  <p:clrMapOvr>
    <a:masterClrMapping/>
  </p:clrMapOvr>
  <p:transition spd="med">
    <p:wipe dir="r"/>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latin typeface="Museo For Dell" charset="0"/>
                <a:ea typeface="Museo For Dell" charset="0"/>
                <a:cs typeface="Museo For Dell" charset="0"/>
              </a:rPr>
              <a:t>Topics Covered</a:t>
            </a:r>
          </a:p>
        </p:txBody>
      </p:sp>
      <p:sp>
        <p:nvSpPr>
          <p:cNvPr id="19459" name="Rectangle 3"/>
          <p:cNvSpPr>
            <a:spLocks noGrp="1" noChangeArrowheads="1"/>
          </p:cNvSpPr>
          <p:nvPr>
            <p:ph idx="1"/>
          </p:nvPr>
        </p:nvSpPr>
        <p:spPr>
          <a:xfrm>
            <a:off x="438150" y="1316038"/>
            <a:ext cx="8239125" cy="1260475"/>
          </a:xfrm>
        </p:spPr>
        <p:txBody>
          <a:bodyPr/>
          <a:lstStyle/>
          <a:p>
            <a:pPr eaLnBrk="1" hangingPunct="1"/>
            <a:r>
              <a:rPr lang="en-US" altLang="en-US" smtClean="0">
                <a:latin typeface="Museo For Dell" charset="0"/>
                <a:ea typeface="Museo Sans For Dell" charset="0"/>
                <a:cs typeface="Museo Sans For Dell" charset="0"/>
              </a:rPr>
              <a:t>Windows migration using </a:t>
            </a:r>
            <a:r>
              <a:rPr lang="en-US" altLang="en-US" smtClean="0">
                <a:solidFill>
                  <a:srgbClr val="0000CC"/>
                </a:solidFill>
                <a:latin typeface="Museo For Dell" charset="0"/>
                <a:ea typeface="Museo Sans For Dell" charset="0"/>
                <a:cs typeface="Museo Sans For Dell" charset="0"/>
              </a:rPr>
              <a:t>Server Migration Utility </a:t>
            </a:r>
            <a:r>
              <a:rPr lang="en-US" altLang="en-US" smtClean="0">
                <a:latin typeface="Museo For Dell" charset="0"/>
                <a:ea typeface="Museo Sans For Dell" charset="0"/>
                <a:cs typeface="Museo Sans For Dell" charset="0"/>
              </a:rPr>
              <a:t>(SMU)</a:t>
            </a:r>
          </a:p>
          <a:p>
            <a:pPr eaLnBrk="1" hangingPunct="1"/>
            <a:r>
              <a:rPr lang="en-US" altLang="en-US" smtClean="0">
                <a:latin typeface="Museo For Dell" charset="0"/>
                <a:ea typeface="Museo Sans For Dell" charset="0"/>
                <a:cs typeface="Museo Sans For Dell" charset="0"/>
              </a:rPr>
              <a:t>Linux migration using </a:t>
            </a:r>
            <a:r>
              <a:rPr lang="en-US" altLang="en-US" smtClean="0">
                <a:solidFill>
                  <a:srgbClr val="0000CC"/>
                </a:solidFill>
                <a:latin typeface="Museo For Dell" charset="0"/>
                <a:ea typeface="Museo Sans For Dell" charset="0"/>
                <a:cs typeface="Museo Sans For Dell" charset="0"/>
              </a:rPr>
              <a:t>copy_persona.sh</a:t>
            </a:r>
          </a:p>
          <a:p>
            <a:pPr eaLnBrk="1" hangingPunct="1"/>
            <a:r>
              <a:rPr lang="en-US" altLang="en-US" smtClean="0">
                <a:latin typeface="Museo For Dell" charset="0"/>
                <a:ea typeface="Museo Sans For Dell" charset="0"/>
                <a:cs typeface="Museo Sans For Dell" charset="0"/>
              </a:rPr>
              <a:t>Ramdisk generator (</a:t>
            </a:r>
            <a:r>
              <a:rPr lang="en-US" altLang="en-US" smtClean="0">
                <a:solidFill>
                  <a:srgbClr val="0000CC"/>
                </a:solidFill>
                <a:latin typeface="Museo For Dell" charset="0"/>
                <a:ea typeface="Museo Sans For Dell" charset="0"/>
                <a:cs typeface="Museo Sans For Dell" charset="0"/>
              </a:rPr>
              <a:t>mkscalentrd</a:t>
            </a:r>
            <a:r>
              <a:rPr lang="en-US" altLang="en-US" smtClean="0">
                <a:latin typeface="Museo For Dell" charset="0"/>
                <a:ea typeface="Museo Sans For Dell" charset="0"/>
                <a:cs typeface="Museo Sans For Dell" charset="0"/>
              </a:rPr>
              <a:t>)</a:t>
            </a:r>
          </a:p>
        </p:txBody>
      </p:sp>
    </p:spTree>
    <p:extLst>
      <p:ext uri="{BB962C8B-B14F-4D97-AF65-F5344CB8AC3E}">
        <p14:creationId xmlns:p14="http://schemas.microsoft.com/office/powerpoint/2010/main" val="2386560983"/>
      </p:ext>
    </p:extLst>
  </p:cSld>
  <p:clrMapOvr>
    <a:masterClrMapping/>
  </p:clrMapOvr>
  <p:transition spd="med">
    <p:wipe dir="r"/>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mtClean="0">
                <a:latin typeface="Museo For Dell" charset="0"/>
                <a:ea typeface="Museo For Dell" charset="0"/>
                <a:cs typeface="Museo For Dell" charset="0"/>
              </a:rPr>
              <a:t>Windows Migration</a:t>
            </a:r>
            <a:endParaRPr lang="en-US" altLang="en-US" sz="1800" smtClean="0">
              <a:latin typeface="Museo For Dell" charset="0"/>
              <a:ea typeface="Museo For Dell" charset="0"/>
              <a:cs typeface="Museo For Dell" charset="0"/>
            </a:endParaRPr>
          </a:p>
        </p:txBody>
      </p:sp>
      <p:sp>
        <p:nvSpPr>
          <p:cNvPr id="20483" name="Rectangle 3"/>
          <p:cNvSpPr>
            <a:spLocks noGrp="1" noChangeArrowheads="1"/>
          </p:cNvSpPr>
          <p:nvPr>
            <p:ph idx="1"/>
          </p:nvPr>
        </p:nvSpPr>
        <p:spPr>
          <a:xfrm>
            <a:off x="352425" y="1306513"/>
            <a:ext cx="8229600" cy="2854325"/>
          </a:xfrm>
        </p:spPr>
        <p:txBody>
          <a:bodyPr/>
          <a:lstStyle/>
          <a:p>
            <a:pPr eaLnBrk="1" hangingPunct="1"/>
            <a:r>
              <a:rPr lang="en-US" altLang="en-US" smtClean="0">
                <a:latin typeface="Museo For Dell" charset="0"/>
                <a:ea typeface="Museo Sans For Dell" charset="0"/>
                <a:cs typeface="Museo Sans For Dell" charset="0"/>
              </a:rPr>
              <a:t>Disk booted Windows image can be copied to centralized storage for iSCSI and FC-SAN booting</a:t>
            </a:r>
          </a:p>
          <a:p>
            <a:pPr eaLnBrk="1" hangingPunct="1"/>
            <a:r>
              <a:rPr lang="en-US" altLang="en-US" smtClean="0">
                <a:latin typeface="Museo For Dell" charset="0"/>
                <a:ea typeface="Museo Sans For Dell" charset="0"/>
                <a:cs typeface="Museo Sans For Dell" charset="0"/>
              </a:rPr>
              <a:t>Migrated images can also be booted on VMs</a:t>
            </a:r>
          </a:p>
          <a:p>
            <a:pPr eaLnBrk="1" hangingPunct="1"/>
            <a:r>
              <a:rPr lang="en-US" altLang="en-US" smtClean="0">
                <a:latin typeface="Museo For Dell" charset="0"/>
                <a:ea typeface="Museo Sans For Dell" charset="0"/>
                <a:cs typeface="Museo Sans For Dell" charset="0"/>
              </a:rPr>
              <a:t>Images must be equipped with proper drivers to boot from the FC-SAN or on VMs</a:t>
            </a:r>
          </a:p>
          <a:p>
            <a:pPr eaLnBrk="1" hangingPunct="1"/>
            <a:r>
              <a:rPr lang="en-US" altLang="en-US" smtClean="0">
                <a:latin typeface="Museo For Dell" charset="0"/>
                <a:ea typeface="Museo Sans For Dell" charset="0"/>
                <a:cs typeface="Museo Sans For Dell" charset="0"/>
              </a:rPr>
              <a:t>iSCSI booting on bare metal is limited to identical hardware</a:t>
            </a:r>
          </a:p>
          <a:p>
            <a:pPr eaLnBrk="1" hangingPunct="1"/>
            <a:r>
              <a:rPr lang="en-US" altLang="en-US" smtClean="0">
                <a:latin typeface="Museo For Dell" charset="0"/>
                <a:ea typeface="Museo Sans For Dell" charset="0"/>
                <a:cs typeface="Museo Sans For Dell" charset="0"/>
              </a:rPr>
              <a:t>Migrations are performed by Server Migration Utility (SMU</a:t>
            </a:r>
            <a:r>
              <a:rPr lang="en-US" altLang="en-US" sz="2000" smtClean="0">
                <a:latin typeface="Museo For Dell" charset="0"/>
                <a:ea typeface="Museo Sans For Dell" charset="0"/>
                <a:cs typeface="Museo Sans For Dell" charset="0"/>
              </a:rPr>
              <a:t>)</a:t>
            </a:r>
          </a:p>
        </p:txBody>
      </p:sp>
    </p:spTree>
    <p:extLst>
      <p:ext uri="{BB962C8B-B14F-4D97-AF65-F5344CB8AC3E}">
        <p14:creationId xmlns:p14="http://schemas.microsoft.com/office/powerpoint/2010/main" val="3530899668"/>
      </p:ext>
    </p:extLst>
  </p:cSld>
  <p:clrMapOvr>
    <a:masterClrMapping/>
  </p:clrMapOvr>
  <p:transition spd="med">
    <p:wipe dir="r"/>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latin typeface="Museo For Dell" charset="0"/>
                <a:ea typeface="Museo For Dell" charset="0"/>
                <a:cs typeface="Museo For Dell" charset="0"/>
              </a:rPr>
              <a:t>Server Migration Utility (SMU)</a:t>
            </a:r>
          </a:p>
        </p:txBody>
      </p:sp>
      <p:sp>
        <p:nvSpPr>
          <p:cNvPr id="21507" name="Content Placeholder 2"/>
          <p:cNvSpPr>
            <a:spLocks noGrp="1"/>
          </p:cNvSpPr>
          <p:nvPr>
            <p:ph idx="1"/>
          </p:nvPr>
        </p:nvSpPr>
        <p:spPr>
          <a:xfrm>
            <a:off x="447675" y="1311275"/>
            <a:ext cx="8239125" cy="4456113"/>
          </a:xfrm>
        </p:spPr>
        <p:txBody>
          <a:bodyPr/>
          <a:lstStyle/>
          <a:p>
            <a:r>
              <a:rPr lang="en-US" altLang="en-US" smtClean="0">
                <a:latin typeface="Museo For Dell" charset="0"/>
                <a:ea typeface="Museo Sans For Dell" charset="0"/>
                <a:cs typeface="Museo Sans For Dell" charset="0"/>
              </a:rPr>
              <a:t>Server Migration Utility, Windows Edition (SMU) is an application for copying a Windows image from a server’s local disk to a LUN on a Fiber-Channel or iSCSI SAN storage array.</a:t>
            </a:r>
          </a:p>
          <a:p>
            <a:r>
              <a:rPr lang="en-US" altLang="en-US" smtClean="0">
                <a:latin typeface="Museo For Dell" charset="0"/>
                <a:ea typeface="Museo Sans For Dell" charset="0"/>
                <a:cs typeface="Museo Sans For Dell" charset="0"/>
              </a:rPr>
              <a:t>You can also use the application to view detailed volume information, partition and format destination volumes, or install Emulex, QLogic, VMware, and Hyper-V drivers on an existing image.</a:t>
            </a:r>
          </a:p>
          <a:p>
            <a:r>
              <a:rPr lang="en-US" altLang="en-US" smtClean="0">
                <a:latin typeface="Museo For Dell" charset="0"/>
                <a:ea typeface="Museo Sans For Dell" charset="0"/>
                <a:cs typeface="Museo Sans For Dell" charset="0"/>
              </a:rPr>
              <a:t>SMU is delivered as a bootable disk image (ISO), with a customized distribution of the Windows Pre-installation Environment (WinPE). </a:t>
            </a:r>
          </a:p>
          <a:p>
            <a:pPr eaLnBrk="1" hangingPunct="1"/>
            <a:r>
              <a:rPr lang="en-US" altLang="en-US" smtClean="0">
                <a:latin typeface="Museo For Dell" charset="0"/>
                <a:ea typeface="Museo Sans For Dell" charset="0"/>
                <a:cs typeface="Museo Sans For Dell" charset="0"/>
              </a:rPr>
              <a:t>Supports Windows Server 2003 and 2008</a:t>
            </a:r>
          </a:p>
          <a:p>
            <a:pPr lvl="1" eaLnBrk="1" hangingPunct="1"/>
            <a:r>
              <a:rPr lang="en-US" altLang="en-US" smtClean="0">
                <a:latin typeface="Museo For Dell" charset="0"/>
                <a:ea typeface="Museo Sans For Dell" charset="0"/>
                <a:cs typeface="Museo Sans For Dell" charset="0"/>
              </a:rPr>
              <a:t>Image migrations and modifications are done offline</a:t>
            </a:r>
          </a:p>
          <a:p>
            <a:pPr lvl="1" eaLnBrk="1" hangingPunct="1"/>
            <a:r>
              <a:rPr lang="en-US" altLang="en-US" smtClean="0">
                <a:latin typeface="Museo For Dell" charset="0"/>
                <a:ea typeface="Museo Sans For Dell" charset="0"/>
                <a:cs typeface="Museo Sans For Dell" charset="0"/>
              </a:rPr>
              <a:t>Source image is not altered</a:t>
            </a:r>
          </a:p>
          <a:p>
            <a:pPr lvl="1" eaLnBrk="1" hangingPunct="1"/>
            <a:r>
              <a:rPr lang="en-US" altLang="en-US" smtClean="0">
                <a:latin typeface="Museo For Dell" charset="0"/>
                <a:ea typeface="Museo Sans For Dell" charset="0"/>
                <a:cs typeface="Museo Sans For Dell" charset="0"/>
              </a:rPr>
              <a:t>Delivered as an ISO image, bootable from a CD or a USB drive</a:t>
            </a:r>
            <a:r>
              <a:rPr lang="en-US" altLang="en-US" sz="1800" smtClean="0">
                <a:latin typeface="Museo For Dell" charset="0"/>
                <a:ea typeface="Museo Sans For Dell" charset="0"/>
                <a:cs typeface="Museo Sans For Dell" charset="0"/>
              </a:rPr>
              <a:t/>
            </a:r>
            <a:br>
              <a:rPr lang="en-US" altLang="en-US" sz="1800" smtClean="0">
                <a:latin typeface="Museo For Dell" charset="0"/>
                <a:ea typeface="Museo Sans For Dell" charset="0"/>
                <a:cs typeface="Museo Sans For Dell" charset="0"/>
              </a:rPr>
            </a:br>
            <a:endParaRPr lang="en-US" altLang="en-US" sz="1800" smtClean="0">
              <a:latin typeface="Museo For Dell" charset="0"/>
              <a:ea typeface="Museo Sans For Dell" charset="0"/>
              <a:cs typeface="Museo Sans For Dell" charset="0"/>
            </a:endParaRPr>
          </a:p>
        </p:txBody>
      </p:sp>
      <p:sp>
        <p:nvSpPr>
          <p:cNvPr id="2150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A3F154-79CB-40BF-B928-C3D7B5260E7E}" type="slidenum">
              <a:rPr lang="en-US" altLang="en-US">
                <a:solidFill>
                  <a:srgbClr val="AAAAAA"/>
                </a:solidFill>
                <a:latin typeface="Museo Sans For Dell" charset="0"/>
              </a:rPr>
              <a:pPr eaLnBrk="1" hangingPunct="1"/>
              <a:t>296</a:t>
            </a:fld>
            <a:endParaRPr lang="en-US" altLang="en-US">
              <a:solidFill>
                <a:srgbClr val="AAAAAA"/>
              </a:solidFill>
              <a:latin typeface="Museo Sans For Dell" charset="0"/>
            </a:endParaRPr>
          </a:p>
        </p:txBody>
      </p:sp>
    </p:spTree>
    <p:extLst>
      <p:ext uri="{BB962C8B-B14F-4D97-AF65-F5344CB8AC3E}">
        <p14:creationId xmlns:p14="http://schemas.microsoft.com/office/powerpoint/2010/main" val="3279773827"/>
      </p:ext>
    </p:extLst>
  </p:cSld>
  <p:clrMapOvr>
    <a:masterClrMapping/>
  </p:clrMapOvr>
  <p:transition spd="med">
    <p:wipe dir="r"/>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mtClean="0">
                <a:latin typeface="Museo For Dell" charset="0"/>
                <a:ea typeface="Museo For Dell" charset="0"/>
                <a:cs typeface="Museo For Dell" charset="0"/>
              </a:rPr>
              <a:t>Additional SMU Features</a:t>
            </a:r>
          </a:p>
        </p:txBody>
      </p:sp>
      <p:sp>
        <p:nvSpPr>
          <p:cNvPr id="22531" name="Rectangle 3"/>
          <p:cNvSpPr>
            <a:spLocks noGrp="1" noChangeArrowheads="1"/>
          </p:cNvSpPr>
          <p:nvPr>
            <p:ph idx="1"/>
          </p:nvPr>
        </p:nvSpPr>
        <p:spPr>
          <a:xfrm>
            <a:off x="304800" y="1308100"/>
            <a:ext cx="8648700" cy="3751263"/>
          </a:xfrm>
        </p:spPr>
        <p:txBody>
          <a:bodyPr/>
          <a:lstStyle/>
          <a:p>
            <a:pPr eaLnBrk="1" hangingPunct="1"/>
            <a:r>
              <a:rPr lang="en-US" altLang="en-US" smtClean="0">
                <a:latin typeface="Museo For Dell" charset="0"/>
                <a:ea typeface="Museo Sans For Dell" charset="0"/>
                <a:cs typeface="Museo Sans For Dell" charset="0"/>
              </a:rPr>
              <a:t>Prepares images for FC-SAN booting on servers with different storage controllers:</a:t>
            </a:r>
          </a:p>
          <a:p>
            <a:pPr lvl="1" eaLnBrk="1" hangingPunct="1"/>
            <a:r>
              <a:rPr lang="en-US" altLang="en-US" smtClean="0">
                <a:latin typeface="Museo For Dell" charset="0"/>
                <a:ea typeface="Museo Sans For Dell" charset="0"/>
                <a:cs typeface="Museo Sans For Dell" charset="0"/>
              </a:rPr>
              <a:t>Emulex and QLogic HBAs</a:t>
            </a:r>
          </a:p>
          <a:p>
            <a:pPr lvl="1" eaLnBrk="1" hangingPunct="1"/>
            <a:r>
              <a:rPr lang="en-US" altLang="en-US" smtClean="0">
                <a:latin typeface="Museo For Dell" charset="0"/>
                <a:ea typeface="Museo Sans For Dell" charset="0"/>
                <a:cs typeface="Museo Sans For Dell" charset="0"/>
              </a:rPr>
              <a:t>Emulex CNAs</a:t>
            </a:r>
          </a:p>
          <a:p>
            <a:pPr lvl="1" eaLnBrk="1" hangingPunct="1"/>
            <a:r>
              <a:rPr lang="en-US" altLang="en-US" smtClean="0">
                <a:latin typeface="Museo For Dell" charset="0"/>
                <a:ea typeface="Museo Sans For Dell" charset="0"/>
                <a:cs typeface="Museo Sans For Dell" charset="0"/>
              </a:rPr>
              <a:t>VMware ESX or Microsoft Hyper-V virtual machines</a:t>
            </a:r>
          </a:p>
          <a:p>
            <a:pPr eaLnBrk="1" hangingPunct="1"/>
            <a:r>
              <a:rPr lang="en-US" altLang="en-US" smtClean="0">
                <a:latin typeface="Museo For Dell" charset="0"/>
                <a:ea typeface="Museo Sans For Dell" charset="0"/>
                <a:cs typeface="Museo Sans For Dell" charset="0"/>
              </a:rPr>
              <a:t>Migrates data volumes</a:t>
            </a:r>
          </a:p>
          <a:p>
            <a:pPr eaLnBrk="1" hangingPunct="1"/>
            <a:r>
              <a:rPr lang="en-US" altLang="en-US" smtClean="0">
                <a:latin typeface="Museo For Dell" charset="0"/>
                <a:ea typeface="Museo Sans For Dell" charset="0"/>
                <a:cs typeface="Museo Sans For Dell" charset="0"/>
              </a:rPr>
              <a:t>Configures images to use local swap disks</a:t>
            </a:r>
          </a:p>
          <a:p>
            <a:pPr eaLnBrk="1" hangingPunct="1"/>
            <a:r>
              <a:rPr lang="en-US" altLang="en-US" smtClean="0">
                <a:latin typeface="Museo For Dell" charset="0"/>
                <a:ea typeface="Museo Sans For Dell" charset="0"/>
                <a:cs typeface="Museo Sans For Dell" charset="0"/>
              </a:rPr>
              <a:t>Has customizable settings for partition creation and boot image copying</a:t>
            </a:r>
          </a:p>
          <a:p>
            <a:pPr eaLnBrk="1" hangingPunct="1"/>
            <a:r>
              <a:rPr lang="en-US" altLang="en-US" smtClean="0">
                <a:latin typeface="Museo For Dell" charset="0"/>
                <a:ea typeface="Museo Sans For Dell" charset="0"/>
                <a:cs typeface="Museo Sans For Dell" charset="0"/>
              </a:rPr>
              <a:t>Adds drivers to the SMU Disk Image</a:t>
            </a:r>
          </a:p>
          <a:p>
            <a:pPr eaLnBrk="1" hangingPunct="1"/>
            <a:r>
              <a:rPr lang="en-US" altLang="en-US" smtClean="0">
                <a:latin typeface="Museo For Dell" charset="0"/>
                <a:ea typeface="Museo Sans For Dell" charset="0"/>
                <a:cs typeface="Museo Sans For Dell" charset="0"/>
              </a:rPr>
              <a:t>Provides logs and audit trail</a:t>
            </a:r>
          </a:p>
        </p:txBody>
      </p:sp>
    </p:spTree>
    <p:extLst>
      <p:ext uri="{BB962C8B-B14F-4D97-AF65-F5344CB8AC3E}">
        <p14:creationId xmlns:p14="http://schemas.microsoft.com/office/powerpoint/2010/main" val="634151862"/>
      </p:ext>
    </p:extLst>
  </p:cSld>
  <p:clrMapOvr>
    <a:masterClrMapping/>
  </p:clrMapOvr>
  <p:transition spd="med">
    <p:wipe dir="r"/>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latin typeface="Museo For Dell" charset="0"/>
                <a:ea typeface="Museo For Dell" charset="0"/>
                <a:cs typeface="Museo For Dell" charset="0"/>
              </a:rPr>
              <a:t>New SMU 3.4 Features</a:t>
            </a:r>
          </a:p>
        </p:txBody>
      </p:sp>
      <p:sp>
        <p:nvSpPr>
          <p:cNvPr id="23555" name="Content Placeholder 2"/>
          <p:cNvSpPr>
            <a:spLocks noGrp="1"/>
          </p:cNvSpPr>
          <p:nvPr>
            <p:ph idx="1"/>
          </p:nvPr>
        </p:nvSpPr>
        <p:spPr>
          <a:xfrm>
            <a:off x="447675" y="1311275"/>
            <a:ext cx="8239125" cy="3138488"/>
          </a:xfrm>
        </p:spPr>
        <p:txBody>
          <a:bodyPr/>
          <a:lstStyle/>
          <a:p>
            <a:r>
              <a:rPr lang="en-US" altLang="en-US" smtClean="0">
                <a:latin typeface="Museo For Dell" charset="0"/>
                <a:ea typeface="Museo Sans For Dell" charset="0"/>
                <a:cs typeface="Museo Sans For Dell" charset="0"/>
              </a:rPr>
              <a:t>Unattended Migration</a:t>
            </a:r>
          </a:p>
          <a:p>
            <a:r>
              <a:rPr lang="en-US" altLang="en-US" smtClean="0">
                <a:latin typeface="Museo For Dell" charset="0"/>
                <a:ea typeface="Museo Sans For Dell" charset="0"/>
                <a:cs typeface="Museo Sans For Dell" charset="0"/>
              </a:rPr>
              <a:t>Support for 10Gb Network Interface Cards (NICs)</a:t>
            </a:r>
          </a:p>
          <a:p>
            <a:r>
              <a:rPr lang="en-US" altLang="en-US" smtClean="0">
                <a:latin typeface="Museo For Dell" charset="0"/>
                <a:ea typeface="Museo Sans For Dell" charset="0"/>
                <a:cs typeface="Museo Sans For Dell" charset="0"/>
              </a:rPr>
              <a:t>Support for Additional HBAs and CNAs</a:t>
            </a:r>
          </a:p>
          <a:p>
            <a:r>
              <a:rPr lang="en-US" altLang="en-US" smtClean="0">
                <a:latin typeface="Museo For Dell" charset="0"/>
                <a:ea typeface="Museo Sans For Dell" charset="0"/>
                <a:cs typeface="Museo Sans For Dell" charset="0"/>
              </a:rPr>
              <a:t>Automated Preparation of Windows 2008 Images for iSCSI-booting on ESX and Hyper-V VMs</a:t>
            </a:r>
          </a:p>
          <a:p>
            <a:endParaRPr lang="en-US" altLang="en-US" smtClean="0">
              <a:latin typeface="Museo For Dell" charset="0"/>
              <a:ea typeface="Museo Sans For Dell" charset="0"/>
              <a:cs typeface="Museo Sans For Dell" charset="0"/>
            </a:endParaRPr>
          </a:p>
          <a:p>
            <a:endParaRPr lang="en-US" altLang="en-US" smtClean="0">
              <a:latin typeface="Museo For Dell" charset="0"/>
              <a:ea typeface="Museo Sans For Dell" charset="0"/>
              <a:cs typeface="Museo Sans For Dell" charset="0"/>
            </a:endParaRPr>
          </a:p>
        </p:txBody>
      </p:sp>
      <p:sp>
        <p:nvSpPr>
          <p:cNvPr id="2355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773D27-08AA-4242-89DB-038D24963416}" type="slidenum">
              <a:rPr lang="en-US" altLang="en-US">
                <a:solidFill>
                  <a:srgbClr val="AAAAAA"/>
                </a:solidFill>
                <a:latin typeface="Museo Sans For Dell" charset="0"/>
              </a:rPr>
              <a:pPr eaLnBrk="1" hangingPunct="1"/>
              <a:t>298</a:t>
            </a:fld>
            <a:endParaRPr lang="en-US" altLang="en-US">
              <a:solidFill>
                <a:srgbClr val="AAAAAA"/>
              </a:solidFill>
              <a:latin typeface="Museo Sans For Dell" charset="0"/>
            </a:endParaRPr>
          </a:p>
        </p:txBody>
      </p:sp>
    </p:spTree>
    <p:extLst>
      <p:ext uri="{BB962C8B-B14F-4D97-AF65-F5344CB8AC3E}">
        <p14:creationId xmlns:p14="http://schemas.microsoft.com/office/powerpoint/2010/main" val="246730214"/>
      </p:ext>
    </p:extLst>
  </p:cSld>
  <p:clrMapOvr>
    <a:masterClrMapping/>
  </p:clrMapOvr>
  <p:transition spd="med">
    <p:wipe dir="r"/>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smtClean="0">
                <a:latin typeface="Museo For Dell" charset="0"/>
                <a:ea typeface="Museo For Dell" charset="0"/>
                <a:cs typeface="Museo For Dell" charset="0"/>
              </a:rPr>
              <a:t>SMU Multi-Pathing Support</a:t>
            </a:r>
          </a:p>
        </p:txBody>
      </p:sp>
      <p:sp>
        <p:nvSpPr>
          <p:cNvPr id="24579" name="Rectangle 3"/>
          <p:cNvSpPr>
            <a:spLocks noGrp="1" noChangeArrowheads="1"/>
          </p:cNvSpPr>
          <p:nvPr>
            <p:ph idx="1"/>
          </p:nvPr>
        </p:nvSpPr>
        <p:spPr>
          <a:xfrm>
            <a:off x="438150" y="1316038"/>
            <a:ext cx="8229600" cy="1620837"/>
          </a:xfrm>
        </p:spPr>
        <p:txBody>
          <a:bodyPr>
            <a:normAutofit lnSpcReduction="10000"/>
          </a:bodyPr>
          <a:lstStyle/>
          <a:p>
            <a:pPr eaLnBrk="1" hangingPunct="1"/>
            <a:r>
              <a:rPr lang="en-US" altLang="en-US" smtClean="0">
                <a:latin typeface="Museo For Dell" charset="0"/>
                <a:ea typeface="Museo Sans For Dell" charset="0"/>
                <a:cs typeface="Museo Sans For Dell" charset="0"/>
              </a:rPr>
              <a:t>SMU can migrate images to LUNs accessible via multi-paths</a:t>
            </a:r>
          </a:p>
          <a:p>
            <a:pPr eaLnBrk="1" hangingPunct="1"/>
            <a:r>
              <a:rPr lang="en-US" altLang="en-US" smtClean="0">
                <a:latin typeface="Museo For Dell" charset="0"/>
                <a:ea typeface="Museo Sans For Dell" charset="0"/>
                <a:cs typeface="Museo Sans For Dell" charset="0"/>
              </a:rPr>
              <a:t>If the destination LUN is configured with multiple paths to the server, the selection screen will present an entry for each path to the LUN</a:t>
            </a:r>
          </a:p>
          <a:p>
            <a:pPr eaLnBrk="1" hangingPunct="1"/>
            <a:r>
              <a:rPr lang="en-US" altLang="en-US" smtClean="0">
                <a:latin typeface="Museo For Dell" charset="0"/>
                <a:ea typeface="Museo Sans For Dell" charset="0"/>
                <a:cs typeface="Museo Sans For Dell" charset="0"/>
              </a:rPr>
              <a:t>Selecting any of the identical entries for the destination volume will work</a:t>
            </a:r>
          </a:p>
        </p:txBody>
      </p:sp>
    </p:spTree>
    <p:extLst>
      <p:ext uri="{BB962C8B-B14F-4D97-AF65-F5344CB8AC3E}">
        <p14:creationId xmlns:p14="http://schemas.microsoft.com/office/powerpoint/2010/main" val="2409999895"/>
      </p:ext>
    </p:extLst>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8022" y="1280160"/>
            <a:ext cx="8229600" cy="4754880"/>
          </a:xfrm>
        </p:spPr>
        <p:txBody>
          <a:bodyPr>
            <a:noAutofit/>
          </a:bodyPr>
          <a:lstStyle/>
          <a:p>
            <a:pPr marL="0" indent="0">
              <a:buNone/>
            </a:pPr>
            <a:r>
              <a:rPr lang="en-US" sz="2400" dirty="0" smtClean="0"/>
              <a:t>Exciting times </a:t>
            </a:r>
          </a:p>
          <a:p>
            <a:pPr marL="0" indent="0">
              <a:buNone/>
            </a:pPr>
            <a:r>
              <a:rPr lang="en-US" sz="1600" dirty="0"/>
              <a:t>	</a:t>
            </a:r>
            <a:r>
              <a:rPr lang="en-US" sz="1800" dirty="0" smtClean="0">
                <a:solidFill>
                  <a:schemeClr val="bg1">
                    <a:lumMod val="50000"/>
                  </a:schemeClr>
                </a:solidFill>
              </a:rPr>
              <a:t>Immerging Technologies</a:t>
            </a:r>
          </a:p>
          <a:p>
            <a:pPr marL="1017588" lvl="3" indent="0">
              <a:buNone/>
            </a:pPr>
            <a:r>
              <a:rPr lang="en-US" sz="1800" dirty="0">
                <a:solidFill>
                  <a:schemeClr val="tx1"/>
                </a:solidFill>
              </a:rPr>
              <a:t>	</a:t>
            </a:r>
            <a:r>
              <a:rPr lang="en-US" sz="1800" dirty="0" smtClean="0">
                <a:solidFill>
                  <a:schemeClr val="bg1"/>
                </a:solidFill>
              </a:rPr>
              <a:t>Virtual Technologies</a:t>
            </a:r>
          </a:p>
          <a:p>
            <a:pPr marL="1017588" lvl="3" indent="0">
              <a:buNone/>
            </a:pPr>
            <a:r>
              <a:rPr lang="en-US" sz="1800" dirty="0">
                <a:solidFill>
                  <a:schemeClr val="bg1"/>
                </a:solidFill>
              </a:rPr>
              <a:t>	</a:t>
            </a:r>
            <a:r>
              <a:rPr lang="en-US" sz="1800" dirty="0" smtClean="0">
                <a:solidFill>
                  <a:schemeClr val="bg1"/>
                </a:solidFill>
              </a:rPr>
              <a:t>Cloud technologies</a:t>
            </a:r>
          </a:p>
          <a:p>
            <a:pPr marL="1017588" lvl="3" indent="0">
              <a:buNone/>
            </a:pPr>
            <a:r>
              <a:rPr lang="en-US" sz="1800" dirty="0">
                <a:solidFill>
                  <a:schemeClr val="bg1"/>
                </a:solidFill>
              </a:rPr>
              <a:t>	</a:t>
            </a:r>
            <a:r>
              <a:rPr lang="en-US" sz="1800" dirty="0" smtClean="0">
                <a:solidFill>
                  <a:schemeClr val="bg1"/>
                </a:solidFill>
              </a:rPr>
              <a:t>Network and Storage Advancements</a:t>
            </a:r>
          </a:p>
          <a:p>
            <a:pPr marL="0" indent="0">
              <a:buNone/>
            </a:pPr>
            <a:endParaRPr lang="en-US" sz="1600" dirty="0" smtClean="0">
              <a:solidFill>
                <a:schemeClr val="tx1"/>
              </a:solidFill>
            </a:endParaRPr>
          </a:p>
          <a:p>
            <a:pPr marL="0" indent="0">
              <a:buNone/>
            </a:pPr>
            <a:r>
              <a:rPr lang="en-US" sz="2400" dirty="0" smtClean="0"/>
              <a:t>Changing Environments</a:t>
            </a:r>
            <a:r>
              <a:rPr lang="en-US" sz="1600" dirty="0"/>
              <a:t>	</a:t>
            </a:r>
            <a:endParaRPr lang="en-US" sz="1600" dirty="0" smtClean="0"/>
          </a:p>
          <a:p>
            <a:pPr marL="0" indent="0">
              <a:buNone/>
            </a:pPr>
            <a:r>
              <a:rPr lang="en-US" sz="1600" dirty="0">
                <a:solidFill>
                  <a:schemeClr val="tx1"/>
                </a:solidFill>
              </a:rPr>
              <a:t>	</a:t>
            </a:r>
            <a:r>
              <a:rPr lang="en-US" sz="1800" dirty="0" smtClean="0">
                <a:solidFill>
                  <a:schemeClr val="bg1">
                    <a:lumMod val="50000"/>
                  </a:schemeClr>
                </a:solidFill>
              </a:rPr>
              <a:t>Heterogeneous environments</a:t>
            </a:r>
            <a:endParaRPr lang="en-US" sz="1600" dirty="0" smtClean="0">
              <a:solidFill>
                <a:schemeClr val="bg1">
                  <a:lumMod val="50000"/>
                </a:schemeClr>
              </a:solidFill>
            </a:endParaRPr>
          </a:p>
          <a:p>
            <a:pPr marL="0" indent="0">
              <a:buNone/>
            </a:pPr>
            <a:r>
              <a:rPr lang="en-US" sz="1600" dirty="0">
                <a:solidFill>
                  <a:schemeClr val="tx1"/>
                </a:solidFill>
              </a:rPr>
              <a:t>	</a:t>
            </a:r>
            <a:r>
              <a:rPr lang="en-US" sz="1600" dirty="0" smtClean="0">
                <a:solidFill>
                  <a:schemeClr val="tx1"/>
                </a:solidFill>
              </a:rPr>
              <a:t>	</a:t>
            </a:r>
            <a:r>
              <a:rPr lang="en-US" sz="1600" dirty="0" smtClean="0">
                <a:solidFill>
                  <a:schemeClr val="bg1"/>
                </a:solidFill>
              </a:rPr>
              <a:t>Physical and Virtual Systems converged together in the data center</a:t>
            </a:r>
          </a:p>
          <a:p>
            <a:pPr marL="0" indent="0">
              <a:buNone/>
            </a:pPr>
            <a:r>
              <a:rPr lang="en-US" sz="1600" dirty="0">
                <a:solidFill>
                  <a:schemeClr val="bg1"/>
                </a:solidFill>
              </a:rPr>
              <a:t>	</a:t>
            </a:r>
            <a:r>
              <a:rPr lang="en-US" sz="1600" dirty="0" smtClean="0">
                <a:solidFill>
                  <a:schemeClr val="bg1"/>
                </a:solidFill>
              </a:rPr>
              <a:t>	Different Operating Systems, Hardware, Software, Technologies</a:t>
            </a:r>
          </a:p>
          <a:p>
            <a:pPr marL="0" indent="0">
              <a:buNone/>
            </a:pPr>
            <a:endParaRPr lang="en-US" sz="1600" dirty="0">
              <a:solidFill>
                <a:schemeClr val="bg1"/>
              </a:solidFill>
            </a:endParaRPr>
          </a:p>
          <a:p>
            <a:pPr marL="0" indent="0">
              <a:buNone/>
            </a:pPr>
            <a:r>
              <a:rPr lang="en-US" sz="2400" dirty="0"/>
              <a:t>C</a:t>
            </a:r>
            <a:r>
              <a:rPr lang="en-US" sz="2400" dirty="0" smtClean="0"/>
              <a:t>hanging Requirements</a:t>
            </a:r>
          </a:p>
          <a:p>
            <a:pPr marL="0" indent="0">
              <a:buNone/>
            </a:pPr>
            <a:r>
              <a:rPr lang="en-US" sz="2400" dirty="0"/>
              <a:t>	</a:t>
            </a:r>
            <a:r>
              <a:rPr lang="en-US" sz="1800" dirty="0" smtClean="0">
                <a:solidFill>
                  <a:schemeClr val="bg1">
                    <a:lumMod val="50000"/>
                  </a:schemeClr>
                </a:solidFill>
              </a:rPr>
              <a:t>Increased needs</a:t>
            </a:r>
          </a:p>
          <a:p>
            <a:pPr marL="0" indent="0">
              <a:buNone/>
            </a:pPr>
            <a:r>
              <a:rPr lang="en-US" sz="1800" dirty="0"/>
              <a:t>	</a:t>
            </a:r>
            <a:r>
              <a:rPr lang="en-US" sz="1800" dirty="0" smtClean="0"/>
              <a:t>	</a:t>
            </a:r>
            <a:r>
              <a:rPr lang="en-US" sz="1600" dirty="0" smtClean="0">
                <a:solidFill>
                  <a:schemeClr val="bg1"/>
                </a:solidFill>
              </a:rPr>
              <a:t>Value</a:t>
            </a:r>
          </a:p>
          <a:p>
            <a:pPr marL="0" indent="0">
              <a:buNone/>
            </a:pPr>
            <a:r>
              <a:rPr lang="en-US" sz="1600" dirty="0">
                <a:solidFill>
                  <a:schemeClr val="bg1"/>
                </a:solidFill>
              </a:rPr>
              <a:t>		</a:t>
            </a:r>
            <a:r>
              <a:rPr lang="en-US" sz="1600" dirty="0" smtClean="0">
                <a:solidFill>
                  <a:schemeClr val="bg1"/>
                </a:solidFill>
              </a:rPr>
              <a:t>Redundancy</a:t>
            </a:r>
          </a:p>
          <a:p>
            <a:pPr marL="0" indent="0">
              <a:buNone/>
            </a:pPr>
            <a:r>
              <a:rPr lang="en-US" sz="1600" dirty="0">
                <a:solidFill>
                  <a:schemeClr val="bg1"/>
                </a:solidFill>
              </a:rPr>
              <a:t>	</a:t>
            </a:r>
            <a:r>
              <a:rPr lang="en-US" sz="1600" dirty="0" smtClean="0">
                <a:solidFill>
                  <a:schemeClr val="bg1"/>
                </a:solidFill>
              </a:rPr>
              <a:t>	High Availability</a:t>
            </a:r>
          </a:p>
          <a:p>
            <a:pPr marL="0" indent="0">
              <a:buNone/>
            </a:pPr>
            <a:r>
              <a:rPr lang="en-US" sz="1600" dirty="0">
                <a:solidFill>
                  <a:schemeClr val="bg1"/>
                </a:solidFill>
              </a:rPr>
              <a:t>	</a:t>
            </a:r>
            <a:r>
              <a:rPr lang="en-US" sz="1600" dirty="0" smtClean="0">
                <a:solidFill>
                  <a:schemeClr val="bg1"/>
                </a:solidFill>
              </a:rPr>
              <a:t>	Disaster Recovery</a:t>
            </a:r>
            <a:endParaRPr lang="en-US" sz="1600" dirty="0">
              <a:solidFill>
                <a:schemeClr val="bg1"/>
              </a:solidFill>
            </a:endParaRPr>
          </a:p>
          <a:p>
            <a:pPr marL="0" indent="0">
              <a:buNone/>
            </a:pPr>
            <a:endParaRPr lang="en-US" sz="1800" dirty="0">
              <a:solidFill>
                <a:schemeClr val="bg1"/>
              </a:solidFill>
            </a:endParaRPr>
          </a:p>
          <a:p>
            <a:pPr marL="0" indent="0">
              <a:buNone/>
            </a:pPr>
            <a:endParaRPr lang="en-US" sz="1800" dirty="0" smtClean="0">
              <a:solidFill>
                <a:schemeClr val="bg1"/>
              </a:solidFill>
            </a:endParaRPr>
          </a:p>
          <a:p>
            <a:pPr marL="0" indent="0">
              <a:buNone/>
            </a:pPr>
            <a:r>
              <a:rPr lang="en-US" sz="1600" dirty="0">
                <a:solidFill>
                  <a:schemeClr val="tx1"/>
                </a:solidFill>
              </a:rPr>
              <a:t>	</a:t>
            </a:r>
            <a:r>
              <a:rPr lang="en-US" sz="1600" dirty="0" smtClean="0">
                <a:solidFill>
                  <a:schemeClr val="tx1"/>
                </a:solidFill>
              </a:rPr>
              <a:t>		</a:t>
            </a:r>
            <a:br>
              <a:rPr lang="en-US" sz="1600" dirty="0" smtClean="0">
                <a:solidFill>
                  <a:schemeClr val="tx1"/>
                </a:solidFill>
              </a:rPr>
            </a:br>
            <a:r>
              <a:rPr lang="en-US" sz="1600" dirty="0" smtClean="0">
                <a:solidFill>
                  <a:schemeClr val="tx1"/>
                </a:solidFill>
              </a:rPr>
              <a:t>	</a:t>
            </a:r>
          </a:p>
          <a:p>
            <a:pPr marL="0" indent="0">
              <a:buNone/>
            </a:pPr>
            <a:r>
              <a:rPr lang="en-US" sz="1600" dirty="0">
                <a:solidFill>
                  <a:schemeClr val="tx1"/>
                </a:solidFill>
              </a:rPr>
              <a:t>	</a:t>
            </a:r>
            <a:endParaRPr lang="en-US" sz="1600" dirty="0" smtClean="0">
              <a:solidFill>
                <a:schemeClr val="tx1"/>
              </a:solidFill>
            </a:endParaRPr>
          </a:p>
          <a:p>
            <a:pPr marL="0" indent="0">
              <a:buNone/>
            </a:pPr>
            <a:endParaRPr lang="en-US" sz="1600" dirty="0" smtClean="0"/>
          </a:p>
          <a:p>
            <a:pPr marL="0" indent="0">
              <a:buNone/>
            </a:pPr>
            <a:endParaRPr lang="en-US" sz="1600" dirty="0" smtClean="0"/>
          </a:p>
          <a:p>
            <a:pPr marL="0" indent="0">
              <a:buNone/>
            </a:pPr>
            <a:r>
              <a:rPr lang="en-US" sz="1600" dirty="0"/>
              <a:t>	</a:t>
            </a:r>
            <a:endParaRPr lang="en-US" sz="1600" dirty="0" smtClean="0"/>
          </a:p>
          <a:p>
            <a:pPr marL="0" indent="0">
              <a:buNone/>
            </a:pPr>
            <a:endParaRPr lang="en-US" sz="1600" dirty="0" smtClean="0"/>
          </a:p>
          <a:p>
            <a:pPr marL="0" indent="0">
              <a:buNone/>
            </a:pPr>
            <a:endParaRPr lang="en-US" sz="1600" dirty="0"/>
          </a:p>
        </p:txBody>
      </p:sp>
      <p:sp>
        <p:nvSpPr>
          <p:cNvPr id="2" name="Title 1"/>
          <p:cNvSpPr>
            <a:spLocks noGrp="1"/>
          </p:cNvSpPr>
          <p:nvPr>
            <p:ph type="title"/>
          </p:nvPr>
        </p:nvSpPr>
        <p:spPr/>
        <p:txBody>
          <a:bodyPr/>
          <a:lstStyle/>
          <a:p>
            <a:r>
              <a:rPr lang="en-US" dirty="0" smtClean="0"/>
              <a:t>Welcome</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400631823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1"/>
          <p:cNvSpPr>
            <a:spLocks noGrp="1"/>
          </p:cNvSpPr>
          <p:nvPr>
            <p:ph idx="4294967295"/>
          </p:nvPr>
        </p:nvSpPr>
        <p:spPr>
          <a:xfrm>
            <a:off x="393700" y="1376363"/>
            <a:ext cx="7715250" cy="4164012"/>
          </a:xfrm>
        </p:spPr>
        <p:txBody>
          <a:bodyPr>
            <a:spAutoFit/>
          </a:bodyPr>
          <a:lstStyle/>
          <a:p>
            <a:pPr eaLnBrk="1" hangingPunct="1">
              <a:spcAft>
                <a:spcPct val="50000"/>
              </a:spcAft>
            </a:pPr>
            <a:r>
              <a:rPr lang="en-US" dirty="0" smtClean="0"/>
              <a:t>Protect all servers against failures</a:t>
            </a:r>
          </a:p>
          <a:p>
            <a:pPr eaLnBrk="1" hangingPunct="1">
              <a:spcAft>
                <a:spcPct val="50000"/>
              </a:spcAft>
            </a:pPr>
            <a:r>
              <a:rPr lang="en-US" dirty="0" smtClean="0"/>
              <a:t>Typical distribution of servers by class of service:</a:t>
            </a:r>
          </a:p>
          <a:p>
            <a:pPr lvl="1" eaLnBrk="1" hangingPunct="1">
              <a:spcBef>
                <a:spcPct val="10000"/>
              </a:spcBef>
              <a:spcAft>
                <a:spcPct val="50000"/>
              </a:spcAft>
            </a:pPr>
            <a:r>
              <a:rPr lang="en-US" dirty="0" smtClean="0"/>
              <a:t>Mission critical: 20%</a:t>
            </a:r>
          </a:p>
          <a:p>
            <a:pPr lvl="1" eaLnBrk="1" hangingPunct="1">
              <a:spcBef>
                <a:spcPct val="10000"/>
              </a:spcBef>
              <a:spcAft>
                <a:spcPct val="50000"/>
              </a:spcAft>
            </a:pPr>
            <a:r>
              <a:rPr lang="en-US" dirty="0" smtClean="0"/>
              <a:t>Business critical: 70%</a:t>
            </a:r>
          </a:p>
          <a:p>
            <a:pPr lvl="1" eaLnBrk="1" hangingPunct="1">
              <a:spcBef>
                <a:spcPct val="10000"/>
              </a:spcBef>
              <a:spcAft>
                <a:spcPct val="50000"/>
              </a:spcAft>
            </a:pPr>
            <a:r>
              <a:rPr lang="en-US" dirty="0" smtClean="0"/>
              <a:t>Non-critical: 10%</a:t>
            </a:r>
          </a:p>
          <a:p>
            <a:pPr eaLnBrk="1" hangingPunct="1">
              <a:spcAft>
                <a:spcPct val="50000"/>
              </a:spcAft>
            </a:pPr>
            <a:r>
              <a:rPr lang="en-US" dirty="0" smtClean="0"/>
              <a:t>Use common pools of servers for spares</a:t>
            </a:r>
          </a:p>
          <a:p>
            <a:pPr eaLnBrk="1" hangingPunct="1">
              <a:spcAft>
                <a:spcPct val="50000"/>
              </a:spcAft>
            </a:pPr>
            <a:r>
              <a:rPr lang="en-US" dirty="0" smtClean="0"/>
              <a:t>Quarantine servers that fail repeatedly for maintenance</a:t>
            </a:r>
          </a:p>
        </p:txBody>
      </p:sp>
      <p:sp>
        <p:nvSpPr>
          <p:cNvPr id="22531" name="Title 2"/>
          <p:cNvSpPr>
            <a:spLocks/>
          </p:cNvSpPr>
          <p:nvPr/>
        </p:nvSpPr>
        <p:spPr bwMode="auto">
          <a:xfrm>
            <a:off x="171450" y="153988"/>
            <a:ext cx="8229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80000"/>
              </a:lnSpc>
            </a:pPr>
            <a:r>
              <a:rPr lang="en-US" sz="3200" dirty="0">
                <a:solidFill>
                  <a:schemeClr val="accent1"/>
                </a:solidFill>
                <a:latin typeface="+mn-lt"/>
              </a:rPr>
              <a:t>Automated High Availability</a:t>
            </a:r>
          </a:p>
        </p:txBody>
      </p:sp>
      <p:sp>
        <p:nvSpPr>
          <p:cNvPr id="2" name="Date Placeholder 1"/>
          <p:cNvSpPr>
            <a:spLocks noGrp="1"/>
          </p:cNvSpPr>
          <p:nvPr>
            <p:ph type="dt" sz="half" idx="2"/>
          </p:nvPr>
        </p:nvSpPr>
        <p:spPr/>
        <p:txBody>
          <a:bodyPr/>
          <a:lstStyle/>
          <a:p>
            <a:fld id="{AA67C764-F49B-4EDF-9117-CD838380052B}" type="datetime1">
              <a:rPr lang="en-US" smtClean="0"/>
              <a:t>11/12/2023</a:t>
            </a:fld>
            <a:endParaRPr lang="en-US" dirty="0"/>
          </a:p>
        </p:txBody>
      </p:sp>
      <p:sp>
        <p:nvSpPr>
          <p:cNvPr id="3" name="Footer Placeholder 2"/>
          <p:cNvSpPr>
            <a:spLocks noGrp="1"/>
          </p:cNvSpPr>
          <p:nvPr>
            <p:ph type="ftr" sz="quarter" idx="3"/>
          </p:nvPr>
        </p:nvSpPr>
        <p:spPr/>
        <p:txBody>
          <a:bodyPr/>
          <a:lstStyle/>
          <a:p>
            <a:r>
              <a:rPr lang="en-US" smtClean="0"/>
              <a:t>Confidential</a:t>
            </a:r>
            <a:endParaRPr lang="en-US" dirty="0"/>
          </a:p>
        </p:txBody>
      </p:sp>
      <p:sp>
        <p:nvSpPr>
          <p:cNvPr id="4" name="Slide Number Placeholder 3"/>
          <p:cNvSpPr>
            <a:spLocks noGrp="1"/>
          </p:cNvSpPr>
          <p:nvPr>
            <p:ph type="sldNum" sz="quarter" idx="4"/>
          </p:nvPr>
        </p:nvSpPr>
        <p:spPr/>
        <p:txBody>
          <a:bodyPr/>
          <a:lstStyle/>
          <a:p>
            <a:fld id="{DBD5246C-868F-410A-AE52-FE248EDADC46}" type="slidenum">
              <a:rPr lang="en-US" smtClean="0"/>
              <a:pPr/>
              <a:t>30</a:t>
            </a:fld>
            <a:endParaRPr lang="en-US" dirty="0"/>
          </a:p>
        </p:txBody>
      </p:sp>
    </p:spTree>
    <p:extLst>
      <p:ext uri="{BB962C8B-B14F-4D97-AF65-F5344CB8AC3E}">
        <p14:creationId xmlns:p14="http://schemas.microsoft.com/office/powerpoint/2010/main" val="331016931"/>
      </p:ext>
    </p:extLst>
  </p:cSld>
  <p:clrMapOvr>
    <a:masterClrMapping/>
  </p:clrMapOvr>
  <p:transition spd="med">
    <p:wipe dir="r"/>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latin typeface="Museo For Dell" charset="0"/>
                <a:ea typeface="Museo For Dell" charset="0"/>
                <a:cs typeface="Museo For Dell" charset="0"/>
              </a:rPr>
              <a:t>SMU Requirements</a:t>
            </a:r>
          </a:p>
        </p:txBody>
      </p:sp>
      <p:sp>
        <p:nvSpPr>
          <p:cNvPr id="3" name="Content Placeholder 2"/>
          <p:cNvSpPr>
            <a:spLocks noGrp="1"/>
          </p:cNvSpPr>
          <p:nvPr>
            <p:ph idx="1"/>
          </p:nvPr>
        </p:nvSpPr>
        <p:spPr>
          <a:xfrm>
            <a:off x="447675" y="1311275"/>
            <a:ext cx="8239125" cy="3470275"/>
          </a:xfrm>
        </p:spPr>
        <p:txBody>
          <a:bodyPr/>
          <a:lstStyle/>
          <a:p>
            <a:pPr marL="0" indent="0">
              <a:buFont typeface="Arial" pitchFamily="34" charset="0"/>
              <a:buNone/>
              <a:defRPr/>
            </a:pPr>
            <a:r>
              <a:rPr lang="en-US" dirty="0"/>
              <a:t>To use Server Migration Utility, Windows Edition, you need</a:t>
            </a:r>
            <a:r>
              <a:rPr lang="en-US" dirty="0" smtClean="0"/>
              <a:t>:</a:t>
            </a:r>
          </a:p>
          <a:p>
            <a:pPr>
              <a:buFont typeface="Arial" pitchFamily="34" charset="0"/>
              <a:buChar char="•"/>
              <a:defRPr/>
            </a:pPr>
            <a:r>
              <a:rPr lang="en-US" dirty="0"/>
              <a:t>The Server Migration Utility, Windows Edition disk </a:t>
            </a:r>
            <a:r>
              <a:rPr lang="en-US" dirty="0" smtClean="0"/>
              <a:t>image</a:t>
            </a:r>
          </a:p>
          <a:p>
            <a:pPr>
              <a:buFont typeface="Arial" pitchFamily="34" charset="0"/>
              <a:buChar char="•"/>
              <a:defRPr/>
            </a:pPr>
            <a:r>
              <a:rPr lang="en-US" dirty="0"/>
              <a:t>A server with at least 1 GB of RAM and an optical drive or a USB slot where you will run Server Migration Utility, Windows Edition. </a:t>
            </a:r>
          </a:p>
          <a:p>
            <a:pPr>
              <a:buFont typeface="Arial" pitchFamily="34" charset="0"/>
              <a:buChar char="•"/>
              <a:defRPr/>
            </a:pPr>
            <a:r>
              <a:rPr lang="en-US" dirty="0"/>
              <a:t>A 32-bit or 64-bit Windows 2003 or Windows 2008 boot image. </a:t>
            </a:r>
          </a:p>
          <a:p>
            <a:pPr>
              <a:buFont typeface="Arial" pitchFamily="34" charset="0"/>
              <a:buChar char="•"/>
              <a:defRPr/>
            </a:pPr>
            <a:r>
              <a:rPr lang="en-US" sz="1600" dirty="0" smtClean="0"/>
              <a:t>A Fiber-Channel </a:t>
            </a:r>
            <a:r>
              <a:rPr lang="en-US" sz="1600" dirty="0"/>
              <a:t>or </a:t>
            </a:r>
            <a:r>
              <a:rPr lang="en-US" sz="1600" dirty="0" err="1"/>
              <a:t>iSCSI</a:t>
            </a:r>
            <a:r>
              <a:rPr lang="en-US" sz="1600" dirty="0"/>
              <a:t> connection from the server that contains the boot image you want to copy to the storage device with the LUN where you want to copy it.</a:t>
            </a:r>
          </a:p>
          <a:p>
            <a:pPr>
              <a:buFont typeface="Arial" pitchFamily="34" charset="0"/>
              <a:buChar char="•"/>
              <a:defRPr/>
            </a:pPr>
            <a:r>
              <a:rPr lang="en-US" dirty="0"/>
              <a:t>If you are using an </a:t>
            </a:r>
            <a:r>
              <a:rPr lang="en-US" dirty="0" err="1"/>
              <a:t>iSCSI</a:t>
            </a:r>
            <a:r>
              <a:rPr lang="en-US" dirty="0"/>
              <a:t> connection to the SAN storage array, you will also need a DHCP server </a:t>
            </a:r>
            <a:r>
              <a:rPr lang="en-US" dirty="0" smtClean="0"/>
              <a:t>that </a:t>
            </a:r>
            <a:r>
              <a:rPr lang="en-US" dirty="0"/>
              <a:t>SMU can connect to and obtain an IP </a:t>
            </a:r>
            <a:r>
              <a:rPr lang="en-US" dirty="0" smtClean="0"/>
              <a:t>address.</a:t>
            </a:r>
            <a:endParaRPr lang="en-US" dirty="0"/>
          </a:p>
        </p:txBody>
      </p:sp>
      <p:sp>
        <p:nvSpPr>
          <p:cNvPr id="2560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7F8AF0-4F45-4536-94A7-1BF9E65C5483}" type="slidenum">
              <a:rPr lang="en-US" altLang="en-US">
                <a:solidFill>
                  <a:srgbClr val="AAAAAA"/>
                </a:solidFill>
                <a:latin typeface="Museo Sans For Dell" charset="0"/>
              </a:rPr>
              <a:pPr eaLnBrk="1" hangingPunct="1"/>
              <a:t>300</a:t>
            </a:fld>
            <a:endParaRPr lang="en-US" altLang="en-US">
              <a:solidFill>
                <a:srgbClr val="AAAAAA"/>
              </a:solidFill>
              <a:latin typeface="Museo Sans For Dell" charset="0"/>
            </a:endParaRPr>
          </a:p>
        </p:txBody>
      </p:sp>
    </p:spTree>
    <p:extLst>
      <p:ext uri="{BB962C8B-B14F-4D97-AF65-F5344CB8AC3E}">
        <p14:creationId xmlns:p14="http://schemas.microsoft.com/office/powerpoint/2010/main" val="3596470317"/>
      </p:ext>
    </p:extLst>
  </p:cSld>
  <p:clrMapOvr>
    <a:masterClrMapping/>
  </p:clrMapOvr>
  <p:transition spd="med">
    <p:wipe dir="r"/>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latin typeface="Museo For Dell" charset="0"/>
                <a:ea typeface="Museo For Dell" charset="0"/>
                <a:cs typeface="Museo For Dell" charset="0"/>
              </a:rPr>
              <a:t>Preparing to Use Server Migration Utility</a:t>
            </a:r>
          </a:p>
        </p:txBody>
      </p:sp>
      <p:sp>
        <p:nvSpPr>
          <p:cNvPr id="26627" name="Content Placeholder 2"/>
          <p:cNvSpPr>
            <a:spLocks noGrp="1"/>
          </p:cNvSpPr>
          <p:nvPr>
            <p:ph idx="1"/>
          </p:nvPr>
        </p:nvSpPr>
        <p:spPr>
          <a:xfrm>
            <a:off x="447675" y="1311275"/>
            <a:ext cx="8239125" cy="4170363"/>
          </a:xfrm>
        </p:spPr>
        <p:txBody>
          <a:bodyPr/>
          <a:lstStyle/>
          <a:p>
            <a:pPr marL="0" indent="0">
              <a:buFont typeface="Arial" charset="0"/>
              <a:buNone/>
            </a:pPr>
            <a:r>
              <a:rPr lang="en-US" altLang="en-US" smtClean="0">
                <a:latin typeface="Museo For Dell" charset="0"/>
                <a:ea typeface="Museo Sans For Dell" charset="0"/>
                <a:cs typeface="Museo Sans For Dell" charset="0"/>
              </a:rPr>
              <a:t>Before you can use SMU, you must prepare the server where you will boot the application and a LUN on your SAN storage array where you will copy the Windows boot image or data volumes. If you plan to copy the Windows image or data volumes via an iSCSI connection, you must also mount the iSCSI LUN.</a:t>
            </a:r>
          </a:p>
          <a:p>
            <a:pPr marL="0" indent="0">
              <a:buFont typeface="Arial" charset="0"/>
              <a:buNone/>
            </a:pPr>
            <a:r>
              <a:rPr lang="en-US" altLang="en-US" smtClean="0">
                <a:latin typeface="Museo For Dell" charset="0"/>
                <a:ea typeface="Museo Sans For Dell" charset="0"/>
                <a:cs typeface="Museo Sans For Dell" charset="0"/>
              </a:rPr>
              <a:t>Preparation to use the DELL SMU are:</a:t>
            </a:r>
          </a:p>
          <a:p>
            <a:pPr marL="0" indent="0"/>
            <a:r>
              <a:rPr lang="en-US" altLang="en-US" smtClean="0">
                <a:solidFill>
                  <a:srgbClr val="0000CC"/>
                </a:solidFill>
                <a:latin typeface="Museo For Dell" charset="0"/>
                <a:ea typeface="Museo Sans For Dell" charset="0"/>
                <a:cs typeface="Museo Sans For Dell" charset="0"/>
              </a:rPr>
              <a:t>Add Static Routes for the iSCSI Storage Array to the Windows Image</a:t>
            </a:r>
          </a:p>
          <a:p>
            <a:pPr marL="0" indent="0"/>
            <a:r>
              <a:rPr lang="en-US" altLang="en-US" smtClean="0">
                <a:solidFill>
                  <a:srgbClr val="0000CC"/>
                </a:solidFill>
                <a:latin typeface="Museo For Dell" charset="0"/>
                <a:ea typeface="Museo Sans For Dell" charset="0"/>
                <a:cs typeface="Museo Sans For Dell" charset="0"/>
              </a:rPr>
              <a:t>Prepare a Windows 2003 Image for iSCSI Booting</a:t>
            </a:r>
          </a:p>
          <a:p>
            <a:pPr marL="0" indent="0"/>
            <a:r>
              <a:rPr lang="en-US" altLang="en-US" smtClean="0">
                <a:solidFill>
                  <a:srgbClr val="0000CC"/>
                </a:solidFill>
                <a:latin typeface="Museo For Dell" charset="0"/>
                <a:ea typeface="Museo Sans For Dell" charset="0"/>
                <a:cs typeface="Museo Sans For Dell" charset="0"/>
              </a:rPr>
              <a:t>Configuring the Server’s Boot Order</a:t>
            </a:r>
          </a:p>
          <a:p>
            <a:pPr marL="0" indent="0">
              <a:buFont typeface="Arial" charset="0"/>
              <a:buNone/>
            </a:pPr>
            <a:endParaRPr lang="en-US" altLang="en-US" smtClean="0">
              <a:latin typeface="Museo For Dell" charset="0"/>
              <a:ea typeface="Museo Sans For Dell" charset="0"/>
              <a:cs typeface="Museo Sans For Dell" charset="0"/>
            </a:endParaRPr>
          </a:p>
          <a:p>
            <a:pPr marL="0" indent="0">
              <a:buFont typeface="Arial" charset="0"/>
              <a:buNone/>
            </a:pPr>
            <a:r>
              <a:rPr lang="en-US" altLang="en-US" smtClean="0">
                <a:latin typeface="Museo For Dell" charset="0"/>
                <a:ea typeface="Museo Sans For Dell" charset="0"/>
                <a:cs typeface="Museo Sans For Dell" charset="0"/>
              </a:rPr>
              <a:t>	</a:t>
            </a:r>
          </a:p>
        </p:txBody>
      </p:sp>
      <p:sp>
        <p:nvSpPr>
          <p:cNvPr id="2662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95D85C-E5DF-4F49-BA4D-91AF358D9101}" type="slidenum">
              <a:rPr lang="en-US" altLang="en-US">
                <a:solidFill>
                  <a:srgbClr val="AAAAAA"/>
                </a:solidFill>
                <a:latin typeface="Museo Sans For Dell" charset="0"/>
              </a:rPr>
              <a:pPr eaLnBrk="1" hangingPunct="1"/>
              <a:t>301</a:t>
            </a:fld>
            <a:endParaRPr lang="en-US" altLang="en-US">
              <a:solidFill>
                <a:srgbClr val="AAAAAA"/>
              </a:solidFill>
              <a:latin typeface="Museo Sans For Dell" charset="0"/>
            </a:endParaRPr>
          </a:p>
        </p:txBody>
      </p:sp>
    </p:spTree>
    <p:extLst>
      <p:ext uri="{BB962C8B-B14F-4D97-AF65-F5344CB8AC3E}">
        <p14:creationId xmlns:p14="http://schemas.microsoft.com/office/powerpoint/2010/main" val="1526702525"/>
      </p:ext>
    </p:extLst>
  </p:cSld>
  <p:clrMapOvr>
    <a:masterClrMapping/>
  </p:clrMapOvr>
  <p:transition spd="med">
    <p:wipe dir="r"/>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latin typeface="Museo For Dell" charset="0"/>
                <a:ea typeface="Museo For Dell" charset="0"/>
                <a:cs typeface="Museo For Dell" charset="0"/>
              </a:rPr>
              <a:t>Adding a Static Route</a:t>
            </a:r>
          </a:p>
        </p:txBody>
      </p:sp>
      <p:sp>
        <p:nvSpPr>
          <p:cNvPr id="27651" name="Content Placeholder 2"/>
          <p:cNvSpPr>
            <a:spLocks noGrp="1"/>
          </p:cNvSpPr>
          <p:nvPr>
            <p:ph idx="1"/>
          </p:nvPr>
        </p:nvSpPr>
        <p:spPr>
          <a:xfrm>
            <a:off x="447675" y="1311275"/>
            <a:ext cx="8239125" cy="4281488"/>
          </a:xfrm>
        </p:spPr>
        <p:txBody>
          <a:bodyPr/>
          <a:lstStyle/>
          <a:p>
            <a:pPr marL="0" indent="0">
              <a:buFont typeface="Arial" charset="0"/>
              <a:buNone/>
            </a:pPr>
            <a:r>
              <a:rPr lang="en-US" altLang="en-US" smtClean="0">
                <a:latin typeface="Museo For Dell" charset="0"/>
                <a:ea typeface="Museo Sans For Dell" charset="0"/>
                <a:cs typeface="Museo Sans For Dell" charset="0"/>
              </a:rPr>
              <a:t>Before the local boot image is transferred to the iSCSI array, permanent static routes should be added to the image for each IP address used by the iSCSI storage array (including the Group IP for EqualLogic arrays).</a:t>
            </a:r>
          </a:p>
          <a:p>
            <a:pPr marL="0" indent="0">
              <a:buFont typeface="Arial" charset="0"/>
              <a:buNone/>
            </a:pPr>
            <a:r>
              <a:rPr lang="en-US" altLang="en-US" smtClean="0">
                <a:latin typeface="Museo For Dell" charset="0"/>
                <a:ea typeface="Museo Sans For Dell" charset="0"/>
                <a:cs typeface="Museo Sans For Dell" charset="0"/>
              </a:rPr>
              <a:t>Add the required routes by opening Command Prompt (Start &gt; Run &gt; cmd) and running the following commands: (example)</a:t>
            </a:r>
          </a:p>
          <a:p>
            <a:pPr lvl="1"/>
            <a:r>
              <a:rPr lang="en-US" altLang="en-US" smtClean="0">
                <a:solidFill>
                  <a:srgbClr val="0000CC"/>
                </a:solidFill>
                <a:latin typeface="Museo For Dell" charset="0"/>
                <a:ea typeface="Museo Sans For Dell" charset="0"/>
                <a:cs typeface="Museo Sans For Dell" charset="0"/>
              </a:rPr>
              <a:t>route add -p 192.168.0.60 mask 255.255.255.0 172.16.0.1</a:t>
            </a:r>
          </a:p>
          <a:p>
            <a:pPr lvl="1"/>
            <a:r>
              <a:rPr lang="en-US" altLang="en-US" smtClean="0">
                <a:solidFill>
                  <a:srgbClr val="0000CC"/>
                </a:solidFill>
                <a:latin typeface="Museo For Dell" charset="0"/>
                <a:ea typeface="Museo Sans For Dell" charset="0"/>
                <a:cs typeface="Museo Sans For Dell" charset="0"/>
              </a:rPr>
              <a:t>route add -p 192.168.0.61 mask 255.255.255.0 172.16.0.1</a:t>
            </a:r>
          </a:p>
          <a:p>
            <a:pPr lvl="1"/>
            <a:r>
              <a:rPr lang="en-US" altLang="en-US" smtClean="0">
                <a:solidFill>
                  <a:srgbClr val="0000CC"/>
                </a:solidFill>
                <a:latin typeface="Museo For Dell" charset="0"/>
                <a:ea typeface="Museo Sans For Dell" charset="0"/>
                <a:cs typeface="Museo Sans For Dell" charset="0"/>
              </a:rPr>
              <a:t>route add -p 192.168.0.62 mask 255.255.255.0 172.16.0.1</a:t>
            </a:r>
          </a:p>
          <a:p>
            <a:pPr marL="0" indent="0">
              <a:buFont typeface="Arial" charset="0"/>
              <a:buNone/>
            </a:pPr>
            <a:r>
              <a:rPr lang="en-US" altLang="en-US" smtClean="0">
                <a:latin typeface="Museo For Dell" charset="0"/>
                <a:ea typeface="Museo Sans For Dell" charset="0"/>
                <a:cs typeface="Museo Sans For Dell" charset="0"/>
              </a:rPr>
              <a:t>Alternatively, you can add a single route to cover the whole network where the iSCSI storage array is located:</a:t>
            </a:r>
          </a:p>
          <a:p>
            <a:pPr lvl="1"/>
            <a:r>
              <a:rPr lang="en-US" altLang="en-US" smtClean="0">
                <a:solidFill>
                  <a:srgbClr val="0000CC"/>
                </a:solidFill>
                <a:latin typeface="Museo For Dell" charset="0"/>
                <a:ea typeface="Museo Sans For Dell" charset="0"/>
                <a:cs typeface="Museo Sans For Dell" charset="0"/>
              </a:rPr>
              <a:t>route add -p 192.168.0.0 mask 255.255.255.0 172.16.0.1</a:t>
            </a:r>
          </a:p>
          <a:p>
            <a:pPr marL="0" indent="0">
              <a:buFont typeface="Arial" charset="0"/>
              <a:buNone/>
            </a:pPr>
            <a:endParaRPr lang="en-US" altLang="en-US" smtClean="0">
              <a:latin typeface="Museo For Dell" charset="0"/>
              <a:ea typeface="Museo Sans For Dell" charset="0"/>
              <a:cs typeface="Museo Sans For Dell" charset="0"/>
            </a:endParaRPr>
          </a:p>
        </p:txBody>
      </p:sp>
      <p:sp>
        <p:nvSpPr>
          <p:cNvPr id="2765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A69CFE-FCE6-48E9-95D1-3B61EC89E433}" type="slidenum">
              <a:rPr lang="en-US" altLang="en-US">
                <a:solidFill>
                  <a:srgbClr val="AAAAAA"/>
                </a:solidFill>
                <a:latin typeface="Museo Sans For Dell" charset="0"/>
              </a:rPr>
              <a:pPr eaLnBrk="1" hangingPunct="1"/>
              <a:t>302</a:t>
            </a:fld>
            <a:endParaRPr lang="en-US" altLang="en-US">
              <a:solidFill>
                <a:srgbClr val="AAAAAA"/>
              </a:solidFill>
              <a:latin typeface="Museo Sans For Dell" charset="0"/>
            </a:endParaRPr>
          </a:p>
        </p:txBody>
      </p:sp>
    </p:spTree>
    <p:extLst>
      <p:ext uri="{BB962C8B-B14F-4D97-AF65-F5344CB8AC3E}">
        <p14:creationId xmlns:p14="http://schemas.microsoft.com/office/powerpoint/2010/main" val="2928266211"/>
      </p:ext>
    </p:extLst>
  </p:cSld>
  <p:clrMapOvr>
    <a:masterClrMapping/>
  </p:clrMapOvr>
  <p:transition spd="med">
    <p:wipe dir="r"/>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latin typeface="Museo For Dell" charset="0"/>
                <a:ea typeface="Museo For Dell" charset="0"/>
                <a:cs typeface="Museo For Dell" charset="0"/>
              </a:rPr>
              <a:t>Installing the Microsoft iSCSI Boot Initiator</a:t>
            </a:r>
          </a:p>
        </p:txBody>
      </p:sp>
      <p:sp>
        <p:nvSpPr>
          <p:cNvPr id="28675" name="Content Placeholder 2"/>
          <p:cNvSpPr>
            <a:spLocks noGrp="1"/>
          </p:cNvSpPr>
          <p:nvPr>
            <p:ph idx="1"/>
          </p:nvPr>
        </p:nvSpPr>
        <p:spPr>
          <a:xfrm>
            <a:off x="447675" y="1311275"/>
            <a:ext cx="8239125" cy="1025525"/>
          </a:xfrm>
        </p:spPr>
        <p:txBody>
          <a:bodyPr/>
          <a:lstStyle/>
          <a:p>
            <a:pPr marL="0" indent="0">
              <a:buFont typeface="Arial" charset="0"/>
              <a:buNone/>
            </a:pPr>
            <a:r>
              <a:rPr lang="en-US" altLang="en-US" smtClean="0">
                <a:latin typeface="Museo For Dell" charset="0"/>
                <a:ea typeface="Museo Sans For Dell" charset="0"/>
                <a:cs typeface="Museo Sans For Dell" charset="0"/>
              </a:rPr>
              <a:t>You can download the Microsoft iSCSI Boot Initiator from: </a:t>
            </a:r>
          </a:p>
          <a:p>
            <a:pPr marL="0" indent="0">
              <a:buFont typeface="Arial" charset="0"/>
              <a:buNone/>
            </a:pPr>
            <a:r>
              <a:rPr lang="en-US" altLang="en-US" sz="1600" smtClean="0">
                <a:latin typeface="Museo For Dell" charset="0"/>
                <a:ea typeface="Museo Sans For Dell" charset="0"/>
                <a:cs typeface="Museo Sans For Dell" charset="0"/>
                <a:hlinkClick r:id="rId3"/>
              </a:rPr>
              <a:t>http://www.microsoft.com/downloads/details.aspx?familyid=12cb3c1a-15d6-4585-b385-befd1319f825</a:t>
            </a:r>
            <a:r>
              <a:rPr lang="en-US" altLang="en-US" sz="1600" smtClean="0">
                <a:latin typeface="Museo For Dell" charset="0"/>
                <a:ea typeface="Museo Sans For Dell" charset="0"/>
                <a:cs typeface="Museo Sans For Dell" charset="0"/>
              </a:rPr>
              <a:t> </a:t>
            </a:r>
            <a:endParaRPr lang="en-US" altLang="en-US" smtClean="0">
              <a:latin typeface="Museo For Dell" charset="0"/>
              <a:ea typeface="Museo Sans For Dell" charset="0"/>
              <a:cs typeface="Museo Sans For Dell" charset="0"/>
            </a:endParaRPr>
          </a:p>
        </p:txBody>
      </p:sp>
      <p:sp>
        <p:nvSpPr>
          <p:cNvPr id="2867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22991E4-1814-4DA7-8F1B-D58683BD6F5F}" type="slidenum">
              <a:rPr lang="en-US" altLang="en-US">
                <a:solidFill>
                  <a:srgbClr val="AAAAAA"/>
                </a:solidFill>
                <a:latin typeface="Museo Sans For Dell" charset="0"/>
              </a:rPr>
              <a:pPr eaLnBrk="1" hangingPunct="1"/>
              <a:t>303</a:t>
            </a:fld>
            <a:endParaRPr lang="en-US" altLang="en-US">
              <a:solidFill>
                <a:srgbClr val="AAAAAA"/>
              </a:solidFill>
              <a:latin typeface="Museo Sans For Dell" charset="0"/>
            </a:endParaRPr>
          </a:p>
        </p:txBody>
      </p:sp>
      <p:sp>
        <p:nvSpPr>
          <p:cNvPr id="2" name="TextBox 1"/>
          <p:cNvSpPr txBox="1">
            <a:spLocks noChangeArrowheads="1"/>
          </p:cNvSpPr>
          <p:nvPr/>
        </p:nvSpPr>
        <p:spPr bwMode="auto">
          <a:xfrm>
            <a:off x="439738" y="2557463"/>
            <a:ext cx="82645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None/>
            </a:pPr>
            <a:r>
              <a:rPr lang="en-US" altLang="en-US">
                <a:solidFill>
                  <a:schemeClr val="bg2"/>
                </a:solidFill>
                <a:latin typeface="Museo For Dell" charset="0"/>
                <a:ea typeface="Museo Sans For Dell" charset="0"/>
                <a:cs typeface="Museo Sans For Dell" charset="0"/>
              </a:rPr>
              <a:t>Once you have downloaded the iscsi boot initiator the general steps are:</a:t>
            </a:r>
            <a:br>
              <a:rPr lang="en-US" altLang="en-US">
                <a:solidFill>
                  <a:schemeClr val="bg2"/>
                </a:solidFill>
                <a:latin typeface="Museo For Dell" charset="0"/>
                <a:ea typeface="Museo Sans For Dell" charset="0"/>
                <a:cs typeface="Museo Sans For Dell" charset="0"/>
              </a:rPr>
            </a:br>
            <a:endParaRPr lang="en-US" altLang="en-US">
              <a:solidFill>
                <a:schemeClr val="bg2"/>
              </a:solidFill>
              <a:latin typeface="Museo For Dell" charset="0"/>
              <a:ea typeface="Museo Sans For Dell" charset="0"/>
              <a:cs typeface="Museo Sans For Dell" charset="0"/>
            </a:endParaRPr>
          </a:p>
          <a:p>
            <a:pPr eaLnBrk="1" hangingPunct="1">
              <a:buFont typeface="Museo For Dell" charset="0"/>
              <a:buAutoNum type="arabicPeriod"/>
            </a:pPr>
            <a:r>
              <a:rPr lang="en-US" altLang="en-US">
                <a:solidFill>
                  <a:schemeClr val="bg2"/>
                </a:solidFill>
                <a:ea typeface="Museo Sans For Dell" charset="0"/>
                <a:cs typeface="Museo Sans For Dell" charset="0"/>
              </a:rPr>
              <a:t>Start the Microsoft iSCSI Boot Initiator.</a:t>
            </a:r>
          </a:p>
          <a:p>
            <a:pPr eaLnBrk="1" hangingPunct="1">
              <a:buFont typeface="Museo For Dell" charset="0"/>
              <a:buAutoNum type="arabicPeriod"/>
            </a:pPr>
            <a:r>
              <a:rPr lang="en-US" altLang="en-US">
                <a:solidFill>
                  <a:schemeClr val="bg2"/>
                </a:solidFill>
                <a:ea typeface="Museo Sans For Dell" charset="0"/>
                <a:cs typeface="Museo Sans For Dell" charset="0"/>
              </a:rPr>
              <a:t>Specify the initiator name crated for the persona.</a:t>
            </a:r>
          </a:p>
          <a:p>
            <a:pPr eaLnBrk="1" hangingPunct="1">
              <a:buFont typeface="Museo For Dell" charset="0"/>
              <a:buAutoNum type="arabicPeriod"/>
            </a:pPr>
            <a:r>
              <a:rPr lang="en-US" altLang="en-US">
                <a:solidFill>
                  <a:schemeClr val="bg2"/>
                </a:solidFill>
                <a:ea typeface="Museo Sans For Dell" charset="0"/>
                <a:cs typeface="Museo Sans For Dell" charset="0"/>
              </a:rPr>
              <a:t>Discover the storage array and add the Target Portal.</a:t>
            </a:r>
          </a:p>
          <a:p>
            <a:pPr eaLnBrk="1" hangingPunct="1">
              <a:buFont typeface="Museo For Dell" charset="0"/>
              <a:buAutoNum type="arabicPeriod"/>
            </a:pPr>
            <a:r>
              <a:rPr lang="en-US" altLang="en-US">
                <a:solidFill>
                  <a:schemeClr val="bg2"/>
                </a:solidFill>
                <a:ea typeface="Museo Sans For Dell" charset="0"/>
                <a:cs typeface="Museo Sans For Dell" charset="0"/>
              </a:rPr>
              <a:t>Log On to the target portal to verify the status change.</a:t>
            </a:r>
          </a:p>
          <a:p>
            <a:pPr eaLnBrk="1" hangingPunct="1">
              <a:buFont typeface="Museo For Dell" charset="0"/>
              <a:buAutoNum type="arabicPeriod"/>
            </a:pPr>
            <a:r>
              <a:rPr lang="en-US" altLang="en-US">
                <a:solidFill>
                  <a:schemeClr val="bg2"/>
                </a:solidFill>
                <a:ea typeface="Museo Sans For Dell" charset="0"/>
                <a:cs typeface="Museo Sans For Dell" charset="0"/>
              </a:rPr>
              <a:t>Shut down the server.</a:t>
            </a:r>
          </a:p>
          <a:p>
            <a:pPr eaLnBrk="1" hangingPunct="1"/>
            <a:endParaRPr lang="en-US" altLang="en-US">
              <a:solidFill>
                <a:schemeClr val="bg2"/>
              </a:solidFill>
            </a:endParaRPr>
          </a:p>
        </p:txBody>
      </p:sp>
    </p:spTree>
    <p:extLst>
      <p:ext uri="{BB962C8B-B14F-4D97-AF65-F5344CB8AC3E}">
        <p14:creationId xmlns:p14="http://schemas.microsoft.com/office/powerpoint/2010/main" val="347084250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latin typeface="Museo For Dell" charset="0"/>
                <a:ea typeface="Museo For Dell" charset="0"/>
                <a:cs typeface="Museo For Dell" charset="0"/>
              </a:rPr>
              <a:t>Configuring the Server’s Boot Order</a:t>
            </a:r>
          </a:p>
        </p:txBody>
      </p:sp>
      <p:sp>
        <p:nvSpPr>
          <p:cNvPr id="29699" name="Content Placeholder 2"/>
          <p:cNvSpPr>
            <a:spLocks noGrp="1"/>
          </p:cNvSpPr>
          <p:nvPr>
            <p:ph idx="1"/>
          </p:nvPr>
        </p:nvSpPr>
        <p:spPr>
          <a:xfrm>
            <a:off x="447675" y="1311275"/>
            <a:ext cx="8040688" cy="1108075"/>
          </a:xfrm>
        </p:spPr>
        <p:txBody>
          <a:bodyPr/>
          <a:lstStyle/>
          <a:p>
            <a:pPr marL="0" indent="0">
              <a:buFont typeface="Arial" charset="0"/>
              <a:buNone/>
            </a:pPr>
            <a:r>
              <a:rPr lang="en-US" altLang="en-US" smtClean="0">
                <a:latin typeface="Museo For Dell" charset="0"/>
                <a:ea typeface="Museo Sans For Dell" charset="0"/>
                <a:cs typeface="Museo Sans For Dell" charset="0"/>
              </a:rPr>
              <a:t>Remember that you must configure the server to boot from the device that contains the SMU disk image (for example, a bootable CD-ROM or USB drive) before any other device using the server Boot Manager utility by pressing the F-11 key.</a:t>
            </a:r>
          </a:p>
        </p:txBody>
      </p:sp>
      <p:sp>
        <p:nvSpPr>
          <p:cNvPr id="2970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548A49-49B2-431F-92E4-4A2ECA5AE49D}" type="slidenum">
              <a:rPr lang="en-US" altLang="en-US">
                <a:solidFill>
                  <a:srgbClr val="AAAAAA"/>
                </a:solidFill>
                <a:latin typeface="Museo Sans For Dell" charset="0"/>
              </a:rPr>
              <a:pPr eaLnBrk="1" hangingPunct="1"/>
              <a:t>304</a:t>
            </a:fld>
            <a:endParaRPr lang="en-US" altLang="en-US">
              <a:solidFill>
                <a:srgbClr val="AAAAAA"/>
              </a:solidFill>
              <a:latin typeface="Museo Sans For Dell" charset="0"/>
            </a:endParaRPr>
          </a:p>
        </p:txBody>
      </p:sp>
    </p:spTree>
    <p:extLst>
      <p:ext uri="{BB962C8B-B14F-4D97-AF65-F5344CB8AC3E}">
        <p14:creationId xmlns:p14="http://schemas.microsoft.com/office/powerpoint/2010/main" val="3547609782"/>
      </p:ext>
    </p:extLst>
  </p:cSld>
  <p:clrMapOvr>
    <a:masterClrMapping/>
  </p:clrMapOvr>
  <p:transition spd="med">
    <p:wipe dir="r"/>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latin typeface="Museo For Dell" charset="0"/>
                <a:ea typeface="Museo For Dell" charset="0"/>
                <a:cs typeface="Museo For Dell" charset="0"/>
              </a:rPr>
              <a:t>Using the SMU - </a:t>
            </a:r>
            <a:r>
              <a:rPr lang="en-US" altLang="en-US" sz="2800" smtClean="0">
                <a:latin typeface="Museo For Dell" charset="0"/>
                <a:ea typeface="Museo For Dell" charset="0"/>
                <a:cs typeface="Museo For Dell" charset="0"/>
              </a:rPr>
              <a:t>First Steps</a:t>
            </a:r>
          </a:p>
        </p:txBody>
      </p:sp>
      <p:sp>
        <p:nvSpPr>
          <p:cNvPr id="3" name="Content Placeholder 2"/>
          <p:cNvSpPr>
            <a:spLocks noGrp="1"/>
          </p:cNvSpPr>
          <p:nvPr>
            <p:ph idx="1"/>
          </p:nvPr>
        </p:nvSpPr>
        <p:spPr>
          <a:xfrm>
            <a:off x="447675" y="1311275"/>
            <a:ext cx="8239125" cy="1365250"/>
          </a:xfrm>
        </p:spPr>
        <p:txBody>
          <a:bodyPr/>
          <a:lstStyle/>
          <a:p>
            <a:pPr marL="0" indent="0">
              <a:buFont typeface="Arial" pitchFamily="34" charset="0"/>
              <a:buNone/>
              <a:defRPr/>
            </a:pPr>
            <a:r>
              <a:rPr lang="en-US" dirty="0" smtClean="0"/>
              <a:t>Begin using the SMU by connecting the SMU media, either CD-ROM or USB, and rebooting the server. The SMU boots the system and automatically loads the SMU application.</a:t>
            </a:r>
          </a:p>
          <a:p>
            <a:pPr>
              <a:buFont typeface="Arial" pitchFamily="34" charset="0"/>
              <a:buChar char="•"/>
              <a:defRPr/>
            </a:pPr>
            <a:r>
              <a:rPr lang="en-US" dirty="0" smtClean="0"/>
              <a:t>Once running accept the ‘</a:t>
            </a:r>
            <a:r>
              <a:rPr lang="en-US" dirty="0" smtClean="0">
                <a:solidFill>
                  <a:srgbClr val="0000CC"/>
                </a:solidFill>
              </a:rPr>
              <a:t>licensing agreement</a:t>
            </a:r>
            <a:r>
              <a:rPr lang="en-US" dirty="0" smtClean="0"/>
              <a:t>’ and click Next. </a:t>
            </a:r>
            <a:endParaRPr lang="en-US" dirty="0"/>
          </a:p>
        </p:txBody>
      </p:sp>
      <p:sp>
        <p:nvSpPr>
          <p:cNvPr id="3072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1411D0-5DD5-4AFA-913A-C237A1132CC6}" type="slidenum">
              <a:rPr lang="en-US" altLang="en-US">
                <a:solidFill>
                  <a:srgbClr val="AAAAAA"/>
                </a:solidFill>
                <a:latin typeface="Museo Sans For Dell" charset="0"/>
              </a:rPr>
              <a:pPr eaLnBrk="1" hangingPunct="1"/>
              <a:t>305</a:t>
            </a:fld>
            <a:endParaRPr lang="en-US" altLang="en-US">
              <a:solidFill>
                <a:srgbClr val="AAAAAA"/>
              </a:solidFill>
              <a:latin typeface="Museo Sans For Dell" charset="0"/>
            </a:endParaRPr>
          </a:p>
        </p:txBody>
      </p:sp>
      <p:pic>
        <p:nvPicPr>
          <p:cNvPr id="6" name="Picture 5"/>
          <p:cNvPicPr>
            <a:picLocks noChangeAspect="1"/>
          </p:cNvPicPr>
          <p:nvPr/>
        </p:nvPicPr>
        <p:blipFill>
          <a:blip r:embed="rId3"/>
          <a:stretch>
            <a:fillRect/>
          </a:stretch>
        </p:blipFill>
        <p:spPr>
          <a:xfrm>
            <a:off x="2452688" y="2770188"/>
            <a:ext cx="4229100" cy="3200400"/>
          </a:xfrm>
          <a:prstGeom prst="rect">
            <a:avLst/>
          </a:prstGeom>
          <a:ln>
            <a:solidFill>
              <a:schemeClr val="bg2">
                <a:lumMod val="50000"/>
                <a:lumOff val="50000"/>
              </a:schemeClr>
            </a:solidFill>
          </a:ln>
        </p:spPr>
      </p:pic>
    </p:spTree>
    <p:extLst>
      <p:ext uri="{BB962C8B-B14F-4D97-AF65-F5344CB8AC3E}">
        <p14:creationId xmlns:p14="http://schemas.microsoft.com/office/powerpoint/2010/main" val="2498920561"/>
      </p:ext>
    </p:extLst>
  </p:cSld>
  <p:clrMapOvr>
    <a:masterClrMapping/>
  </p:clrMapOvr>
  <p:transition spd="med">
    <p:wipe dir="r"/>
  </p:transition>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latin typeface="Museo For Dell" charset="0"/>
                <a:ea typeface="Museo For Dell" charset="0"/>
                <a:cs typeface="Museo For Dell" charset="0"/>
              </a:rPr>
              <a:t>Preparing an iSCSI LUN on a Storage Array</a:t>
            </a:r>
          </a:p>
        </p:txBody>
      </p:sp>
      <p:sp>
        <p:nvSpPr>
          <p:cNvPr id="31747" name="Content Placeholder 2"/>
          <p:cNvSpPr>
            <a:spLocks noGrp="1"/>
          </p:cNvSpPr>
          <p:nvPr>
            <p:ph idx="1"/>
          </p:nvPr>
        </p:nvSpPr>
        <p:spPr>
          <a:xfrm>
            <a:off x="444500" y="1311275"/>
            <a:ext cx="8239125" cy="1108075"/>
          </a:xfrm>
        </p:spPr>
        <p:txBody>
          <a:bodyPr>
            <a:normAutofit fontScale="92500" lnSpcReduction="20000"/>
          </a:bodyPr>
          <a:lstStyle/>
          <a:p>
            <a:pPr marL="0" indent="0">
              <a:buFont typeface="Arial" charset="0"/>
              <a:buNone/>
            </a:pPr>
            <a:r>
              <a:rPr lang="en-US" altLang="en-US" smtClean="0">
                <a:latin typeface="Museo For Dell" charset="0"/>
                <a:ea typeface="Museo Sans For Dell" charset="0"/>
                <a:cs typeface="Museo Sans For Dell" charset="0"/>
              </a:rPr>
              <a:t>SMU 3.4 supports provisioning an iSCSI volume (LUN) only for Dell EqualLogic storage arrays. If you are using another type of SAN (such as NetApp), you must manually create and map the LUN using the storage array’s tools, as described in the documentation that came with the storage array</a:t>
            </a:r>
          </a:p>
        </p:txBody>
      </p:sp>
      <p:sp>
        <p:nvSpPr>
          <p:cNvPr id="3174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D202CAB-9A6E-472B-9460-E7B593E941A3}" type="slidenum">
              <a:rPr lang="en-US" altLang="en-US">
                <a:solidFill>
                  <a:srgbClr val="AAAAAA"/>
                </a:solidFill>
                <a:latin typeface="Museo Sans For Dell" charset="0"/>
              </a:rPr>
              <a:pPr eaLnBrk="1" hangingPunct="1"/>
              <a:t>306</a:t>
            </a:fld>
            <a:endParaRPr lang="en-US" altLang="en-US">
              <a:solidFill>
                <a:srgbClr val="AAAAAA"/>
              </a:solidFill>
              <a:latin typeface="Museo Sans For Dell" charset="0"/>
            </a:endParaRPr>
          </a:p>
        </p:txBody>
      </p:sp>
      <p:pic>
        <p:nvPicPr>
          <p:cNvPr id="6" name="Picture 5"/>
          <p:cNvPicPr>
            <a:picLocks noChangeAspect="1"/>
          </p:cNvPicPr>
          <p:nvPr/>
        </p:nvPicPr>
        <p:blipFill>
          <a:blip r:embed="rId3"/>
          <a:stretch>
            <a:fillRect/>
          </a:stretch>
        </p:blipFill>
        <p:spPr>
          <a:xfrm>
            <a:off x="4275138" y="2624138"/>
            <a:ext cx="4497387" cy="3402012"/>
          </a:xfrm>
          <a:prstGeom prst="rect">
            <a:avLst/>
          </a:prstGeom>
          <a:ln>
            <a:solidFill>
              <a:schemeClr val="tx1">
                <a:lumMod val="60000"/>
                <a:lumOff val="40000"/>
              </a:schemeClr>
            </a:solidFill>
          </a:ln>
        </p:spPr>
      </p:pic>
      <p:sp>
        <p:nvSpPr>
          <p:cNvPr id="7" name="TextBox 6"/>
          <p:cNvSpPr txBox="1"/>
          <p:nvPr/>
        </p:nvSpPr>
        <p:spPr>
          <a:xfrm>
            <a:off x="444500" y="2619375"/>
            <a:ext cx="4016375" cy="3592513"/>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0000"/>
              </a:lnSpc>
            </a:pPr>
            <a:r>
              <a:rPr lang="en-US" altLang="en-US" sz="1600">
                <a:solidFill>
                  <a:schemeClr val="bg2"/>
                </a:solidFill>
              </a:rPr>
              <a:t>From the SMU “</a:t>
            </a:r>
            <a:r>
              <a:rPr lang="en-US" altLang="en-US" sz="1600">
                <a:solidFill>
                  <a:srgbClr val="0000CC"/>
                </a:solidFill>
              </a:rPr>
              <a:t>Main Menu</a:t>
            </a:r>
            <a:r>
              <a:rPr lang="en-US" altLang="en-US" sz="1600">
                <a:solidFill>
                  <a:schemeClr val="bg2"/>
                </a:solidFill>
              </a:rPr>
              <a:t>”: </a:t>
            </a:r>
          </a:p>
          <a:p>
            <a:pPr eaLnBrk="1" hangingPunct="1">
              <a:lnSpc>
                <a:spcPct val="110000"/>
              </a:lnSpc>
              <a:buFont typeface="Arial" charset="0"/>
              <a:buChar char="•"/>
            </a:pPr>
            <a:r>
              <a:rPr lang="en-US" altLang="en-US" sz="1600">
                <a:solidFill>
                  <a:schemeClr val="bg2"/>
                </a:solidFill>
              </a:rPr>
              <a:t>Select  “</a:t>
            </a:r>
            <a:r>
              <a:rPr lang="en-US" altLang="en-US" sz="1600">
                <a:solidFill>
                  <a:srgbClr val="0000CC"/>
                </a:solidFill>
              </a:rPr>
              <a:t>Go to Advanced Operations</a:t>
            </a:r>
            <a:r>
              <a:rPr lang="en-US" altLang="en-US" sz="1600">
                <a:solidFill>
                  <a:schemeClr val="bg2"/>
                </a:solidFill>
              </a:rPr>
              <a:t>”.</a:t>
            </a:r>
          </a:p>
          <a:p>
            <a:pPr eaLnBrk="1" hangingPunct="1">
              <a:lnSpc>
                <a:spcPct val="110000"/>
              </a:lnSpc>
              <a:buFont typeface="Arial" charset="0"/>
              <a:buChar char="•"/>
            </a:pPr>
            <a:r>
              <a:rPr lang="en-US" altLang="en-US" sz="1600">
                <a:solidFill>
                  <a:schemeClr val="bg2"/>
                </a:solidFill>
              </a:rPr>
              <a:t>Select “</a:t>
            </a:r>
            <a:r>
              <a:rPr lang="en-US" altLang="en-US" sz="1600">
                <a:solidFill>
                  <a:srgbClr val="0000CC"/>
                </a:solidFill>
              </a:rPr>
              <a:t>Provision iSCSI LUN</a:t>
            </a:r>
            <a:r>
              <a:rPr lang="en-US" altLang="en-US" sz="1600">
                <a:solidFill>
                  <a:schemeClr val="bg2"/>
                </a:solidFill>
              </a:rPr>
              <a:t>”</a:t>
            </a:r>
          </a:p>
          <a:p>
            <a:pPr eaLnBrk="1" hangingPunct="1">
              <a:lnSpc>
                <a:spcPct val="110000"/>
              </a:lnSpc>
              <a:buFont typeface="Arial" charset="0"/>
              <a:buChar char="•"/>
            </a:pPr>
            <a:r>
              <a:rPr lang="en-US" altLang="en-US" sz="1600">
                <a:solidFill>
                  <a:schemeClr val="bg2"/>
                </a:solidFill>
              </a:rPr>
              <a:t>Enter the volume information</a:t>
            </a:r>
          </a:p>
          <a:p>
            <a:pPr eaLnBrk="1" hangingPunct="1">
              <a:lnSpc>
                <a:spcPct val="110000"/>
              </a:lnSpc>
              <a:buFont typeface="Arial" charset="0"/>
              <a:buChar char="•"/>
            </a:pPr>
            <a:r>
              <a:rPr lang="en-US" altLang="en-US" sz="1600">
                <a:solidFill>
                  <a:schemeClr val="bg2"/>
                </a:solidFill>
              </a:rPr>
              <a:t>IP Address</a:t>
            </a:r>
          </a:p>
          <a:p>
            <a:pPr eaLnBrk="1" hangingPunct="1">
              <a:lnSpc>
                <a:spcPct val="110000"/>
              </a:lnSpc>
              <a:buFont typeface="Arial" charset="0"/>
              <a:buChar char="•"/>
            </a:pPr>
            <a:r>
              <a:rPr lang="en-US" altLang="en-US" sz="1600">
                <a:solidFill>
                  <a:schemeClr val="bg2"/>
                </a:solidFill>
              </a:rPr>
              <a:t>Username</a:t>
            </a:r>
          </a:p>
          <a:p>
            <a:pPr eaLnBrk="1" hangingPunct="1">
              <a:lnSpc>
                <a:spcPct val="110000"/>
              </a:lnSpc>
              <a:buFont typeface="Arial" charset="0"/>
              <a:buChar char="•"/>
            </a:pPr>
            <a:r>
              <a:rPr lang="en-US" altLang="en-US" sz="1600">
                <a:solidFill>
                  <a:schemeClr val="bg2"/>
                </a:solidFill>
              </a:rPr>
              <a:t>Password</a:t>
            </a:r>
          </a:p>
          <a:p>
            <a:pPr eaLnBrk="1" hangingPunct="1">
              <a:lnSpc>
                <a:spcPct val="110000"/>
              </a:lnSpc>
              <a:buFont typeface="Arial" charset="0"/>
              <a:buChar char="•"/>
            </a:pPr>
            <a:r>
              <a:rPr lang="en-US" altLang="en-US" sz="1600">
                <a:solidFill>
                  <a:schemeClr val="bg2"/>
                </a:solidFill>
              </a:rPr>
              <a:t>Volumn Name</a:t>
            </a:r>
          </a:p>
          <a:p>
            <a:pPr eaLnBrk="1" hangingPunct="1">
              <a:lnSpc>
                <a:spcPct val="110000"/>
              </a:lnSpc>
              <a:buFont typeface="Arial" charset="0"/>
              <a:buChar char="•"/>
            </a:pPr>
            <a:r>
              <a:rPr lang="en-US" altLang="en-US" sz="1600">
                <a:solidFill>
                  <a:schemeClr val="bg2"/>
                </a:solidFill>
              </a:rPr>
              <a:t>Size</a:t>
            </a:r>
          </a:p>
          <a:p>
            <a:pPr eaLnBrk="1" hangingPunct="1">
              <a:lnSpc>
                <a:spcPct val="110000"/>
              </a:lnSpc>
              <a:buFont typeface="Arial" charset="0"/>
              <a:buChar char="•"/>
            </a:pPr>
            <a:r>
              <a:rPr lang="en-US" altLang="en-US" sz="1600">
                <a:solidFill>
                  <a:schemeClr val="bg2"/>
                </a:solidFill>
              </a:rPr>
              <a:t>Allowed Initiators</a:t>
            </a:r>
          </a:p>
          <a:p>
            <a:pPr eaLnBrk="1" hangingPunct="1">
              <a:lnSpc>
                <a:spcPct val="110000"/>
              </a:lnSpc>
              <a:buFont typeface="Arial" charset="0"/>
              <a:buChar char="•"/>
            </a:pPr>
            <a:r>
              <a:rPr lang="en-US" altLang="en-US" sz="1600">
                <a:solidFill>
                  <a:schemeClr val="bg2"/>
                </a:solidFill>
              </a:rPr>
              <a:t>Target Name</a:t>
            </a:r>
          </a:p>
          <a:p>
            <a:pPr eaLnBrk="1" hangingPunct="1">
              <a:lnSpc>
                <a:spcPct val="110000"/>
              </a:lnSpc>
            </a:pPr>
            <a:endParaRPr lang="en-US" altLang="en-US" sz="1600">
              <a:solidFill>
                <a:schemeClr val="bg2"/>
              </a:solidFill>
            </a:endParaRPr>
          </a:p>
          <a:p>
            <a:pPr eaLnBrk="1" hangingPunct="1">
              <a:lnSpc>
                <a:spcPct val="110000"/>
              </a:lnSpc>
            </a:pPr>
            <a:r>
              <a:rPr lang="en-US" altLang="en-US" sz="1600">
                <a:solidFill>
                  <a:schemeClr val="bg2"/>
                </a:solidFill>
              </a:rPr>
              <a:t>-Next, mount the LUN</a:t>
            </a:r>
          </a:p>
        </p:txBody>
      </p:sp>
    </p:spTree>
    <p:extLst>
      <p:ext uri="{BB962C8B-B14F-4D97-AF65-F5344CB8AC3E}">
        <p14:creationId xmlns:p14="http://schemas.microsoft.com/office/powerpoint/2010/main" val="80012919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latin typeface="Museo For Dell" charset="0"/>
                <a:ea typeface="Museo For Dell" charset="0"/>
                <a:cs typeface="Museo For Dell" charset="0"/>
              </a:rPr>
              <a:t>Mounting the iSCSI LUN</a:t>
            </a:r>
          </a:p>
        </p:txBody>
      </p:sp>
      <p:sp>
        <p:nvSpPr>
          <p:cNvPr id="3" name="Content Placeholder 2"/>
          <p:cNvSpPr>
            <a:spLocks noGrp="1"/>
          </p:cNvSpPr>
          <p:nvPr>
            <p:ph idx="1"/>
          </p:nvPr>
        </p:nvSpPr>
        <p:spPr>
          <a:xfrm>
            <a:off x="447675" y="1311275"/>
            <a:ext cx="8239125" cy="554038"/>
          </a:xfrm>
        </p:spPr>
        <p:txBody>
          <a:bodyPr/>
          <a:lstStyle/>
          <a:p>
            <a:pPr marL="0" indent="0">
              <a:buFont typeface="Arial" pitchFamily="34" charset="0"/>
              <a:buNone/>
              <a:defRPr/>
            </a:pPr>
            <a:r>
              <a:rPr lang="en-US" dirty="0" smtClean="0">
                <a:latin typeface="+mj-lt"/>
              </a:rPr>
              <a:t>After using </a:t>
            </a:r>
            <a:r>
              <a:rPr lang="en-US" dirty="0">
                <a:latin typeface="+mj-lt"/>
              </a:rPr>
              <a:t>the SMU application to </a:t>
            </a:r>
            <a:r>
              <a:rPr lang="en-US" dirty="0" smtClean="0">
                <a:latin typeface="+mj-lt"/>
              </a:rPr>
              <a:t>provisioning an </a:t>
            </a:r>
            <a:r>
              <a:rPr lang="en-US" dirty="0" err="1" smtClean="0">
                <a:latin typeface="+mj-lt"/>
              </a:rPr>
              <a:t>iSCSI</a:t>
            </a:r>
            <a:r>
              <a:rPr lang="en-US" dirty="0" smtClean="0">
                <a:latin typeface="+mj-lt"/>
              </a:rPr>
              <a:t> volume (LUN) you </a:t>
            </a:r>
            <a:r>
              <a:rPr lang="en-US" dirty="0">
                <a:latin typeface="+mj-lt"/>
              </a:rPr>
              <a:t>must </a:t>
            </a:r>
            <a:r>
              <a:rPr lang="en-US" dirty="0" smtClean="0">
                <a:latin typeface="+mj-lt"/>
              </a:rPr>
              <a:t>configure </a:t>
            </a:r>
            <a:r>
              <a:rPr lang="en-US" dirty="0">
                <a:latin typeface="+mj-lt"/>
              </a:rPr>
              <a:t>SMU to connect to and mount the LUN</a:t>
            </a:r>
            <a:r>
              <a:rPr lang="en-US" dirty="0" smtClean="0">
                <a:latin typeface="+mj-lt"/>
              </a:rPr>
              <a:t>.</a:t>
            </a:r>
            <a:endParaRPr lang="en-US" dirty="0">
              <a:latin typeface="+mj-lt"/>
            </a:endParaRPr>
          </a:p>
        </p:txBody>
      </p:sp>
      <p:sp>
        <p:nvSpPr>
          <p:cNvPr id="3277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F41AFAD-58FE-409E-8FBA-D68CF285E1D3}" type="slidenum">
              <a:rPr lang="en-US" altLang="en-US">
                <a:solidFill>
                  <a:srgbClr val="AAAAAA"/>
                </a:solidFill>
                <a:latin typeface="Museo Sans For Dell" charset="0"/>
              </a:rPr>
              <a:pPr eaLnBrk="1" hangingPunct="1"/>
              <a:t>307</a:t>
            </a:fld>
            <a:endParaRPr lang="en-US" altLang="en-US">
              <a:solidFill>
                <a:srgbClr val="AAAAAA"/>
              </a:solidFill>
              <a:latin typeface="Museo Sans For Dell" charset="0"/>
            </a:endParaRPr>
          </a:p>
        </p:txBody>
      </p:sp>
      <p:sp>
        <p:nvSpPr>
          <p:cNvPr id="8" name="TextBox 7"/>
          <p:cNvSpPr txBox="1"/>
          <p:nvPr/>
        </p:nvSpPr>
        <p:spPr>
          <a:xfrm>
            <a:off x="447675" y="2570163"/>
            <a:ext cx="3916363" cy="3292475"/>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0000"/>
              </a:lnSpc>
            </a:pPr>
            <a:r>
              <a:rPr lang="en-US" altLang="en-US" sz="1600">
                <a:solidFill>
                  <a:schemeClr val="bg2"/>
                </a:solidFill>
              </a:rPr>
              <a:t>Return to the SMU “</a:t>
            </a:r>
            <a:r>
              <a:rPr lang="en-US" altLang="en-US" sz="1600">
                <a:solidFill>
                  <a:srgbClr val="0000CC"/>
                </a:solidFill>
              </a:rPr>
              <a:t>Main Menu</a:t>
            </a:r>
            <a:r>
              <a:rPr lang="en-US" altLang="en-US" sz="1600">
                <a:solidFill>
                  <a:schemeClr val="bg2"/>
                </a:solidFill>
              </a:rPr>
              <a:t>”: </a:t>
            </a:r>
          </a:p>
          <a:p>
            <a:pPr eaLnBrk="1" hangingPunct="1">
              <a:lnSpc>
                <a:spcPct val="110000"/>
              </a:lnSpc>
              <a:buFont typeface="Arial" charset="0"/>
              <a:buChar char="•"/>
            </a:pPr>
            <a:r>
              <a:rPr lang="en-US" altLang="en-US" sz="1600">
                <a:solidFill>
                  <a:schemeClr val="bg2"/>
                </a:solidFill>
              </a:rPr>
              <a:t>Select  “</a:t>
            </a:r>
            <a:r>
              <a:rPr lang="en-US" altLang="en-US" sz="1600">
                <a:solidFill>
                  <a:srgbClr val="0000CC"/>
                </a:solidFill>
              </a:rPr>
              <a:t>Go to Advanced Operations</a:t>
            </a:r>
            <a:r>
              <a:rPr lang="en-US" altLang="en-US" sz="1600">
                <a:solidFill>
                  <a:schemeClr val="bg2"/>
                </a:solidFill>
              </a:rPr>
              <a:t>”.</a:t>
            </a:r>
          </a:p>
          <a:p>
            <a:pPr eaLnBrk="1" hangingPunct="1">
              <a:lnSpc>
                <a:spcPct val="110000"/>
              </a:lnSpc>
              <a:buFont typeface="Arial" charset="0"/>
              <a:buChar char="•"/>
            </a:pPr>
            <a:r>
              <a:rPr lang="en-US" altLang="en-US" sz="1600">
                <a:solidFill>
                  <a:schemeClr val="bg2"/>
                </a:solidFill>
              </a:rPr>
              <a:t>Select ‘’</a:t>
            </a:r>
            <a:r>
              <a:rPr lang="en-US" altLang="en-US" sz="1600">
                <a:solidFill>
                  <a:srgbClr val="0000CC"/>
                </a:solidFill>
              </a:rPr>
              <a:t>Mount a LUN via an iSCSI Connection</a:t>
            </a:r>
            <a:r>
              <a:rPr lang="en-US" altLang="en-US" sz="1600">
                <a:solidFill>
                  <a:schemeClr val="bg2"/>
                </a:solidFill>
              </a:rPr>
              <a:t>’’</a:t>
            </a:r>
          </a:p>
          <a:p>
            <a:pPr eaLnBrk="1" hangingPunct="1">
              <a:lnSpc>
                <a:spcPct val="110000"/>
              </a:lnSpc>
              <a:buFont typeface="Arial" charset="0"/>
              <a:buChar char="•"/>
            </a:pPr>
            <a:r>
              <a:rPr lang="en-US" altLang="en-US" sz="1600">
                <a:solidFill>
                  <a:schemeClr val="bg2"/>
                </a:solidFill>
              </a:rPr>
              <a:t>Enter the initiator name assigned to the LUN you want to mount</a:t>
            </a:r>
          </a:p>
          <a:p>
            <a:pPr eaLnBrk="1" hangingPunct="1">
              <a:lnSpc>
                <a:spcPct val="110000"/>
              </a:lnSpc>
              <a:buFont typeface="Arial" charset="0"/>
              <a:buChar char="•"/>
            </a:pPr>
            <a:r>
              <a:rPr lang="en-US" altLang="en-US" sz="1600">
                <a:solidFill>
                  <a:schemeClr val="bg2"/>
                </a:solidFill>
              </a:rPr>
              <a:t>Enter the IP address</a:t>
            </a:r>
          </a:p>
          <a:p>
            <a:pPr eaLnBrk="1" hangingPunct="1">
              <a:lnSpc>
                <a:spcPct val="110000"/>
              </a:lnSpc>
              <a:buFont typeface="Arial" charset="0"/>
              <a:buChar char="•"/>
            </a:pPr>
            <a:r>
              <a:rPr lang="en-US" altLang="en-US" sz="1600">
                <a:solidFill>
                  <a:schemeClr val="bg2"/>
                </a:solidFill>
              </a:rPr>
              <a:t>Enter the port number of the LUN’s iSCSI target portal. </a:t>
            </a:r>
          </a:p>
          <a:p>
            <a:pPr eaLnBrk="1" hangingPunct="1">
              <a:lnSpc>
                <a:spcPct val="110000"/>
              </a:lnSpc>
              <a:buFont typeface="Arial" charset="0"/>
              <a:buChar char="•"/>
            </a:pPr>
            <a:r>
              <a:rPr lang="en-US" altLang="en-US" sz="1600">
                <a:solidFill>
                  <a:schemeClr val="bg2"/>
                </a:solidFill>
              </a:rPr>
              <a:t>Then, click Next.</a:t>
            </a:r>
          </a:p>
          <a:p>
            <a:pPr eaLnBrk="1" hangingPunct="1">
              <a:buFont typeface="Arial" charset="0"/>
              <a:buChar char="•"/>
            </a:pPr>
            <a:endParaRPr lang="en-US" altLang="en-US" sz="1600">
              <a:solidFill>
                <a:schemeClr val="bg2"/>
              </a:solidFill>
            </a:endParaRPr>
          </a:p>
          <a:p>
            <a:pPr eaLnBrk="1" hangingPunct="1">
              <a:buFont typeface="Arial" charset="0"/>
              <a:buChar char="•"/>
            </a:pPr>
            <a:r>
              <a:rPr lang="en-US" altLang="en-US" sz="1600">
                <a:solidFill>
                  <a:schemeClr val="bg2"/>
                </a:solidFill>
              </a:rPr>
              <a:t>The default iSCSI port is </a:t>
            </a:r>
            <a:r>
              <a:rPr lang="en-US" altLang="en-US" sz="1600">
                <a:solidFill>
                  <a:srgbClr val="0000CC"/>
                </a:solidFill>
              </a:rPr>
              <a:t>3260</a:t>
            </a:r>
          </a:p>
        </p:txBody>
      </p:sp>
      <p:pic>
        <p:nvPicPr>
          <p:cNvPr id="9" name="Picture 8"/>
          <p:cNvPicPr>
            <a:picLocks noChangeAspect="1"/>
          </p:cNvPicPr>
          <p:nvPr/>
        </p:nvPicPr>
        <p:blipFill>
          <a:blip r:embed="rId3"/>
          <a:stretch>
            <a:fillRect/>
          </a:stretch>
        </p:blipFill>
        <p:spPr>
          <a:xfrm>
            <a:off x="4298950" y="2605088"/>
            <a:ext cx="4510088" cy="3411537"/>
          </a:xfrm>
          <a:prstGeom prst="rect">
            <a:avLst/>
          </a:prstGeom>
          <a:ln>
            <a:solidFill>
              <a:schemeClr val="bg2">
                <a:lumMod val="50000"/>
                <a:lumOff val="50000"/>
              </a:schemeClr>
            </a:solidFill>
          </a:ln>
        </p:spPr>
      </p:pic>
    </p:spTree>
    <p:extLst>
      <p:ext uri="{BB962C8B-B14F-4D97-AF65-F5344CB8AC3E}">
        <p14:creationId xmlns:p14="http://schemas.microsoft.com/office/powerpoint/2010/main" val="280564320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latin typeface="Museo For Dell" charset="0"/>
                <a:ea typeface="Museo For Dell" charset="0"/>
                <a:cs typeface="Museo For Dell" charset="0"/>
              </a:rPr>
              <a:t>Mounting the iSCSI LUN </a:t>
            </a:r>
            <a:r>
              <a:rPr lang="en-US" altLang="en-US" sz="1800" smtClean="0">
                <a:latin typeface="Museo For Dell" charset="0"/>
                <a:ea typeface="Museo For Dell" charset="0"/>
                <a:cs typeface="Museo For Dell" charset="0"/>
              </a:rPr>
              <a:t>(pg2)</a:t>
            </a:r>
          </a:p>
        </p:txBody>
      </p:sp>
      <p:sp>
        <p:nvSpPr>
          <p:cNvPr id="33795" name="Content Placeholder 2"/>
          <p:cNvSpPr>
            <a:spLocks noGrp="1"/>
          </p:cNvSpPr>
          <p:nvPr>
            <p:ph idx="1"/>
          </p:nvPr>
        </p:nvSpPr>
        <p:spPr>
          <a:xfrm>
            <a:off x="447675" y="1311275"/>
            <a:ext cx="8239125" cy="830263"/>
          </a:xfrm>
        </p:spPr>
        <p:txBody>
          <a:bodyPr>
            <a:normAutofit fontScale="92500" lnSpcReduction="20000"/>
          </a:bodyPr>
          <a:lstStyle/>
          <a:p>
            <a:pPr marL="0" indent="0">
              <a:buFont typeface="Arial" charset="0"/>
              <a:buNone/>
            </a:pPr>
            <a:r>
              <a:rPr lang="en-US" altLang="en-US" smtClean="0">
                <a:latin typeface="Museo For Dell" charset="0"/>
                <a:ea typeface="Museo Sans For Dell" charset="0"/>
                <a:cs typeface="Museo Sans For Dell" charset="0"/>
              </a:rPr>
              <a:t>Once you have configured the application with the correct initiator node name and the iSCSI target portal IP address, you can mount the LUN by selecting the correct target portal that contains the LUN you want to mount.</a:t>
            </a:r>
          </a:p>
        </p:txBody>
      </p:sp>
      <p:sp>
        <p:nvSpPr>
          <p:cNvPr id="3379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50D4C4-639C-4FCD-A141-4EAE3F5EC79E}" type="slidenum">
              <a:rPr lang="en-US" altLang="en-US">
                <a:solidFill>
                  <a:srgbClr val="AAAAAA"/>
                </a:solidFill>
                <a:latin typeface="Museo Sans For Dell" charset="0"/>
              </a:rPr>
              <a:pPr eaLnBrk="1" hangingPunct="1"/>
              <a:t>308</a:t>
            </a:fld>
            <a:endParaRPr lang="en-US" altLang="en-US">
              <a:solidFill>
                <a:srgbClr val="AAAAAA"/>
              </a:solidFill>
              <a:latin typeface="Museo Sans For Dell" charset="0"/>
            </a:endParaRPr>
          </a:p>
        </p:txBody>
      </p:sp>
      <p:pic>
        <p:nvPicPr>
          <p:cNvPr id="6" name="Picture 5"/>
          <p:cNvPicPr>
            <a:picLocks noChangeAspect="1"/>
          </p:cNvPicPr>
          <p:nvPr/>
        </p:nvPicPr>
        <p:blipFill>
          <a:blip r:embed="rId3"/>
          <a:stretch>
            <a:fillRect/>
          </a:stretch>
        </p:blipFill>
        <p:spPr>
          <a:xfrm>
            <a:off x="4294188" y="2589213"/>
            <a:ext cx="4527550" cy="3438525"/>
          </a:xfrm>
          <a:prstGeom prst="rect">
            <a:avLst/>
          </a:prstGeom>
          <a:ln>
            <a:solidFill>
              <a:schemeClr val="bg2">
                <a:lumMod val="50000"/>
                <a:lumOff val="50000"/>
              </a:schemeClr>
            </a:solidFill>
          </a:ln>
        </p:spPr>
      </p:pic>
      <p:sp>
        <p:nvSpPr>
          <p:cNvPr id="8" name="TextBox 7"/>
          <p:cNvSpPr txBox="1">
            <a:spLocks noChangeArrowheads="1"/>
          </p:cNvSpPr>
          <p:nvPr/>
        </p:nvSpPr>
        <p:spPr bwMode="auto">
          <a:xfrm>
            <a:off x="482600" y="2581275"/>
            <a:ext cx="39163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altLang="en-US" sz="1600">
                <a:solidFill>
                  <a:srgbClr val="000000"/>
                </a:solidFill>
              </a:rPr>
              <a:t>Select the name of the target portal that contains the LUN you want to mount</a:t>
            </a:r>
          </a:p>
          <a:p>
            <a:pPr eaLnBrk="1" hangingPunct="1">
              <a:buFont typeface="Arial" charset="0"/>
              <a:buChar char="•"/>
            </a:pPr>
            <a:r>
              <a:rPr lang="en-US" altLang="en-US" sz="1600">
                <a:solidFill>
                  <a:srgbClr val="000000"/>
                </a:solidFill>
              </a:rPr>
              <a:t>Then, click Next.</a:t>
            </a:r>
          </a:p>
        </p:txBody>
      </p:sp>
      <p:sp>
        <p:nvSpPr>
          <p:cNvPr id="33799" name="TextBox 1"/>
          <p:cNvSpPr txBox="1">
            <a:spLocks noChangeArrowheads="1"/>
          </p:cNvSpPr>
          <p:nvPr/>
        </p:nvSpPr>
        <p:spPr bwMode="auto">
          <a:xfrm>
            <a:off x="463550" y="4572000"/>
            <a:ext cx="38195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0000"/>
                </a:solidFill>
              </a:rPr>
              <a:t>Note</a:t>
            </a:r>
            <a:r>
              <a:rPr lang="en-US" altLang="en-US" sz="1400">
                <a:solidFill>
                  <a:srgbClr val="000000"/>
                </a:solidFill>
              </a:rPr>
              <a:t>:  Only a single iSCSI portal can be mounted at any given time. If you repeat the procedure to mount an additional iSCSI portal, it will unmount all other portals.</a:t>
            </a:r>
          </a:p>
          <a:p>
            <a:pPr eaLnBrk="1" hangingPunct="1"/>
            <a:endParaRPr lang="en-US" altLang="en-US" sz="1400"/>
          </a:p>
        </p:txBody>
      </p:sp>
    </p:spTree>
    <p:extLst>
      <p:ext uri="{BB962C8B-B14F-4D97-AF65-F5344CB8AC3E}">
        <p14:creationId xmlns:p14="http://schemas.microsoft.com/office/powerpoint/2010/main" val="215662974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mtClean="0">
                <a:latin typeface="Museo For Dell" charset="0"/>
                <a:ea typeface="Museo For Dell" charset="0"/>
                <a:cs typeface="Museo For Dell" charset="0"/>
              </a:rPr>
              <a:t>Confirming the iSCSI LUN</a:t>
            </a:r>
          </a:p>
        </p:txBody>
      </p:sp>
      <p:sp>
        <p:nvSpPr>
          <p:cNvPr id="34819" name="Content Placeholder 2"/>
          <p:cNvSpPr>
            <a:spLocks noGrp="1"/>
          </p:cNvSpPr>
          <p:nvPr>
            <p:ph idx="1"/>
          </p:nvPr>
        </p:nvSpPr>
        <p:spPr>
          <a:xfrm>
            <a:off x="447675" y="1311275"/>
            <a:ext cx="8239125" cy="830263"/>
          </a:xfrm>
        </p:spPr>
        <p:txBody>
          <a:bodyPr/>
          <a:lstStyle/>
          <a:p>
            <a:pPr marL="0" indent="0">
              <a:buFont typeface="Arial" charset="0"/>
              <a:buNone/>
            </a:pPr>
            <a:r>
              <a:rPr lang="en-US" altLang="en-US" smtClean="0">
                <a:solidFill>
                  <a:srgbClr val="000000"/>
                </a:solidFill>
                <a:latin typeface="Museo For Dell" charset="0"/>
                <a:ea typeface="Museo Sans For Dell" charset="0"/>
                <a:cs typeface="Museo Sans For Dell" charset="0"/>
              </a:rPr>
              <a:t>To view detailed information about disks and LUNs visible to the SMU, including all iSCSI LUNs that are mounted on the server review the </a:t>
            </a:r>
            <a:r>
              <a:rPr lang="en-US" altLang="en-US" smtClean="0">
                <a:solidFill>
                  <a:srgbClr val="0000CC"/>
                </a:solidFill>
                <a:latin typeface="Museo For Dell" charset="0"/>
                <a:ea typeface="Museo Sans For Dell" charset="0"/>
                <a:cs typeface="Museo Sans For Dell" charset="0"/>
              </a:rPr>
              <a:t>Disk or LUN Details </a:t>
            </a:r>
            <a:r>
              <a:rPr lang="en-US" altLang="en-US" smtClean="0">
                <a:solidFill>
                  <a:srgbClr val="000000"/>
                </a:solidFill>
                <a:latin typeface="Museo For Dell" charset="0"/>
                <a:ea typeface="Museo Sans For Dell" charset="0"/>
                <a:cs typeface="Museo Sans For Dell" charset="0"/>
              </a:rPr>
              <a:t>screen.</a:t>
            </a:r>
          </a:p>
        </p:txBody>
      </p:sp>
      <p:sp>
        <p:nvSpPr>
          <p:cNvPr id="3482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281572-F385-4C38-9088-7ABDD6FE4F21}" type="slidenum">
              <a:rPr lang="en-US" altLang="en-US">
                <a:solidFill>
                  <a:srgbClr val="AAAAAA"/>
                </a:solidFill>
                <a:latin typeface="Museo Sans For Dell" charset="0"/>
              </a:rPr>
              <a:pPr eaLnBrk="1" hangingPunct="1"/>
              <a:t>309</a:t>
            </a:fld>
            <a:endParaRPr lang="en-US" altLang="en-US">
              <a:solidFill>
                <a:srgbClr val="AAAAAA"/>
              </a:solidFill>
              <a:latin typeface="Museo Sans For Dell" charset="0"/>
            </a:endParaRPr>
          </a:p>
        </p:txBody>
      </p:sp>
      <p:pic>
        <p:nvPicPr>
          <p:cNvPr id="6" name="Picture 5"/>
          <p:cNvPicPr>
            <a:picLocks noChangeAspect="1"/>
          </p:cNvPicPr>
          <p:nvPr/>
        </p:nvPicPr>
        <p:blipFill>
          <a:blip r:embed="rId3"/>
          <a:stretch>
            <a:fillRect/>
          </a:stretch>
        </p:blipFill>
        <p:spPr>
          <a:xfrm>
            <a:off x="4281488" y="2589213"/>
            <a:ext cx="4540250" cy="3433762"/>
          </a:xfrm>
          <a:prstGeom prst="rect">
            <a:avLst/>
          </a:prstGeom>
          <a:ln>
            <a:solidFill>
              <a:schemeClr val="bg2">
                <a:lumMod val="50000"/>
                <a:lumOff val="50000"/>
              </a:schemeClr>
            </a:solidFill>
          </a:ln>
        </p:spPr>
      </p:pic>
      <p:sp>
        <p:nvSpPr>
          <p:cNvPr id="7" name="TextBox 6"/>
          <p:cNvSpPr txBox="1"/>
          <p:nvPr/>
        </p:nvSpPr>
        <p:spPr>
          <a:xfrm>
            <a:off x="355600" y="2570163"/>
            <a:ext cx="4065588" cy="1077912"/>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a:solidFill>
                  <a:srgbClr val="000000"/>
                </a:solidFill>
              </a:rPr>
              <a:t>From the SMU’s Main Menu:</a:t>
            </a:r>
          </a:p>
          <a:p>
            <a:pPr eaLnBrk="1" hangingPunct="1">
              <a:buFont typeface="Arial" charset="0"/>
              <a:buChar char="•"/>
            </a:pPr>
            <a:r>
              <a:rPr lang="en-US" altLang="en-US" sz="1600">
                <a:solidFill>
                  <a:srgbClr val="000000"/>
                </a:solidFill>
              </a:rPr>
              <a:t>Select “</a:t>
            </a:r>
            <a:r>
              <a:rPr lang="en-US" altLang="en-US" sz="1600">
                <a:solidFill>
                  <a:srgbClr val="0000CC"/>
                </a:solidFill>
              </a:rPr>
              <a:t>Go to Advanced Operations</a:t>
            </a:r>
            <a:r>
              <a:rPr lang="en-US" altLang="en-US" sz="1600">
                <a:solidFill>
                  <a:srgbClr val="000000"/>
                </a:solidFill>
              </a:rPr>
              <a:t>”</a:t>
            </a:r>
          </a:p>
          <a:p>
            <a:pPr eaLnBrk="1" hangingPunct="1">
              <a:buFont typeface="Arial" charset="0"/>
              <a:buChar char="•"/>
            </a:pPr>
            <a:r>
              <a:rPr lang="en-US" altLang="en-US" sz="1600">
                <a:solidFill>
                  <a:srgbClr val="000000"/>
                </a:solidFill>
              </a:rPr>
              <a:t>Select “</a:t>
            </a:r>
            <a:r>
              <a:rPr lang="en-US" altLang="en-US" sz="1600">
                <a:solidFill>
                  <a:srgbClr val="0000CC"/>
                </a:solidFill>
              </a:rPr>
              <a:t>Disk and Volume Operations”</a:t>
            </a:r>
            <a:r>
              <a:rPr lang="en-US" altLang="en-US" sz="1600">
                <a:solidFill>
                  <a:srgbClr val="000000"/>
                </a:solidFill>
              </a:rPr>
              <a:t> </a:t>
            </a:r>
          </a:p>
          <a:p>
            <a:pPr eaLnBrk="1" hangingPunct="1">
              <a:buFont typeface="Arial" charset="0"/>
              <a:buChar char="•"/>
            </a:pPr>
            <a:r>
              <a:rPr lang="en-US" altLang="en-US" sz="1600">
                <a:solidFill>
                  <a:srgbClr val="000000"/>
                </a:solidFill>
              </a:rPr>
              <a:t>Select “</a:t>
            </a:r>
            <a:r>
              <a:rPr lang="en-US" altLang="en-US" sz="1600">
                <a:solidFill>
                  <a:srgbClr val="0000CC"/>
                </a:solidFill>
              </a:rPr>
              <a:t>Detailed Disk Info</a:t>
            </a:r>
            <a:r>
              <a:rPr lang="en-US" altLang="en-US" sz="1600">
                <a:solidFill>
                  <a:srgbClr val="000000"/>
                </a:solidFill>
              </a:rPr>
              <a:t>”</a:t>
            </a:r>
          </a:p>
        </p:txBody>
      </p:sp>
      <p:sp>
        <p:nvSpPr>
          <p:cNvPr id="34823" name="TextBox 1"/>
          <p:cNvSpPr txBox="1">
            <a:spLocks noChangeArrowheads="1"/>
          </p:cNvSpPr>
          <p:nvPr/>
        </p:nvSpPr>
        <p:spPr bwMode="auto">
          <a:xfrm>
            <a:off x="347663" y="5000625"/>
            <a:ext cx="39004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0000"/>
                </a:solidFill>
              </a:rPr>
              <a:t>Note</a:t>
            </a:r>
            <a:r>
              <a:rPr lang="en-US" altLang="en-US" sz="1400">
                <a:solidFill>
                  <a:srgbClr val="000000"/>
                </a:solidFill>
              </a:rPr>
              <a:t>: If the newly added LUN does not become available as soon as it is created rescan for newly added LUNs.</a:t>
            </a:r>
          </a:p>
        </p:txBody>
      </p:sp>
    </p:spTree>
    <p:extLst>
      <p:ext uri="{BB962C8B-B14F-4D97-AF65-F5344CB8AC3E}">
        <p14:creationId xmlns:p14="http://schemas.microsoft.com/office/powerpoint/2010/main" val="266254615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40" name="Rectangle 52"/>
          <p:cNvSpPr>
            <a:spLocks noChangeArrowheads="1"/>
          </p:cNvSpPr>
          <p:nvPr/>
        </p:nvSpPr>
        <p:spPr bwMode="auto">
          <a:xfrm>
            <a:off x="1965325" y="3738855"/>
            <a:ext cx="2987675" cy="771525"/>
          </a:xfrm>
          <a:prstGeom prst="rect">
            <a:avLst/>
          </a:prstGeom>
          <a:solidFill>
            <a:srgbClr val="FF9900"/>
          </a:solidFill>
          <a:ln w="9525">
            <a:solidFill>
              <a:srgbClr val="FF9900"/>
            </a:solidFill>
            <a:miter lim="800000"/>
            <a:headEnd/>
            <a:tailEnd/>
          </a:ln>
        </p:spPr>
        <p:txBody>
          <a:bodyPr wrap="none" anchor="ctr"/>
          <a:lstStyle/>
          <a:p>
            <a:endParaRPr lang="en-US"/>
          </a:p>
        </p:txBody>
      </p:sp>
      <p:sp>
        <p:nvSpPr>
          <p:cNvPr id="63537" name="Rectangle 49"/>
          <p:cNvSpPr>
            <a:spLocks noChangeArrowheads="1"/>
          </p:cNvSpPr>
          <p:nvPr/>
        </p:nvSpPr>
        <p:spPr bwMode="auto">
          <a:xfrm>
            <a:off x="241300" y="3738855"/>
            <a:ext cx="1485900" cy="771525"/>
          </a:xfrm>
          <a:prstGeom prst="rect">
            <a:avLst/>
          </a:prstGeom>
          <a:solidFill>
            <a:srgbClr val="CCFF33"/>
          </a:solidFill>
          <a:ln w="9525">
            <a:solidFill>
              <a:srgbClr val="CCFF33"/>
            </a:solidFill>
            <a:miter lim="800000"/>
            <a:headEnd/>
            <a:tailEnd/>
          </a:ln>
        </p:spPr>
        <p:txBody>
          <a:bodyPr wrap="none" anchor="ctr"/>
          <a:lstStyle/>
          <a:p>
            <a:endParaRPr lang="en-US"/>
          </a:p>
        </p:txBody>
      </p:sp>
      <p:sp>
        <p:nvSpPr>
          <p:cNvPr id="23556" name="AutoShape 2"/>
          <p:cNvSpPr>
            <a:spLocks noChangeArrowheads="1"/>
          </p:cNvSpPr>
          <p:nvPr/>
        </p:nvSpPr>
        <p:spPr bwMode="auto">
          <a:xfrm>
            <a:off x="2146300" y="1784643"/>
            <a:ext cx="620713" cy="563562"/>
          </a:xfrm>
          <a:prstGeom prst="roundRect">
            <a:avLst>
              <a:gd name="adj" fmla="val 16667"/>
            </a:avLst>
          </a:prstGeom>
          <a:solidFill>
            <a:srgbClr val="DDDDDD"/>
          </a:solidFill>
          <a:ln w="38100" algn="ctr">
            <a:solidFill>
              <a:schemeClr val="bg2"/>
            </a:solidFill>
            <a:round/>
            <a:headEnd/>
            <a:tailEnd/>
          </a:ln>
        </p:spPr>
        <p:txBody>
          <a:bodyPr wrap="none"/>
          <a:lstStyle/>
          <a:p>
            <a:pPr algn="ctr"/>
            <a:r>
              <a:rPr lang="en-US" sz="900" b="1">
                <a:latin typeface="Trebuchet MS" pitchFamily="34" charset="0"/>
                <a:cs typeface="Arial" pitchFamily="34" charset="0"/>
              </a:rPr>
              <a:t>Linux</a:t>
            </a:r>
          </a:p>
          <a:p>
            <a:pPr algn="ctr"/>
            <a:r>
              <a:rPr lang="en-US" sz="900" b="1">
                <a:latin typeface="Trebuchet MS" pitchFamily="34" charset="0"/>
                <a:cs typeface="Arial" pitchFamily="34" charset="0"/>
              </a:rPr>
              <a:t>Server</a:t>
            </a:r>
          </a:p>
        </p:txBody>
      </p:sp>
      <p:sp>
        <p:nvSpPr>
          <p:cNvPr id="23557" name="AutoShape 3"/>
          <p:cNvSpPr>
            <a:spLocks noChangeArrowheads="1"/>
          </p:cNvSpPr>
          <p:nvPr/>
        </p:nvSpPr>
        <p:spPr bwMode="auto">
          <a:xfrm>
            <a:off x="2079625" y="2660943"/>
            <a:ext cx="744538" cy="239712"/>
          </a:xfrm>
          <a:prstGeom prst="roundRect">
            <a:avLst>
              <a:gd name="adj" fmla="val 16667"/>
            </a:avLst>
          </a:prstGeom>
          <a:solidFill>
            <a:srgbClr val="EAEAEA"/>
          </a:solidFill>
          <a:ln w="38100" algn="ctr">
            <a:solidFill>
              <a:schemeClr val="bg2"/>
            </a:solidFill>
            <a:round/>
            <a:headEnd/>
            <a:tailEnd/>
          </a:ln>
        </p:spPr>
        <p:txBody>
          <a:bodyPr wrap="none" anchor="ctr"/>
          <a:lstStyle/>
          <a:p>
            <a:pPr algn="ctr"/>
            <a:r>
              <a:rPr lang="en-US" sz="1000" b="1">
                <a:latin typeface="Trebuchet MS" pitchFamily="34" charset="0"/>
                <a:cs typeface="Arial" pitchFamily="34" charset="0"/>
              </a:rPr>
              <a:t>Router</a:t>
            </a:r>
          </a:p>
        </p:txBody>
      </p:sp>
      <p:sp>
        <p:nvSpPr>
          <p:cNvPr id="23558" name="AutoShape 4"/>
          <p:cNvSpPr>
            <a:spLocks noChangeArrowheads="1"/>
          </p:cNvSpPr>
          <p:nvPr/>
        </p:nvSpPr>
        <p:spPr bwMode="auto">
          <a:xfrm>
            <a:off x="298450" y="3843630"/>
            <a:ext cx="620713"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latin typeface="Trebuchet MS" pitchFamily="34" charset="0"/>
                <a:cs typeface="Arial" pitchFamily="34" charset="0"/>
              </a:rPr>
              <a:t>Spare</a:t>
            </a:r>
          </a:p>
          <a:p>
            <a:pPr algn="ctr"/>
            <a:r>
              <a:rPr lang="en-US" sz="900" b="1">
                <a:latin typeface="Trebuchet MS" pitchFamily="34" charset="0"/>
                <a:cs typeface="Arial" pitchFamily="34" charset="0"/>
              </a:rPr>
              <a:t>VM</a:t>
            </a:r>
          </a:p>
        </p:txBody>
      </p:sp>
      <p:sp>
        <p:nvSpPr>
          <p:cNvPr id="23559" name="AutoShape 6"/>
          <p:cNvSpPr>
            <a:spLocks noChangeArrowheads="1"/>
          </p:cNvSpPr>
          <p:nvPr/>
        </p:nvSpPr>
        <p:spPr bwMode="auto">
          <a:xfrm>
            <a:off x="1060450" y="3843630"/>
            <a:ext cx="620713"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latin typeface="Trebuchet MS" pitchFamily="34" charset="0"/>
                <a:cs typeface="Arial" pitchFamily="34" charset="0"/>
              </a:rPr>
              <a:t>Windows</a:t>
            </a:r>
          </a:p>
          <a:p>
            <a:pPr algn="ctr"/>
            <a:r>
              <a:rPr lang="en-US" sz="900" b="1">
                <a:latin typeface="Trebuchet MS" pitchFamily="34" charset="0"/>
                <a:cs typeface="Arial" pitchFamily="34" charset="0"/>
              </a:rPr>
              <a:t>VM</a:t>
            </a:r>
          </a:p>
        </p:txBody>
      </p:sp>
      <p:sp>
        <p:nvSpPr>
          <p:cNvPr id="23560" name="AutoShape 8"/>
          <p:cNvSpPr>
            <a:spLocks noChangeArrowheads="1"/>
          </p:cNvSpPr>
          <p:nvPr/>
        </p:nvSpPr>
        <p:spPr bwMode="auto">
          <a:xfrm>
            <a:off x="993775" y="3308643"/>
            <a:ext cx="744538" cy="239712"/>
          </a:xfrm>
          <a:prstGeom prst="roundRect">
            <a:avLst>
              <a:gd name="adj" fmla="val 16667"/>
            </a:avLst>
          </a:prstGeom>
          <a:solidFill>
            <a:srgbClr val="F8F8F8"/>
          </a:solidFill>
          <a:ln w="38100" algn="ctr">
            <a:solidFill>
              <a:schemeClr val="bg2"/>
            </a:solidFill>
            <a:round/>
            <a:headEnd/>
            <a:tailEnd/>
          </a:ln>
        </p:spPr>
        <p:txBody>
          <a:bodyPr wrap="none" anchor="ctr"/>
          <a:lstStyle/>
          <a:p>
            <a:pPr algn="ctr"/>
            <a:r>
              <a:rPr lang="en-US" sz="1000" b="1">
                <a:latin typeface="Trebuchet MS" pitchFamily="34" charset="0"/>
                <a:cs typeface="Arial" pitchFamily="34" charset="0"/>
              </a:rPr>
              <a:t>L2 Switch</a:t>
            </a:r>
          </a:p>
        </p:txBody>
      </p:sp>
      <p:sp>
        <p:nvSpPr>
          <p:cNvPr id="23561" name="AutoShape 9"/>
          <p:cNvSpPr>
            <a:spLocks noChangeArrowheads="1"/>
          </p:cNvSpPr>
          <p:nvPr/>
        </p:nvSpPr>
        <p:spPr bwMode="auto">
          <a:xfrm>
            <a:off x="2012950" y="3843630"/>
            <a:ext cx="620713"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latin typeface="Trebuchet MS" pitchFamily="34" charset="0"/>
                <a:cs typeface="Arial" pitchFamily="34" charset="0"/>
              </a:rPr>
              <a:t>Spare</a:t>
            </a:r>
          </a:p>
          <a:p>
            <a:pPr algn="ctr"/>
            <a:r>
              <a:rPr lang="en-US" sz="900" b="1">
                <a:latin typeface="Trebuchet MS" pitchFamily="34" charset="0"/>
                <a:cs typeface="Arial" pitchFamily="34" charset="0"/>
              </a:rPr>
              <a:t>Server</a:t>
            </a:r>
          </a:p>
        </p:txBody>
      </p:sp>
      <p:cxnSp>
        <p:nvCxnSpPr>
          <p:cNvPr id="23562" name="AutoShape 11"/>
          <p:cNvCxnSpPr>
            <a:cxnSpLocks noChangeShapeType="1"/>
            <a:stCxn id="23560" idx="1"/>
            <a:endCxn id="23558" idx="0"/>
          </p:cNvCxnSpPr>
          <p:nvPr/>
        </p:nvCxnSpPr>
        <p:spPr bwMode="auto">
          <a:xfrm rot="10800000" flipV="1">
            <a:off x="609600" y="3429293"/>
            <a:ext cx="365125" cy="395287"/>
          </a:xfrm>
          <a:prstGeom prst="bentConnector2">
            <a:avLst/>
          </a:prstGeom>
          <a:noFill/>
          <a:ln w="19050">
            <a:solidFill>
              <a:schemeClr val="tx1"/>
            </a:solidFill>
            <a:miter lim="800000"/>
            <a:headEnd/>
            <a:tailEnd/>
          </a:ln>
          <a:extLst>
            <a:ext uri="{909E8E84-426E-40DD-AFC4-6F175D3DCCD1}">
              <a14:hiddenFill xmlns:a14="http://schemas.microsoft.com/office/drawing/2010/main">
                <a:noFill/>
              </a14:hiddenFill>
            </a:ext>
          </a:extLst>
        </p:spPr>
      </p:cxnSp>
      <p:cxnSp>
        <p:nvCxnSpPr>
          <p:cNvPr id="23563" name="AutoShape 13"/>
          <p:cNvCxnSpPr>
            <a:cxnSpLocks noChangeShapeType="1"/>
            <a:stCxn id="23560" idx="3"/>
            <a:endCxn id="23561" idx="0"/>
          </p:cNvCxnSpPr>
          <p:nvPr/>
        </p:nvCxnSpPr>
        <p:spPr bwMode="auto">
          <a:xfrm>
            <a:off x="1757363" y="3429293"/>
            <a:ext cx="566737" cy="395287"/>
          </a:xfrm>
          <a:prstGeom prst="bentConnector2">
            <a:avLst/>
          </a:prstGeom>
          <a:noFill/>
          <a:ln w="19050">
            <a:solidFill>
              <a:schemeClr val="tx1"/>
            </a:solidFill>
            <a:miter lim="800000"/>
            <a:headEnd/>
            <a:tailEnd/>
          </a:ln>
          <a:extLst>
            <a:ext uri="{909E8E84-426E-40DD-AFC4-6F175D3DCCD1}">
              <a14:hiddenFill xmlns:a14="http://schemas.microsoft.com/office/drawing/2010/main">
                <a:noFill/>
              </a14:hiddenFill>
            </a:ext>
          </a:extLst>
        </p:spPr>
      </p:cxnSp>
      <p:cxnSp>
        <p:nvCxnSpPr>
          <p:cNvPr id="23564" name="AutoShape 15"/>
          <p:cNvCxnSpPr>
            <a:cxnSpLocks noChangeShapeType="1"/>
            <a:stCxn id="23557" idx="2"/>
            <a:endCxn id="23560" idx="0"/>
          </p:cNvCxnSpPr>
          <p:nvPr/>
        </p:nvCxnSpPr>
        <p:spPr bwMode="auto">
          <a:xfrm rot="5400000">
            <a:off x="1724819" y="2561724"/>
            <a:ext cx="369888" cy="1085850"/>
          </a:xfrm>
          <a:prstGeom prst="bentConnector3">
            <a:avLst>
              <a:gd name="adj1" fmla="val 49787"/>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23565" name="AutoShape 16"/>
          <p:cNvCxnSpPr>
            <a:cxnSpLocks noChangeShapeType="1"/>
            <a:stCxn id="23557" idx="2"/>
            <a:endCxn id="23570" idx="0"/>
          </p:cNvCxnSpPr>
          <p:nvPr/>
        </p:nvCxnSpPr>
        <p:spPr bwMode="auto">
          <a:xfrm rot="16200000" flipH="1">
            <a:off x="2985294" y="2387099"/>
            <a:ext cx="382588" cy="1447800"/>
          </a:xfrm>
          <a:prstGeom prst="bentConnector3">
            <a:avLst>
              <a:gd name="adj1" fmla="val 4979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23566" name="AutoShape 17"/>
          <p:cNvSpPr>
            <a:spLocks noChangeArrowheads="1"/>
          </p:cNvSpPr>
          <p:nvPr/>
        </p:nvSpPr>
        <p:spPr bwMode="auto">
          <a:xfrm>
            <a:off x="2147888" y="960730"/>
            <a:ext cx="620712" cy="563563"/>
          </a:xfrm>
          <a:prstGeom prst="roundRect">
            <a:avLst>
              <a:gd name="adj" fmla="val 16667"/>
            </a:avLst>
          </a:prstGeom>
          <a:solidFill>
            <a:srgbClr val="FFFF99"/>
          </a:solidFill>
          <a:ln w="38100" algn="ctr">
            <a:solidFill>
              <a:srgbClr val="CC3300"/>
            </a:solidFill>
            <a:round/>
            <a:headEnd/>
            <a:tailEnd/>
          </a:ln>
        </p:spPr>
        <p:txBody>
          <a:bodyPr wrap="none"/>
          <a:lstStyle/>
          <a:p>
            <a:pPr algn="ctr"/>
            <a:r>
              <a:rPr lang="en-US" sz="900" b="1">
                <a:latin typeface="Trebuchet MS" pitchFamily="34" charset="0"/>
                <a:cs typeface="Arial" pitchFamily="34" charset="0"/>
              </a:rPr>
              <a:t>Dell AIM</a:t>
            </a:r>
          </a:p>
          <a:p>
            <a:pPr algn="ctr"/>
            <a:r>
              <a:rPr lang="en-US" sz="900" b="1">
                <a:latin typeface="Trebuchet MS" pitchFamily="34" charset="0"/>
                <a:cs typeface="Arial" pitchFamily="34" charset="0"/>
              </a:rPr>
              <a:t>Console</a:t>
            </a:r>
          </a:p>
        </p:txBody>
      </p:sp>
      <p:cxnSp>
        <p:nvCxnSpPr>
          <p:cNvPr id="23567" name="AutoShape 18"/>
          <p:cNvCxnSpPr>
            <a:cxnSpLocks noChangeShapeType="1"/>
            <a:stCxn id="23556" idx="2"/>
            <a:endCxn id="23557" idx="0"/>
          </p:cNvCxnSpPr>
          <p:nvPr/>
        </p:nvCxnSpPr>
        <p:spPr bwMode="auto">
          <a:xfrm flipH="1">
            <a:off x="2452688" y="2367255"/>
            <a:ext cx="4762" cy="27463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3568" name="AutoShape 19"/>
          <p:cNvSpPr>
            <a:spLocks noChangeArrowheads="1"/>
          </p:cNvSpPr>
          <p:nvPr/>
        </p:nvSpPr>
        <p:spPr bwMode="auto">
          <a:xfrm>
            <a:off x="2749550" y="3834105"/>
            <a:ext cx="620713"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latin typeface="Trebuchet MS" pitchFamily="34" charset="0"/>
                <a:cs typeface="Arial" pitchFamily="34" charset="0"/>
              </a:rPr>
              <a:t>Windows</a:t>
            </a:r>
          </a:p>
          <a:p>
            <a:pPr algn="ctr"/>
            <a:r>
              <a:rPr lang="en-US" sz="900" b="1">
                <a:latin typeface="Trebuchet MS" pitchFamily="34" charset="0"/>
                <a:cs typeface="Arial" pitchFamily="34" charset="0"/>
              </a:rPr>
              <a:t>Server</a:t>
            </a:r>
          </a:p>
        </p:txBody>
      </p:sp>
      <p:cxnSp>
        <p:nvCxnSpPr>
          <p:cNvPr id="23569" name="AutoShape 20"/>
          <p:cNvCxnSpPr>
            <a:cxnSpLocks noChangeShapeType="1"/>
            <a:stCxn id="23570" idx="1"/>
            <a:endCxn id="23568" idx="0"/>
          </p:cNvCxnSpPr>
          <p:nvPr/>
        </p:nvCxnSpPr>
        <p:spPr bwMode="auto">
          <a:xfrm rot="10800000" flipV="1">
            <a:off x="3060700" y="3441993"/>
            <a:ext cx="447675" cy="373062"/>
          </a:xfrm>
          <a:prstGeom prst="bentConnector2">
            <a:avLst/>
          </a:prstGeom>
          <a:noFill/>
          <a:ln w="19050">
            <a:solidFill>
              <a:schemeClr val="tx1"/>
            </a:solidFill>
            <a:miter lim="800000"/>
            <a:headEnd/>
            <a:tailEnd/>
          </a:ln>
          <a:extLst>
            <a:ext uri="{909E8E84-426E-40DD-AFC4-6F175D3DCCD1}">
              <a14:hiddenFill xmlns:a14="http://schemas.microsoft.com/office/drawing/2010/main">
                <a:noFill/>
              </a14:hiddenFill>
            </a:ext>
          </a:extLst>
        </p:spPr>
      </p:cxnSp>
      <p:sp>
        <p:nvSpPr>
          <p:cNvPr id="23570" name="AutoShape 22"/>
          <p:cNvSpPr>
            <a:spLocks noChangeArrowheads="1"/>
          </p:cNvSpPr>
          <p:nvPr/>
        </p:nvSpPr>
        <p:spPr bwMode="auto">
          <a:xfrm>
            <a:off x="3527425" y="3321343"/>
            <a:ext cx="744538" cy="239712"/>
          </a:xfrm>
          <a:prstGeom prst="roundRect">
            <a:avLst>
              <a:gd name="adj" fmla="val 16667"/>
            </a:avLst>
          </a:prstGeom>
          <a:solidFill>
            <a:srgbClr val="F8F8F8"/>
          </a:solidFill>
          <a:ln w="38100" algn="ctr">
            <a:solidFill>
              <a:schemeClr val="bg2"/>
            </a:solidFill>
            <a:round/>
            <a:headEnd/>
            <a:tailEnd/>
          </a:ln>
        </p:spPr>
        <p:txBody>
          <a:bodyPr wrap="none" anchor="ctr"/>
          <a:lstStyle/>
          <a:p>
            <a:pPr algn="ctr"/>
            <a:r>
              <a:rPr lang="en-US" sz="1000" b="1">
                <a:latin typeface="Trebuchet MS" pitchFamily="34" charset="0"/>
                <a:cs typeface="Arial" pitchFamily="34" charset="0"/>
              </a:rPr>
              <a:t>L2 Switch</a:t>
            </a:r>
          </a:p>
        </p:txBody>
      </p:sp>
      <p:sp>
        <p:nvSpPr>
          <p:cNvPr id="63511" name="Text Box 23"/>
          <p:cNvSpPr txBox="1">
            <a:spLocks noChangeArrowheads="1"/>
          </p:cNvSpPr>
          <p:nvPr/>
        </p:nvSpPr>
        <p:spPr bwMode="auto">
          <a:xfrm>
            <a:off x="5222875" y="1220600"/>
            <a:ext cx="3383243"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hangingPunct="1">
              <a:spcAft>
                <a:spcPct val="40000"/>
              </a:spcAft>
              <a:buFontTx/>
              <a:buAutoNum type="arabicPeriod"/>
            </a:pPr>
            <a:r>
              <a:rPr lang="en-US" sz="1400" dirty="0">
                <a:solidFill>
                  <a:srgbClr val="292929"/>
                </a:solidFill>
                <a:latin typeface="Trebuchet MS" pitchFamily="34" charset="0"/>
              </a:rPr>
              <a:t>Dell AIM creates pools of servers</a:t>
            </a:r>
            <a:r>
              <a:rPr lang="en-US" sz="1600" dirty="0">
                <a:solidFill>
                  <a:srgbClr val="292929"/>
                </a:solidFill>
                <a:latin typeface="Trebuchet MS" pitchFamily="34" charset="0"/>
              </a:rPr>
              <a:t> </a:t>
            </a:r>
            <a:r>
              <a:rPr lang="en-US" sz="1200" i="1" dirty="0">
                <a:solidFill>
                  <a:schemeClr val="bg2"/>
                </a:solidFill>
                <a:latin typeface="Trebuchet MS" pitchFamily="34" charset="0"/>
              </a:rPr>
              <a:t>(ex. based on capability, hardware compatibility, type of virtual machine)</a:t>
            </a:r>
            <a:endParaRPr lang="en-US" sz="1000" i="1" dirty="0">
              <a:solidFill>
                <a:schemeClr val="bg2"/>
              </a:solidFill>
              <a:latin typeface="Trebuchet MS" pitchFamily="34" charset="0"/>
            </a:endParaRPr>
          </a:p>
          <a:p>
            <a:pPr defTabSz="914400" eaLnBrk="1" hangingPunct="1">
              <a:spcAft>
                <a:spcPct val="40000"/>
              </a:spcAft>
              <a:buFontTx/>
              <a:buAutoNum type="arabicPeriod"/>
            </a:pPr>
            <a:r>
              <a:rPr lang="en-US" sz="1400" dirty="0">
                <a:solidFill>
                  <a:srgbClr val="292929"/>
                </a:solidFill>
                <a:latin typeface="Trebuchet MS" pitchFamily="34" charset="0"/>
              </a:rPr>
              <a:t>Dell AIM creates assignment rules for a server image targeting one or more server pools, in order of preference</a:t>
            </a:r>
            <a:endParaRPr lang="en-US" sz="1200" dirty="0">
              <a:latin typeface="Trebuchet MS" pitchFamily="34" charset="0"/>
            </a:endParaRPr>
          </a:p>
          <a:p>
            <a:pPr defTabSz="914400" eaLnBrk="1" hangingPunct="1">
              <a:spcBef>
                <a:spcPct val="20000"/>
              </a:spcBef>
              <a:spcAft>
                <a:spcPct val="40000"/>
              </a:spcAft>
              <a:buFontTx/>
              <a:buAutoNum type="arabicPeriod"/>
            </a:pPr>
            <a:r>
              <a:rPr lang="en-US" sz="1400" dirty="0">
                <a:solidFill>
                  <a:srgbClr val="292929"/>
                </a:solidFill>
                <a:latin typeface="Trebuchet MS" pitchFamily="34" charset="0"/>
              </a:rPr>
              <a:t>Dell AIM automatically monitors health of server</a:t>
            </a:r>
          </a:p>
          <a:p>
            <a:pPr defTabSz="914400" eaLnBrk="1" hangingPunct="1">
              <a:spcBef>
                <a:spcPct val="20000"/>
              </a:spcBef>
              <a:spcAft>
                <a:spcPct val="40000"/>
              </a:spcAft>
              <a:buFontTx/>
              <a:buAutoNum type="arabicPeriod"/>
            </a:pPr>
            <a:r>
              <a:rPr lang="en-US" sz="1400" dirty="0">
                <a:solidFill>
                  <a:srgbClr val="292929"/>
                </a:solidFill>
                <a:latin typeface="Trebuchet MS" pitchFamily="34" charset="0"/>
              </a:rPr>
              <a:t>Upon failure of server, Dell AIM automatically re-assigns server image to alternative server.  The new server is assigned the logical server identity – virtual MAC, virtual WWN and IP – of the server image.  Network configuration is changed automatically.</a:t>
            </a:r>
          </a:p>
          <a:p>
            <a:pPr defTabSz="914400" eaLnBrk="1" hangingPunct="1">
              <a:spcBef>
                <a:spcPct val="20000"/>
              </a:spcBef>
              <a:spcAft>
                <a:spcPct val="40000"/>
              </a:spcAft>
              <a:buFontTx/>
              <a:buAutoNum type="arabicPeriod"/>
            </a:pPr>
            <a:r>
              <a:rPr lang="en-US" sz="1400" dirty="0">
                <a:solidFill>
                  <a:srgbClr val="292929"/>
                </a:solidFill>
                <a:latin typeface="Trebuchet MS" pitchFamily="34" charset="0"/>
              </a:rPr>
              <a:t>Dell AIM automatically takes servers that fail repeatedly out of use</a:t>
            </a:r>
            <a:endParaRPr lang="en-US" sz="1200" dirty="0">
              <a:latin typeface="Trebuchet MS" pitchFamily="34" charset="0"/>
            </a:endParaRPr>
          </a:p>
        </p:txBody>
      </p:sp>
      <p:cxnSp>
        <p:nvCxnSpPr>
          <p:cNvPr id="23572" name="AutoShape 24"/>
          <p:cNvCxnSpPr>
            <a:cxnSpLocks noChangeShapeType="1"/>
            <a:stCxn id="23566" idx="2"/>
            <a:endCxn id="23603" idx="0"/>
          </p:cNvCxnSpPr>
          <p:nvPr/>
        </p:nvCxnSpPr>
        <p:spPr bwMode="auto">
          <a:xfrm flipH="1">
            <a:off x="2457450" y="1543343"/>
            <a:ext cx="1588" cy="22225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23573" name="AutoShape 25"/>
          <p:cNvSpPr>
            <a:spLocks noChangeArrowheads="1"/>
          </p:cNvSpPr>
          <p:nvPr/>
        </p:nvSpPr>
        <p:spPr bwMode="auto">
          <a:xfrm>
            <a:off x="4284663" y="3834105"/>
            <a:ext cx="620712"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latin typeface="Trebuchet MS" pitchFamily="34" charset="0"/>
                <a:cs typeface="Arial" pitchFamily="34" charset="0"/>
              </a:rPr>
              <a:t>Windows</a:t>
            </a:r>
          </a:p>
          <a:p>
            <a:pPr algn="ctr"/>
            <a:r>
              <a:rPr lang="en-US" sz="900" b="1">
                <a:latin typeface="Trebuchet MS" pitchFamily="34" charset="0"/>
                <a:cs typeface="Arial" pitchFamily="34" charset="0"/>
              </a:rPr>
              <a:t>Server</a:t>
            </a:r>
          </a:p>
        </p:txBody>
      </p:sp>
      <p:cxnSp>
        <p:nvCxnSpPr>
          <p:cNvPr id="23574" name="AutoShape 26"/>
          <p:cNvCxnSpPr>
            <a:cxnSpLocks noChangeShapeType="1"/>
            <a:stCxn id="23570" idx="3"/>
            <a:endCxn id="23573" idx="0"/>
          </p:cNvCxnSpPr>
          <p:nvPr/>
        </p:nvCxnSpPr>
        <p:spPr bwMode="auto">
          <a:xfrm>
            <a:off x="4291013" y="3441993"/>
            <a:ext cx="304800" cy="373062"/>
          </a:xfrm>
          <a:prstGeom prst="bentConnector2">
            <a:avLst/>
          </a:prstGeom>
          <a:noFill/>
          <a:ln w="19050">
            <a:solidFill>
              <a:schemeClr val="tx1"/>
            </a:solidFill>
            <a:miter lim="800000"/>
            <a:headEnd/>
            <a:tailEnd/>
          </a:ln>
          <a:extLst>
            <a:ext uri="{909E8E84-426E-40DD-AFC4-6F175D3DCCD1}">
              <a14:hiddenFill xmlns:a14="http://schemas.microsoft.com/office/drawing/2010/main">
                <a:noFill/>
              </a14:hiddenFill>
            </a:ext>
          </a:extLst>
        </p:spPr>
      </p:cxnSp>
      <p:sp>
        <p:nvSpPr>
          <p:cNvPr id="63515" name="Oval 27"/>
          <p:cNvSpPr>
            <a:spLocks noChangeArrowheads="1"/>
          </p:cNvSpPr>
          <p:nvPr/>
        </p:nvSpPr>
        <p:spPr bwMode="auto">
          <a:xfrm>
            <a:off x="1681163" y="4956468"/>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1</a:t>
            </a:r>
          </a:p>
        </p:txBody>
      </p:sp>
      <p:sp>
        <p:nvSpPr>
          <p:cNvPr id="63516" name="Oval 28"/>
          <p:cNvSpPr>
            <a:spLocks noChangeArrowheads="1"/>
          </p:cNvSpPr>
          <p:nvPr/>
        </p:nvSpPr>
        <p:spPr bwMode="auto">
          <a:xfrm>
            <a:off x="2633663" y="5794668"/>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2</a:t>
            </a:r>
          </a:p>
        </p:txBody>
      </p:sp>
      <p:sp>
        <p:nvSpPr>
          <p:cNvPr id="23577" name="AutoShape 30"/>
          <p:cNvSpPr>
            <a:spLocks noChangeArrowheads="1"/>
          </p:cNvSpPr>
          <p:nvPr/>
        </p:nvSpPr>
        <p:spPr bwMode="auto">
          <a:xfrm>
            <a:off x="3222625" y="5261268"/>
            <a:ext cx="1068388" cy="420687"/>
          </a:xfrm>
          <a:prstGeom prst="roundRect">
            <a:avLst>
              <a:gd name="adj" fmla="val 16667"/>
            </a:avLst>
          </a:prstGeom>
          <a:solidFill>
            <a:srgbClr val="EAEAEA"/>
          </a:solidFill>
          <a:ln w="38100" algn="ctr">
            <a:solidFill>
              <a:schemeClr val="bg2"/>
            </a:solidFill>
            <a:round/>
            <a:headEnd/>
            <a:tailEnd/>
          </a:ln>
        </p:spPr>
        <p:txBody>
          <a:bodyPr wrap="none" anchor="ctr"/>
          <a:lstStyle/>
          <a:p>
            <a:pPr algn="ctr"/>
            <a:r>
              <a:rPr lang="en-US" sz="1000" b="1">
                <a:latin typeface="Trebuchet MS" pitchFamily="34" charset="0"/>
                <a:cs typeface="Arial" pitchFamily="34" charset="0"/>
              </a:rPr>
              <a:t>Storage</a:t>
            </a:r>
          </a:p>
        </p:txBody>
      </p:sp>
      <p:cxnSp>
        <p:nvCxnSpPr>
          <p:cNvPr id="23578" name="AutoShape 31"/>
          <p:cNvCxnSpPr>
            <a:cxnSpLocks noChangeShapeType="1"/>
            <a:stCxn id="23568" idx="2"/>
            <a:endCxn id="23577" idx="0"/>
          </p:cNvCxnSpPr>
          <p:nvPr/>
        </p:nvCxnSpPr>
        <p:spPr bwMode="auto">
          <a:xfrm rot="16200000" flipH="1">
            <a:off x="2996407" y="4481011"/>
            <a:ext cx="825500" cy="696913"/>
          </a:xfrm>
          <a:prstGeom prst="bentConnector3">
            <a:avLst>
              <a:gd name="adj1" fmla="val 49806"/>
            </a:avLst>
          </a:prstGeom>
          <a:noFill/>
          <a:ln w="19050">
            <a:solidFill>
              <a:schemeClr val="tx1"/>
            </a:solidFill>
            <a:miter lim="800000"/>
            <a:headEnd/>
            <a:tailEnd/>
          </a:ln>
          <a:extLst>
            <a:ext uri="{909E8E84-426E-40DD-AFC4-6F175D3DCCD1}">
              <a14:hiddenFill xmlns:a14="http://schemas.microsoft.com/office/drawing/2010/main">
                <a:noFill/>
              </a14:hiddenFill>
            </a:ext>
          </a:extLst>
        </p:spPr>
      </p:cxnSp>
      <p:cxnSp>
        <p:nvCxnSpPr>
          <p:cNvPr id="23579" name="AutoShape 32"/>
          <p:cNvCxnSpPr>
            <a:cxnSpLocks noChangeShapeType="1"/>
            <a:stCxn id="23573" idx="2"/>
            <a:endCxn id="23577" idx="0"/>
          </p:cNvCxnSpPr>
          <p:nvPr/>
        </p:nvCxnSpPr>
        <p:spPr bwMode="auto">
          <a:xfrm rot="5400000">
            <a:off x="3763963" y="4410368"/>
            <a:ext cx="825500" cy="838200"/>
          </a:xfrm>
          <a:prstGeom prst="bentConnector3">
            <a:avLst>
              <a:gd name="adj1" fmla="val 49806"/>
            </a:avLst>
          </a:prstGeom>
          <a:noFill/>
          <a:ln w="19050">
            <a:solidFill>
              <a:schemeClr val="tx1"/>
            </a:solidFill>
            <a:miter lim="800000"/>
            <a:headEnd/>
            <a:tailEnd/>
          </a:ln>
          <a:extLst>
            <a:ext uri="{909E8E84-426E-40DD-AFC4-6F175D3DCCD1}">
              <a14:hiddenFill xmlns:a14="http://schemas.microsoft.com/office/drawing/2010/main">
                <a:noFill/>
              </a14:hiddenFill>
            </a:ext>
          </a:extLst>
        </p:spPr>
      </p:cxnSp>
      <p:sp>
        <p:nvSpPr>
          <p:cNvPr id="63522" name="Oval 34"/>
          <p:cNvSpPr>
            <a:spLocks noChangeArrowheads="1"/>
          </p:cNvSpPr>
          <p:nvPr/>
        </p:nvSpPr>
        <p:spPr bwMode="auto">
          <a:xfrm>
            <a:off x="3348038" y="2633955"/>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5</a:t>
            </a:r>
          </a:p>
        </p:txBody>
      </p:sp>
      <p:grpSp>
        <p:nvGrpSpPr>
          <p:cNvPr id="23581" name="Group 42"/>
          <p:cNvGrpSpPr>
            <a:grpSpLocks/>
          </p:cNvGrpSpPr>
          <p:nvPr/>
        </p:nvGrpSpPr>
        <p:grpSpPr bwMode="auto">
          <a:xfrm>
            <a:off x="2146300" y="1784643"/>
            <a:ext cx="725488" cy="658812"/>
            <a:chOff x="1352" y="1463"/>
            <a:chExt cx="457" cy="415"/>
          </a:xfrm>
        </p:grpSpPr>
        <p:sp>
          <p:nvSpPr>
            <p:cNvPr id="23603" name="AutoShape 43"/>
            <p:cNvSpPr>
              <a:spLocks noChangeArrowheads="1"/>
            </p:cNvSpPr>
            <p:nvPr/>
          </p:nvSpPr>
          <p:spPr bwMode="auto">
            <a:xfrm>
              <a:off x="1352" y="1463"/>
              <a:ext cx="391" cy="355"/>
            </a:xfrm>
            <a:prstGeom prst="roundRect">
              <a:avLst>
                <a:gd name="adj" fmla="val 16667"/>
              </a:avLst>
            </a:prstGeom>
            <a:solidFill>
              <a:srgbClr val="FFFF99"/>
            </a:solidFill>
            <a:ln w="38100" algn="ctr">
              <a:solidFill>
                <a:srgbClr val="CC3300"/>
              </a:solidFill>
              <a:round/>
              <a:headEnd/>
              <a:tailEnd/>
            </a:ln>
          </p:spPr>
          <p:txBody>
            <a:bodyPr wrap="none"/>
            <a:lstStyle/>
            <a:p>
              <a:pPr algn="ctr"/>
              <a:r>
                <a:rPr lang="en-US" sz="900" b="1">
                  <a:latin typeface="Trebuchet MS" pitchFamily="34" charset="0"/>
                  <a:cs typeface="Arial" pitchFamily="34" charset="0"/>
                </a:rPr>
                <a:t>Dell AIM</a:t>
              </a:r>
            </a:p>
            <a:p>
              <a:pPr algn="ctr"/>
              <a:r>
                <a:rPr lang="en-US" sz="900" b="1">
                  <a:latin typeface="Trebuchet MS" pitchFamily="34" charset="0"/>
                  <a:cs typeface="Arial" pitchFamily="34" charset="0"/>
                </a:rPr>
                <a:t>Controller</a:t>
              </a:r>
            </a:p>
          </p:txBody>
        </p:sp>
        <p:sp>
          <p:nvSpPr>
            <p:cNvPr id="23604" name="AutoShape 44"/>
            <p:cNvSpPr>
              <a:spLocks noChangeArrowheads="1"/>
            </p:cNvSpPr>
            <p:nvPr/>
          </p:nvSpPr>
          <p:spPr bwMode="auto">
            <a:xfrm>
              <a:off x="1650" y="1727"/>
              <a:ext cx="159" cy="151"/>
            </a:xfrm>
            <a:prstGeom prst="can">
              <a:avLst>
                <a:gd name="adj" fmla="val 25000"/>
              </a:avLst>
            </a:prstGeom>
            <a:gradFill rotWithShape="1">
              <a:gsLst>
                <a:gs pos="0">
                  <a:srgbClr val="764700"/>
                </a:gs>
                <a:gs pos="100000">
                  <a:srgbClr val="FF9900"/>
                </a:gs>
              </a:gsLst>
              <a:lin ang="0" scaled="1"/>
            </a:gradFill>
            <a:ln w="9525">
              <a:solidFill>
                <a:schemeClr val="tx1"/>
              </a:solidFill>
              <a:round/>
              <a:headEnd/>
              <a:tailEnd/>
            </a:ln>
          </p:spPr>
          <p:txBody>
            <a:bodyPr wrap="none" anchor="ctr"/>
            <a:lstStyle/>
            <a:p>
              <a:endParaRPr lang="en-US"/>
            </a:p>
          </p:txBody>
        </p:sp>
      </p:grpSp>
      <p:sp>
        <p:nvSpPr>
          <p:cNvPr id="23582" name="Title 2"/>
          <p:cNvSpPr>
            <a:spLocks/>
          </p:cNvSpPr>
          <p:nvPr/>
        </p:nvSpPr>
        <p:spPr bwMode="auto">
          <a:xfrm>
            <a:off x="171450" y="153988"/>
            <a:ext cx="8229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80000"/>
              </a:lnSpc>
            </a:pPr>
            <a:r>
              <a:rPr lang="en-US" sz="3200" dirty="0">
                <a:solidFill>
                  <a:schemeClr val="accent1"/>
                </a:solidFill>
                <a:latin typeface="+mn-lt"/>
              </a:rPr>
              <a:t>Automated High Availability</a:t>
            </a:r>
          </a:p>
        </p:txBody>
      </p:sp>
      <p:sp>
        <p:nvSpPr>
          <p:cNvPr id="23583" name="AutoShape 47"/>
          <p:cNvSpPr>
            <a:spLocks noChangeArrowheads="1"/>
          </p:cNvSpPr>
          <p:nvPr/>
        </p:nvSpPr>
        <p:spPr bwMode="auto">
          <a:xfrm>
            <a:off x="3589338" y="3834105"/>
            <a:ext cx="620712"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latin typeface="Trebuchet MS" pitchFamily="34" charset="0"/>
                <a:cs typeface="Arial" pitchFamily="34" charset="0"/>
              </a:rPr>
              <a:t>Linux</a:t>
            </a:r>
          </a:p>
          <a:p>
            <a:pPr algn="ctr"/>
            <a:r>
              <a:rPr lang="en-US" sz="900" b="1">
                <a:latin typeface="Trebuchet MS" pitchFamily="34" charset="0"/>
                <a:cs typeface="Arial" pitchFamily="34" charset="0"/>
              </a:rPr>
              <a:t>Server</a:t>
            </a:r>
          </a:p>
        </p:txBody>
      </p:sp>
      <p:cxnSp>
        <p:nvCxnSpPr>
          <p:cNvPr id="23584" name="AutoShape 48"/>
          <p:cNvCxnSpPr>
            <a:cxnSpLocks noChangeShapeType="1"/>
            <a:stCxn id="23560" idx="2"/>
            <a:endCxn id="23559" idx="0"/>
          </p:cNvCxnSpPr>
          <p:nvPr/>
        </p:nvCxnSpPr>
        <p:spPr bwMode="auto">
          <a:xfrm>
            <a:off x="1366838" y="3567405"/>
            <a:ext cx="4762" cy="25717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3585" name="AutoShape 50"/>
          <p:cNvCxnSpPr>
            <a:cxnSpLocks noChangeShapeType="1"/>
            <a:stCxn id="23570" idx="2"/>
            <a:endCxn id="23583" idx="0"/>
          </p:cNvCxnSpPr>
          <p:nvPr/>
        </p:nvCxnSpPr>
        <p:spPr bwMode="auto">
          <a:xfrm>
            <a:off x="3900488" y="3580105"/>
            <a:ext cx="0" cy="23495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3586" name="AutoShape 53"/>
          <p:cNvSpPr>
            <a:spLocks noChangeArrowheads="1"/>
          </p:cNvSpPr>
          <p:nvPr/>
        </p:nvSpPr>
        <p:spPr bwMode="auto">
          <a:xfrm>
            <a:off x="3319463" y="5821655"/>
            <a:ext cx="252412" cy="239713"/>
          </a:xfrm>
          <a:prstGeom prst="can">
            <a:avLst>
              <a:gd name="adj" fmla="val 25000"/>
            </a:avLst>
          </a:prstGeom>
          <a:gradFill rotWithShape="1">
            <a:gsLst>
              <a:gs pos="0">
                <a:srgbClr val="764700"/>
              </a:gs>
              <a:gs pos="100000">
                <a:srgbClr val="FF9900"/>
              </a:gs>
            </a:gsLst>
            <a:lin ang="0" scaled="1"/>
          </a:gradFill>
          <a:ln w="9525">
            <a:solidFill>
              <a:schemeClr val="tx1"/>
            </a:solidFill>
            <a:round/>
            <a:headEnd/>
            <a:tailEnd/>
          </a:ln>
        </p:spPr>
        <p:txBody>
          <a:bodyPr wrap="none" anchor="ctr"/>
          <a:lstStyle/>
          <a:p>
            <a:pPr algn="ctr"/>
            <a:r>
              <a:rPr lang="en-US" sz="1000" b="1">
                <a:solidFill>
                  <a:schemeClr val="bg1"/>
                </a:solidFill>
              </a:rPr>
              <a:t>1</a:t>
            </a:r>
          </a:p>
        </p:txBody>
      </p:sp>
      <p:sp>
        <p:nvSpPr>
          <p:cNvPr id="23587" name="AutoShape 54"/>
          <p:cNvSpPr>
            <a:spLocks noChangeArrowheads="1"/>
          </p:cNvSpPr>
          <p:nvPr/>
        </p:nvSpPr>
        <p:spPr bwMode="auto">
          <a:xfrm>
            <a:off x="3633788" y="5823243"/>
            <a:ext cx="252412" cy="239712"/>
          </a:xfrm>
          <a:prstGeom prst="can">
            <a:avLst>
              <a:gd name="adj" fmla="val 25000"/>
            </a:avLst>
          </a:prstGeom>
          <a:gradFill rotWithShape="1">
            <a:gsLst>
              <a:gs pos="0">
                <a:srgbClr val="764700"/>
              </a:gs>
              <a:gs pos="100000">
                <a:srgbClr val="FF9900"/>
              </a:gs>
            </a:gsLst>
            <a:lin ang="0" scaled="1"/>
          </a:gradFill>
          <a:ln w="9525">
            <a:solidFill>
              <a:schemeClr val="tx1"/>
            </a:solidFill>
            <a:round/>
            <a:headEnd/>
            <a:tailEnd/>
          </a:ln>
        </p:spPr>
        <p:txBody>
          <a:bodyPr wrap="none" anchor="ctr"/>
          <a:lstStyle/>
          <a:p>
            <a:pPr algn="ctr"/>
            <a:r>
              <a:rPr lang="en-US" sz="1000" b="1">
                <a:solidFill>
                  <a:schemeClr val="bg1"/>
                </a:solidFill>
              </a:rPr>
              <a:t>2</a:t>
            </a:r>
          </a:p>
        </p:txBody>
      </p:sp>
      <p:sp>
        <p:nvSpPr>
          <p:cNvPr id="23588" name="AutoShape 55"/>
          <p:cNvSpPr>
            <a:spLocks noChangeArrowheads="1"/>
          </p:cNvSpPr>
          <p:nvPr/>
        </p:nvSpPr>
        <p:spPr bwMode="auto">
          <a:xfrm>
            <a:off x="3948113" y="5823243"/>
            <a:ext cx="252412" cy="239712"/>
          </a:xfrm>
          <a:prstGeom prst="can">
            <a:avLst>
              <a:gd name="adj" fmla="val 25000"/>
            </a:avLst>
          </a:prstGeom>
          <a:gradFill rotWithShape="1">
            <a:gsLst>
              <a:gs pos="0">
                <a:srgbClr val="764700"/>
              </a:gs>
              <a:gs pos="100000">
                <a:srgbClr val="FF9900"/>
              </a:gs>
            </a:gsLst>
            <a:lin ang="0" scaled="1"/>
          </a:gradFill>
          <a:ln w="9525">
            <a:solidFill>
              <a:schemeClr val="tx1"/>
            </a:solidFill>
            <a:round/>
            <a:headEnd/>
            <a:tailEnd/>
          </a:ln>
        </p:spPr>
        <p:txBody>
          <a:bodyPr wrap="none" anchor="ctr"/>
          <a:lstStyle/>
          <a:p>
            <a:pPr algn="ctr"/>
            <a:r>
              <a:rPr lang="en-US" sz="1000" b="1">
                <a:solidFill>
                  <a:schemeClr val="bg1"/>
                </a:solidFill>
              </a:rPr>
              <a:t>3</a:t>
            </a:r>
          </a:p>
        </p:txBody>
      </p:sp>
      <p:cxnSp>
        <p:nvCxnSpPr>
          <p:cNvPr id="63544" name="AutoShape 56"/>
          <p:cNvCxnSpPr>
            <a:cxnSpLocks noChangeShapeType="1"/>
            <a:stCxn id="63515" idx="2"/>
            <a:endCxn id="63537" idx="2"/>
          </p:cNvCxnSpPr>
          <p:nvPr/>
        </p:nvCxnSpPr>
        <p:spPr bwMode="auto">
          <a:xfrm rot="10800000">
            <a:off x="984250" y="4510380"/>
            <a:ext cx="687388" cy="588963"/>
          </a:xfrm>
          <a:prstGeom prst="bentConnector2">
            <a:avLst/>
          </a:prstGeom>
          <a:noFill/>
          <a:ln w="9525">
            <a:solidFill>
              <a:schemeClr val="bg2"/>
            </a:solidFill>
            <a:prstDash val="dash"/>
            <a:miter lim="800000"/>
            <a:headEnd/>
            <a:tailEnd type="triangle" w="med" len="med"/>
          </a:ln>
          <a:extLst>
            <a:ext uri="{909E8E84-426E-40DD-AFC4-6F175D3DCCD1}">
              <a14:hiddenFill xmlns:a14="http://schemas.microsoft.com/office/drawing/2010/main">
                <a:noFill/>
              </a14:hiddenFill>
            </a:ext>
          </a:extLst>
        </p:spPr>
      </p:cxnSp>
      <p:cxnSp>
        <p:nvCxnSpPr>
          <p:cNvPr id="63545" name="AutoShape 57"/>
          <p:cNvCxnSpPr>
            <a:cxnSpLocks noChangeShapeType="1"/>
            <a:stCxn id="63515" idx="6"/>
          </p:cNvCxnSpPr>
          <p:nvPr/>
        </p:nvCxnSpPr>
        <p:spPr bwMode="auto">
          <a:xfrm flipV="1">
            <a:off x="1976438" y="4510380"/>
            <a:ext cx="719137" cy="588963"/>
          </a:xfrm>
          <a:prstGeom prst="bentConnector2">
            <a:avLst/>
          </a:prstGeom>
          <a:noFill/>
          <a:ln w="9525">
            <a:solidFill>
              <a:schemeClr val="bg2"/>
            </a:solidFill>
            <a:prstDash val="dash"/>
            <a:miter lim="800000"/>
            <a:headEnd/>
            <a:tailEnd type="triangle" w="med" len="med"/>
          </a:ln>
          <a:extLst>
            <a:ext uri="{909E8E84-426E-40DD-AFC4-6F175D3DCCD1}">
              <a14:hiddenFill xmlns:a14="http://schemas.microsoft.com/office/drawing/2010/main">
                <a:noFill/>
              </a14:hiddenFill>
            </a:ext>
          </a:extLst>
        </p:spPr>
      </p:cxnSp>
      <p:cxnSp>
        <p:nvCxnSpPr>
          <p:cNvPr id="63546" name="AutoShape 58"/>
          <p:cNvCxnSpPr>
            <a:cxnSpLocks noChangeShapeType="1"/>
            <a:stCxn id="63516" idx="6"/>
            <a:endCxn id="23586" idx="2"/>
          </p:cNvCxnSpPr>
          <p:nvPr/>
        </p:nvCxnSpPr>
        <p:spPr bwMode="auto">
          <a:xfrm>
            <a:off x="2928938" y="5937543"/>
            <a:ext cx="390525" cy="4762"/>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sp>
        <p:nvSpPr>
          <p:cNvPr id="63547" name="Text Box 59"/>
          <p:cNvSpPr txBox="1">
            <a:spLocks noChangeArrowheads="1"/>
          </p:cNvSpPr>
          <p:nvPr/>
        </p:nvSpPr>
        <p:spPr bwMode="auto">
          <a:xfrm>
            <a:off x="146050" y="4510380"/>
            <a:ext cx="5429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hangingPunct="1"/>
            <a:r>
              <a:rPr lang="en-US" sz="900">
                <a:latin typeface="Trebuchet MS" pitchFamily="34" charset="0"/>
              </a:rPr>
              <a:t>Server </a:t>
            </a:r>
          </a:p>
          <a:p>
            <a:pPr defTabSz="914400" eaLnBrk="1" hangingPunct="1"/>
            <a:r>
              <a:rPr lang="en-US" sz="900">
                <a:latin typeface="Trebuchet MS" pitchFamily="34" charset="0"/>
              </a:rPr>
              <a:t>Pool A</a:t>
            </a:r>
          </a:p>
        </p:txBody>
      </p:sp>
      <p:sp>
        <p:nvSpPr>
          <p:cNvPr id="63548" name="Text Box 60"/>
          <p:cNvSpPr txBox="1">
            <a:spLocks noChangeArrowheads="1"/>
          </p:cNvSpPr>
          <p:nvPr/>
        </p:nvSpPr>
        <p:spPr bwMode="auto">
          <a:xfrm>
            <a:off x="1965325" y="4510380"/>
            <a:ext cx="5429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900">
                <a:latin typeface="Trebuchet MS" pitchFamily="34" charset="0"/>
              </a:rPr>
              <a:t>Server </a:t>
            </a:r>
          </a:p>
          <a:p>
            <a:pPr eaLnBrk="1" hangingPunct="1"/>
            <a:r>
              <a:rPr lang="en-US" sz="900">
                <a:latin typeface="Trebuchet MS" pitchFamily="34" charset="0"/>
              </a:rPr>
              <a:t>Pool B</a:t>
            </a:r>
          </a:p>
        </p:txBody>
      </p:sp>
      <p:cxnSp>
        <p:nvCxnSpPr>
          <p:cNvPr id="63551" name="AutoShape 63"/>
          <p:cNvCxnSpPr>
            <a:cxnSpLocks noChangeShapeType="1"/>
            <a:stCxn id="23603" idx="3"/>
          </p:cNvCxnSpPr>
          <p:nvPr/>
        </p:nvCxnSpPr>
        <p:spPr bwMode="auto">
          <a:xfrm>
            <a:off x="2786063" y="2067218"/>
            <a:ext cx="274637" cy="1763712"/>
          </a:xfrm>
          <a:prstGeom prst="bentConnector2">
            <a:avLst/>
          </a:prstGeom>
          <a:noFill/>
          <a:ln w="9525">
            <a:solidFill>
              <a:schemeClr val="bg2"/>
            </a:solidFill>
            <a:prstDash val="dash"/>
            <a:miter lim="800000"/>
            <a:headEnd/>
            <a:tailEnd type="triangle" w="med" len="med"/>
          </a:ln>
          <a:extLst>
            <a:ext uri="{909E8E84-426E-40DD-AFC4-6F175D3DCCD1}">
              <a14:hiddenFill xmlns:a14="http://schemas.microsoft.com/office/drawing/2010/main">
                <a:noFill/>
              </a14:hiddenFill>
            </a:ext>
          </a:extLst>
        </p:spPr>
      </p:cxnSp>
      <p:sp>
        <p:nvSpPr>
          <p:cNvPr id="63549" name="Oval 61"/>
          <p:cNvSpPr>
            <a:spLocks noChangeArrowheads="1"/>
          </p:cNvSpPr>
          <p:nvPr/>
        </p:nvSpPr>
        <p:spPr bwMode="auto">
          <a:xfrm>
            <a:off x="2965450" y="1933868"/>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3</a:t>
            </a:r>
          </a:p>
        </p:txBody>
      </p:sp>
      <p:cxnSp>
        <p:nvCxnSpPr>
          <p:cNvPr id="63552" name="AutoShape 64"/>
          <p:cNvCxnSpPr>
            <a:cxnSpLocks noChangeShapeType="1"/>
            <a:stCxn id="23568" idx="0"/>
            <a:endCxn id="23561" idx="0"/>
          </p:cNvCxnSpPr>
          <p:nvPr/>
        </p:nvCxnSpPr>
        <p:spPr bwMode="auto">
          <a:xfrm rot="-5400000" flipH="1" flipV="1">
            <a:off x="2687637" y="3451518"/>
            <a:ext cx="9525" cy="736600"/>
          </a:xfrm>
          <a:prstGeom prst="curvedConnector3">
            <a:avLst>
              <a:gd name="adj1" fmla="val -4700000"/>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sp>
        <p:nvSpPr>
          <p:cNvPr id="63527" name="Oval 39"/>
          <p:cNvSpPr>
            <a:spLocks noChangeArrowheads="1"/>
          </p:cNvSpPr>
          <p:nvPr/>
        </p:nvSpPr>
        <p:spPr bwMode="auto">
          <a:xfrm>
            <a:off x="2552700" y="3262605"/>
            <a:ext cx="285750" cy="285750"/>
          </a:xfrm>
          <a:prstGeom prst="ellipse">
            <a:avLst/>
          </a:prstGeom>
          <a:solidFill>
            <a:srgbClr val="CCFF66"/>
          </a:solidFill>
          <a:ln w="19050">
            <a:solidFill>
              <a:schemeClr val="folHlink"/>
            </a:solidFill>
            <a:round/>
            <a:headEnd/>
            <a:tailEnd/>
          </a:ln>
        </p:spPr>
        <p:txBody>
          <a:bodyPr wrap="none" anchor="ctr"/>
          <a:lstStyle/>
          <a:p>
            <a:pPr algn="ctr"/>
            <a:r>
              <a:rPr lang="en-US" sz="1000" b="1"/>
              <a:t>4</a:t>
            </a:r>
          </a:p>
        </p:txBody>
      </p:sp>
      <p:sp>
        <p:nvSpPr>
          <p:cNvPr id="63553" name="AutoShape 65"/>
          <p:cNvSpPr>
            <a:spLocks noChangeArrowheads="1"/>
          </p:cNvSpPr>
          <p:nvPr/>
        </p:nvSpPr>
        <p:spPr bwMode="auto">
          <a:xfrm>
            <a:off x="2012950" y="3843630"/>
            <a:ext cx="620713" cy="563563"/>
          </a:xfrm>
          <a:prstGeom prst="roundRect">
            <a:avLst>
              <a:gd name="adj" fmla="val 16667"/>
            </a:avLst>
          </a:prstGeom>
          <a:solidFill>
            <a:srgbClr val="F8F8F8"/>
          </a:solidFill>
          <a:ln w="38100" algn="ctr">
            <a:solidFill>
              <a:schemeClr val="bg2"/>
            </a:solidFill>
            <a:round/>
            <a:headEnd/>
            <a:tailEnd/>
          </a:ln>
        </p:spPr>
        <p:txBody>
          <a:bodyPr wrap="none"/>
          <a:lstStyle/>
          <a:p>
            <a:pPr algn="ctr"/>
            <a:r>
              <a:rPr lang="en-US" sz="900" b="1">
                <a:latin typeface="Trebuchet MS" pitchFamily="34" charset="0"/>
                <a:cs typeface="Arial" pitchFamily="34" charset="0"/>
              </a:rPr>
              <a:t>Windows</a:t>
            </a:r>
          </a:p>
          <a:p>
            <a:pPr algn="ctr"/>
            <a:r>
              <a:rPr lang="en-US" sz="900" b="1">
                <a:latin typeface="Trebuchet MS" pitchFamily="34" charset="0"/>
                <a:cs typeface="Arial" pitchFamily="34" charset="0"/>
              </a:rPr>
              <a:t>Server</a:t>
            </a:r>
          </a:p>
        </p:txBody>
      </p:sp>
      <p:sp>
        <p:nvSpPr>
          <p:cNvPr id="63554" name="AutoShape 66"/>
          <p:cNvSpPr>
            <a:spLocks noChangeArrowheads="1"/>
          </p:cNvSpPr>
          <p:nvPr/>
        </p:nvSpPr>
        <p:spPr bwMode="auto">
          <a:xfrm>
            <a:off x="2746375" y="3843630"/>
            <a:ext cx="620713" cy="563563"/>
          </a:xfrm>
          <a:prstGeom prst="roundRect">
            <a:avLst>
              <a:gd name="adj" fmla="val 16667"/>
            </a:avLst>
          </a:prstGeom>
          <a:solidFill>
            <a:srgbClr val="FF3300"/>
          </a:solidFill>
          <a:ln w="38100" algn="ctr">
            <a:solidFill>
              <a:schemeClr val="tx1"/>
            </a:solidFill>
            <a:round/>
            <a:headEnd/>
            <a:tailEnd/>
          </a:ln>
        </p:spPr>
        <p:txBody>
          <a:bodyPr wrap="none" anchor="ctr" anchorCtr="1"/>
          <a:lstStyle/>
          <a:p>
            <a:pPr algn="ctr"/>
            <a:r>
              <a:rPr lang="en-US" sz="4000" b="1">
                <a:solidFill>
                  <a:srgbClr val="FFFF66"/>
                </a:solidFill>
                <a:latin typeface="Trebuchet MS" pitchFamily="34" charset="0"/>
                <a:cs typeface="Arial" pitchFamily="34" charset="0"/>
              </a:rPr>
              <a:t>X</a:t>
            </a:r>
          </a:p>
        </p:txBody>
      </p:sp>
      <p:pic>
        <p:nvPicPr>
          <p:cNvPr id="63555" name="Picture 67" descr="MCj04246800000[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550" y="3830930"/>
            <a:ext cx="6223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556" name="AutoShape 68"/>
          <p:cNvCxnSpPr>
            <a:cxnSpLocks noChangeShapeType="1"/>
            <a:stCxn id="63522" idx="4"/>
          </p:cNvCxnSpPr>
          <p:nvPr/>
        </p:nvCxnSpPr>
        <p:spPr bwMode="auto">
          <a:xfrm flipH="1">
            <a:off x="3222625" y="2929230"/>
            <a:ext cx="268288" cy="809625"/>
          </a:xfrm>
          <a:prstGeom prst="straightConnector1">
            <a:avLst/>
          </a:prstGeom>
          <a:noFill/>
          <a:ln w="9525">
            <a:solidFill>
              <a:schemeClr val="bg2"/>
            </a:solidFill>
            <a:prstDash val="dash"/>
            <a:round/>
            <a:headEnd/>
            <a:tailEnd type="triangle" w="med" len="med"/>
          </a:ln>
          <a:extLst>
            <a:ext uri="{909E8E84-426E-40DD-AFC4-6F175D3DCCD1}">
              <a14:hiddenFill xmlns:a14="http://schemas.microsoft.com/office/drawing/2010/main">
                <a:noFill/>
              </a14:hiddenFill>
            </a:ext>
          </a:extLst>
        </p:spPr>
      </p:cxnSp>
      <p:sp>
        <p:nvSpPr>
          <p:cNvPr id="23602" name="Line 69"/>
          <p:cNvSpPr>
            <a:spLocks noChangeShapeType="1"/>
          </p:cNvSpPr>
          <p:nvPr/>
        </p:nvSpPr>
        <p:spPr bwMode="auto">
          <a:xfrm>
            <a:off x="5076825" y="1174750"/>
            <a:ext cx="0" cy="503555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Date Placeholder 1"/>
          <p:cNvSpPr>
            <a:spLocks noGrp="1"/>
          </p:cNvSpPr>
          <p:nvPr>
            <p:ph type="dt" sz="half" idx="2"/>
          </p:nvPr>
        </p:nvSpPr>
        <p:spPr/>
        <p:txBody>
          <a:bodyPr/>
          <a:lstStyle/>
          <a:p>
            <a:fld id="{02F9FA77-8BEA-42DD-8A59-6F53392801CE}" type="datetime1">
              <a:rPr lang="en-US" smtClean="0"/>
              <a:t>11/12/2023</a:t>
            </a:fld>
            <a:endParaRPr lang="en-US" dirty="0"/>
          </a:p>
        </p:txBody>
      </p:sp>
      <p:sp>
        <p:nvSpPr>
          <p:cNvPr id="3" name="Footer Placeholder 2"/>
          <p:cNvSpPr>
            <a:spLocks noGrp="1"/>
          </p:cNvSpPr>
          <p:nvPr>
            <p:ph type="ftr" sz="quarter" idx="3"/>
          </p:nvPr>
        </p:nvSpPr>
        <p:spPr/>
        <p:txBody>
          <a:bodyPr/>
          <a:lstStyle/>
          <a:p>
            <a:r>
              <a:rPr lang="en-US" smtClean="0"/>
              <a:t>Confidential</a:t>
            </a:r>
            <a:endParaRPr lang="en-US" dirty="0"/>
          </a:p>
        </p:txBody>
      </p:sp>
      <p:sp>
        <p:nvSpPr>
          <p:cNvPr id="4" name="Slide Number Placeholder 3"/>
          <p:cNvSpPr>
            <a:spLocks noGrp="1"/>
          </p:cNvSpPr>
          <p:nvPr>
            <p:ph type="sldNum" sz="quarter" idx="4"/>
          </p:nvPr>
        </p:nvSpPr>
        <p:spPr/>
        <p:txBody>
          <a:bodyPr/>
          <a:lstStyle/>
          <a:p>
            <a:fld id="{DBD5246C-868F-410A-AE52-FE248EDADC46}" type="slidenum">
              <a:rPr lang="en-US" smtClean="0"/>
              <a:pPr/>
              <a:t>31</a:t>
            </a:fld>
            <a:endParaRPr lang="en-US" dirty="0"/>
          </a:p>
        </p:txBody>
      </p:sp>
    </p:spTree>
    <p:extLst>
      <p:ext uri="{BB962C8B-B14F-4D97-AF65-F5344CB8AC3E}">
        <p14:creationId xmlns:p14="http://schemas.microsoft.com/office/powerpoint/2010/main" val="53885822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5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515"/>
                                        </p:tgtEl>
                                        <p:attrNameLst>
                                          <p:attrName>style.visibility</p:attrName>
                                        </p:attrNameLst>
                                      </p:cBhvr>
                                      <p:to>
                                        <p:strVal val="visible"/>
                                      </p:to>
                                    </p:set>
                                  </p:childTnLst>
                                </p:cTn>
                              </p:par>
                              <p:par>
                                <p:cTn id="9" presetID="22" presetClass="entr" presetSubtype="2" fill="hold" nodeType="withEffect">
                                  <p:stCondLst>
                                    <p:cond delay="0"/>
                                  </p:stCondLst>
                                  <p:childTnLst>
                                    <p:set>
                                      <p:cBhvr>
                                        <p:cTn id="10" dur="1" fill="hold">
                                          <p:stCondLst>
                                            <p:cond delay="0"/>
                                          </p:stCondLst>
                                        </p:cTn>
                                        <p:tgtEl>
                                          <p:spTgt spid="63544"/>
                                        </p:tgtEl>
                                        <p:attrNameLst>
                                          <p:attrName>style.visibility</p:attrName>
                                        </p:attrNameLst>
                                      </p:cBhvr>
                                      <p:to>
                                        <p:strVal val="visible"/>
                                      </p:to>
                                    </p:set>
                                    <p:animEffect transition="in" filter="wipe(right)">
                                      <p:cBhvr>
                                        <p:cTn id="11" dur="500"/>
                                        <p:tgtEl>
                                          <p:spTgt spid="63544"/>
                                        </p:tgtEl>
                                      </p:cBhvr>
                                    </p:animEffect>
                                  </p:childTnLst>
                                </p:cTn>
                              </p:par>
                              <p:par>
                                <p:cTn id="12" presetID="22" presetClass="entr" presetSubtype="8" fill="hold" nodeType="withEffect">
                                  <p:stCondLst>
                                    <p:cond delay="0"/>
                                  </p:stCondLst>
                                  <p:childTnLst>
                                    <p:set>
                                      <p:cBhvr>
                                        <p:cTn id="13" dur="1" fill="hold">
                                          <p:stCondLst>
                                            <p:cond delay="0"/>
                                          </p:stCondLst>
                                        </p:cTn>
                                        <p:tgtEl>
                                          <p:spTgt spid="63545"/>
                                        </p:tgtEl>
                                        <p:attrNameLst>
                                          <p:attrName>style.visibility</p:attrName>
                                        </p:attrNameLst>
                                      </p:cBhvr>
                                      <p:to>
                                        <p:strVal val="visible"/>
                                      </p:to>
                                    </p:set>
                                    <p:animEffect transition="in" filter="wipe(left)">
                                      <p:cBhvr>
                                        <p:cTn id="14" dur="500"/>
                                        <p:tgtEl>
                                          <p:spTgt spid="63545"/>
                                        </p:tgtEl>
                                      </p:cBhvr>
                                    </p:animEffec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6353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3547"/>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635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54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3511">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516"/>
                                        </p:tgtEl>
                                        <p:attrNameLst>
                                          <p:attrName>style.visibility</p:attrName>
                                        </p:attrNameLst>
                                      </p:cBhvr>
                                      <p:to>
                                        <p:strVal val="visible"/>
                                      </p:to>
                                    </p:set>
                                  </p:childTnLst>
                                </p:cTn>
                              </p:par>
                              <p:par>
                                <p:cTn id="31" presetID="22" presetClass="entr" presetSubtype="8" fill="hold" nodeType="withEffect">
                                  <p:stCondLst>
                                    <p:cond delay="0"/>
                                  </p:stCondLst>
                                  <p:childTnLst>
                                    <p:set>
                                      <p:cBhvr>
                                        <p:cTn id="32" dur="1" fill="hold">
                                          <p:stCondLst>
                                            <p:cond delay="0"/>
                                          </p:stCondLst>
                                        </p:cTn>
                                        <p:tgtEl>
                                          <p:spTgt spid="63546"/>
                                        </p:tgtEl>
                                        <p:attrNameLst>
                                          <p:attrName>style.visibility</p:attrName>
                                        </p:attrNameLst>
                                      </p:cBhvr>
                                      <p:to>
                                        <p:strVal val="visible"/>
                                      </p:to>
                                    </p:set>
                                    <p:animEffect transition="in" filter="wipe(left)">
                                      <p:cBhvr>
                                        <p:cTn id="33" dur="500"/>
                                        <p:tgtEl>
                                          <p:spTgt spid="6354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3511">
                                            <p:txEl>
                                              <p:pRg st="2" end="2"/>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3549"/>
                                        </p:tgtEl>
                                        <p:attrNameLst>
                                          <p:attrName>style.visibility</p:attrName>
                                        </p:attrNameLst>
                                      </p:cBhvr>
                                      <p:to>
                                        <p:strVal val="visible"/>
                                      </p:to>
                                    </p:set>
                                  </p:childTnLst>
                                </p:cTn>
                              </p:par>
                              <p:par>
                                <p:cTn id="40" presetID="22" presetClass="entr" presetSubtype="8" fill="hold" nodeType="withEffect">
                                  <p:stCondLst>
                                    <p:cond delay="0"/>
                                  </p:stCondLst>
                                  <p:childTnLst>
                                    <p:set>
                                      <p:cBhvr>
                                        <p:cTn id="41" dur="1" fill="hold">
                                          <p:stCondLst>
                                            <p:cond delay="0"/>
                                          </p:stCondLst>
                                        </p:cTn>
                                        <p:tgtEl>
                                          <p:spTgt spid="63551"/>
                                        </p:tgtEl>
                                        <p:attrNameLst>
                                          <p:attrName>style.visibility</p:attrName>
                                        </p:attrNameLst>
                                      </p:cBhvr>
                                      <p:to>
                                        <p:strVal val="visible"/>
                                      </p:to>
                                    </p:set>
                                    <p:animEffect transition="in" filter="wipe(left)">
                                      <p:cBhvr>
                                        <p:cTn id="42" dur="500"/>
                                        <p:tgtEl>
                                          <p:spTgt spid="6355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511">
                                            <p:txEl>
                                              <p:pRg st="3" end="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35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3554"/>
                                        </p:tgtEl>
                                        <p:attrNameLst>
                                          <p:attrName>style.visibility</p:attrName>
                                        </p:attrNameLst>
                                      </p:cBhvr>
                                      <p:to>
                                        <p:strVal val="visible"/>
                                      </p:to>
                                    </p:set>
                                  </p:childTnLst>
                                </p:cTn>
                              </p:par>
                            </p:childTnLst>
                          </p:cTn>
                        </p:par>
                        <p:par>
                          <p:cTn id="51" fill="hold" nodeType="afterGroup">
                            <p:stCondLst>
                              <p:cond delay="0"/>
                            </p:stCondLst>
                            <p:childTnLst>
                              <p:par>
                                <p:cTn id="52" presetID="22" presetClass="entr" presetSubtype="2" fill="hold" nodeType="afterEffect">
                                  <p:stCondLst>
                                    <p:cond delay="0"/>
                                  </p:stCondLst>
                                  <p:childTnLst>
                                    <p:set>
                                      <p:cBhvr>
                                        <p:cTn id="53" dur="1" fill="hold">
                                          <p:stCondLst>
                                            <p:cond delay="0"/>
                                          </p:stCondLst>
                                        </p:cTn>
                                        <p:tgtEl>
                                          <p:spTgt spid="63552"/>
                                        </p:tgtEl>
                                        <p:attrNameLst>
                                          <p:attrName>style.visibility</p:attrName>
                                        </p:attrNameLst>
                                      </p:cBhvr>
                                      <p:to>
                                        <p:strVal val="visible"/>
                                      </p:to>
                                    </p:set>
                                    <p:animEffect transition="in" filter="wipe(right)">
                                      <p:cBhvr>
                                        <p:cTn id="54" dur="500"/>
                                        <p:tgtEl>
                                          <p:spTgt spid="63552"/>
                                        </p:tgtEl>
                                      </p:cBhvr>
                                    </p:animEffec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63553"/>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3511">
                                            <p:txEl>
                                              <p:pRg st="4" end="4"/>
                                            </p:txEl>
                                          </p:spTgt>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63522"/>
                                        </p:tgtEl>
                                        <p:attrNameLst>
                                          <p:attrName>style.visibility</p:attrName>
                                        </p:attrNameLst>
                                      </p:cBhvr>
                                      <p:to>
                                        <p:strVal val="visible"/>
                                      </p:to>
                                    </p:set>
                                  </p:childTnLst>
                                </p:cTn>
                              </p:par>
                              <p:par>
                                <p:cTn id="64" presetID="22" presetClass="entr" presetSubtype="1" fill="hold" nodeType="withEffect">
                                  <p:stCondLst>
                                    <p:cond delay="0"/>
                                  </p:stCondLst>
                                  <p:childTnLst>
                                    <p:set>
                                      <p:cBhvr>
                                        <p:cTn id="65" dur="1" fill="hold">
                                          <p:stCondLst>
                                            <p:cond delay="0"/>
                                          </p:stCondLst>
                                        </p:cTn>
                                        <p:tgtEl>
                                          <p:spTgt spid="63556"/>
                                        </p:tgtEl>
                                        <p:attrNameLst>
                                          <p:attrName>style.visibility</p:attrName>
                                        </p:attrNameLst>
                                      </p:cBhvr>
                                      <p:to>
                                        <p:strVal val="visible"/>
                                      </p:to>
                                    </p:set>
                                    <p:animEffect transition="in" filter="wipe(up)">
                                      <p:cBhvr>
                                        <p:cTn id="66" dur="500"/>
                                        <p:tgtEl>
                                          <p:spTgt spid="63556"/>
                                        </p:tgtEl>
                                      </p:cBhvr>
                                    </p:animEffect>
                                  </p:childTnLst>
                                </p:cTn>
                              </p:par>
                            </p:childTnLst>
                          </p:cTn>
                        </p:par>
                        <p:par>
                          <p:cTn id="67" fill="hold" nodeType="afterGroup">
                            <p:stCondLst>
                              <p:cond delay="500"/>
                            </p:stCondLst>
                            <p:childTnLst>
                              <p:par>
                                <p:cTn id="68" presetID="1" presetClass="entr" presetSubtype="0" fill="hold" nodeType="afterEffect">
                                  <p:stCondLst>
                                    <p:cond delay="0"/>
                                  </p:stCondLst>
                                  <p:childTnLst>
                                    <p:set>
                                      <p:cBhvr>
                                        <p:cTn id="69" dur="1" fill="hold">
                                          <p:stCondLst>
                                            <p:cond delay="0"/>
                                          </p:stCondLst>
                                        </p:cTn>
                                        <p:tgtEl>
                                          <p:spTgt spid="63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40" grpId="0" animBg="1"/>
      <p:bldP spid="63537" grpId="0" animBg="1"/>
      <p:bldP spid="63511" grpId="0" build="p"/>
      <p:bldP spid="63515" grpId="0" animBg="1"/>
      <p:bldP spid="63516" grpId="0" animBg="1"/>
      <p:bldP spid="63522" grpId="0" animBg="1"/>
      <p:bldP spid="63547" grpId="0"/>
      <p:bldP spid="63548" grpId="0"/>
      <p:bldP spid="63549" grpId="0" animBg="1"/>
      <p:bldP spid="63527" grpId="0" animBg="1"/>
      <p:bldP spid="63553" grpId="0" animBg="1"/>
      <p:bldP spid="63554"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latin typeface="Museo For Dell" charset="0"/>
                <a:ea typeface="Museo For Dell" charset="0"/>
                <a:cs typeface="Museo For Dell" charset="0"/>
              </a:rPr>
              <a:t>Copying a Windows Image to a SAN LUN</a:t>
            </a:r>
          </a:p>
        </p:txBody>
      </p:sp>
      <p:sp>
        <p:nvSpPr>
          <p:cNvPr id="35843" name="Content Placeholder 2"/>
          <p:cNvSpPr>
            <a:spLocks noGrp="1"/>
          </p:cNvSpPr>
          <p:nvPr>
            <p:ph idx="1"/>
          </p:nvPr>
        </p:nvSpPr>
        <p:spPr>
          <a:xfrm>
            <a:off x="447675" y="1311275"/>
            <a:ext cx="8239125" cy="830263"/>
          </a:xfrm>
        </p:spPr>
        <p:txBody>
          <a:bodyPr>
            <a:normAutofit fontScale="92500" lnSpcReduction="20000"/>
          </a:bodyPr>
          <a:lstStyle/>
          <a:p>
            <a:pPr marL="0" indent="0">
              <a:buFont typeface="Arial" charset="0"/>
              <a:buNone/>
            </a:pPr>
            <a:r>
              <a:rPr lang="en-US" altLang="en-US" smtClean="0">
                <a:latin typeface="Museo For Dell" charset="0"/>
                <a:ea typeface="Museo Sans For Dell" charset="0"/>
                <a:cs typeface="Museo Sans For Dell" charset="0"/>
              </a:rPr>
              <a:t>After you have prepared a LUN on the SAN storage array and mapped it to the correct WWPN or initiator node name on the server with the Windows image you want to copy, you are ready to copy the Windows image to the SAN.</a:t>
            </a:r>
          </a:p>
        </p:txBody>
      </p:sp>
      <p:sp>
        <p:nvSpPr>
          <p:cNvPr id="3584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6133907-1479-4B0F-8777-9094E9F62F0D}" type="slidenum">
              <a:rPr lang="en-US" altLang="en-US">
                <a:solidFill>
                  <a:srgbClr val="AAAAAA"/>
                </a:solidFill>
                <a:latin typeface="Museo Sans For Dell" charset="0"/>
              </a:rPr>
              <a:pPr eaLnBrk="1" hangingPunct="1"/>
              <a:t>310</a:t>
            </a:fld>
            <a:endParaRPr lang="en-US" altLang="en-US">
              <a:solidFill>
                <a:srgbClr val="AAAAAA"/>
              </a:solidFill>
              <a:latin typeface="Museo Sans For Dell" charset="0"/>
            </a:endParaRPr>
          </a:p>
        </p:txBody>
      </p:sp>
      <p:sp>
        <p:nvSpPr>
          <p:cNvPr id="5" name="TextBox 4"/>
          <p:cNvSpPr txBox="1">
            <a:spLocks noChangeArrowheads="1"/>
          </p:cNvSpPr>
          <p:nvPr/>
        </p:nvSpPr>
        <p:spPr bwMode="auto">
          <a:xfrm>
            <a:off x="447675" y="2570163"/>
            <a:ext cx="38115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altLang="en-US" sz="1600">
                <a:solidFill>
                  <a:schemeClr val="bg2"/>
                </a:solidFill>
              </a:rPr>
              <a:t>From the SMU Main Menu, select “</a:t>
            </a:r>
            <a:r>
              <a:rPr lang="en-US" altLang="en-US" sz="1600">
                <a:solidFill>
                  <a:srgbClr val="0000CC"/>
                </a:solidFill>
              </a:rPr>
              <a:t>Copy Windows Boot Image</a:t>
            </a:r>
            <a:r>
              <a:rPr lang="en-US" altLang="en-US" sz="1600">
                <a:solidFill>
                  <a:schemeClr val="bg2"/>
                </a:solidFill>
              </a:rPr>
              <a:t>”.</a:t>
            </a:r>
          </a:p>
          <a:p>
            <a:pPr eaLnBrk="1" hangingPunct="1">
              <a:buFont typeface="Arial" charset="0"/>
              <a:buChar char="•"/>
            </a:pPr>
            <a:r>
              <a:rPr lang="en-US" altLang="en-US" sz="1600">
                <a:solidFill>
                  <a:schemeClr val="bg2"/>
                </a:solidFill>
              </a:rPr>
              <a:t>Select the </a:t>
            </a:r>
            <a:r>
              <a:rPr lang="en-US" altLang="en-US" sz="1600">
                <a:solidFill>
                  <a:srgbClr val="0000CC"/>
                </a:solidFill>
              </a:rPr>
              <a:t>source</a:t>
            </a:r>
            <a:r>
              <a:rPr lang="en-US" altLang="en-US" sz="1600">
                <a:solidFill>
                  <a:schemeClr val="bg2"/>
                </a:solidFill>
              </a:rPr>
              <a:t> and </a:t>
            </a:r>
            <a:r>
              <a:rPr lang="en-US" altLang="en-US" sz="1600">
                <a:solidFill>
                  <a:srgbClr val="0000CC"/>
                </a:solidFill>
              </a:rPr>
              <a:t>destination</a:t>
            </a:r>
            <a:r>
              <a:rPr lang="en-US" altLang="en-US" sz="1600">
                <a:solidFill>
                  <a:schemeClr val="bg2"/>
                </a:solidFill>
              </a:rPr>
              <a:t> volumes</a:t>
            </a:r>
          </a:p>
          <a:p>
            <a:pPr eaLnBrk="1" hangingPunct="1">
              <a:buFont typeface="Arial" charset="0"/>
              <a:buChar char="•"/>
            </a:pPr>
            <a:r>
              <a:rPr lang="en-US" altLang="en-US" sz="1600">
                <a:solidFill>
                  <a:schemeClr val="bg2"/>
                </a:solidFill>
              </a:rPr>
              <a:t>Then, click Next.</a:t>
            </a:r>
          </a:p>
        </p:txBody>
      </p:sp>
      <p:pic>
        <p:nvPicPr>
          <p:cNvPr id="7" name="Picture 6"/>
          <p:cNvPicPr>
            <a:picLocks noChangeAspect="1"/>
          </p:cNvPicPr>
          <p:nvPr/>
        </p:nvPicPr>
        <p:blipFill>
          <a:blip r:embed="rId3"/>
          <a:stretch>
            <a:fillRect/>
          </a:stretch>
        </p:blipFill>
        <p:spPr>
          <a:xfrm>
            <a:off x="4270375" y="2579688"/>
            <a:ext cx="4552950" cy="3443287"/>
          </a:xfrm>
          <a:prstGeom prst="rect">
            <a:avLst/>
          </a:prstGeom>
          <a:ln>
            <a:solidFill>
              <a:schemeClr val="bg2">
                <a:lumMod val="50000"/>
                <a:lumOff val="50000"/>
              </a:schemeClr>
            </a:solidFill>
          </a:ln>
        </p:spPr>
      </p:pic>
      <p:sp>
        <p:nvSpPr>
          <p:cNvPr id="17" name="TextBox 16"/>
          <p:cNvSpPr txBox="1"/>
          <p:nvPr/>
        </p:nvSpPr>
        <p:spPr>
          <a:xfrm>
            <a:off x="7083425" y="3762375"/>
            <a:ext cx="1296988" cy="368300"/>
          </a:xfrm>
          <a:prstGeom prst="rect">
            <a:avLst/>
          </a:prstGeom>
          <a:noFill/>
        </p:spPr>
        <p:txBody>
          <a:bodyPr>
            <a:spAutoFit/>
          </a:bodyPr>
          <a:lstStyle/>
          <a:p>
            <a:pPr>
              <a:defRPr/>
            </a:pPr>
            <a:r>
              <a:rPr lang="en-US" dirty="0">
                <a:solidFill>
                  <a:schemeClr val="bg2">
                    <a:lumMod val="50000"/>
                    <a:lumOff val="50000"/>
                  </a:schemeClr>
                </a:solidFill>
                <a:latin typeface="Arial" pitchFamily="34" charset="0"/>
              </a:rPr>
              <a:t>Source</a:t>
            </a:r>
          </a:p>
        </p:txBody>
      </p:sp>
      <p:sp>
        <p:nvSpPr>
          <p:cNvPr id="18" name="TextBox 17"/>
          <p:cNvSpPr txBox="1"/>
          <p:nvPr/>
        </p:nvSpPr>
        <p:spPr>
          <a:xfrm>
            <a:off x="7083425" y="4992688"/>
            <a:ext cx="1377950" cy="368300"/>
          </a:xfrm>
          <a:prstGeom prst="rect">
            <a:avLst/>
          </a:prstGeom>
          <a:noFill/>
        </p:spPr>
        <p:txBody>
          <a:bodyPr>
            <a:spAutoFit/>
          </a:bodyPr>
          <a:lstStyle/>
          <a:p>
            <a:pPr>
              <a:defRPr/>
            </a:pPr>
            <a:r>
              <a:rPr lang="en-US" dirty="0">
                <a:solidFill>
                  <a:schemeClr val="bg2">
                    <a:lumMod val="50000"/>
                    <a:lumOff val="50000"/>
                  </a:schemeClr>
                </a:solidFill>
                <a:latin typeface="Arial" pitchFamily="34" charset="0"/>
              </a:rPr>
              <a:t>Destination</a:t>
            </a:r>
          </a:p>
        </p:txBody>
      </p:sp>
      <p:sp>
        <p:nvSpPr>
          <p:cNvPr id="35849" name="TextBox 1"/>
          <p:cNvSpPr txBox="1">
            <a:spLocks noChangeArrowheads="1"/>
          </p:cNvSpPr>
          <p:nvPr/>
        </p:nvSpPr>
        <p:spPr bwMode="auto">
          <a:xfrm>
            <a:off x="428625" y="4560888"/>
            <a:ext cx="381952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2"/>
                </a:solidFill>
              </a:rPr>
              <a:t>Important: </a:t>
            </a:r>
            <a:r>
              <a:rPr lang="en-US" altLang="en-US" sz="1400">
                <a:solidFill>
                  <a:schemeClr val="bg2"/>
                </a:solidFill>
              </a:rPr>
              <a:t>The application will completely erase the destination LUN, so you must ensure you have sufficient backups of any data you want to save from the destination LUN.</a:t>
            </a:r>
          </a:p>
        </p:txBody>
      </p:sp>
    </p:spTree>
    <p:extLst>
      <p:ext uri="{BB962C8B-B14F-4D97-AF65-F5344CB8AC3E}">
        <p14:creationId xmlns:p14="http://schemas.microsoft.com/office/powerpoint/2010/main" val="9607943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latin typeface="Museo For Dell" charset="0"/>
                <a:ea typeface="Museo For Dell" charset="0"/>
                <a:cs typeface="Museo For Dell" charset="0"/>
              </a:rPr>
              <a:t>Injecting Drivers into the Copied Image</a:t>
            </a:r>
          </a:p>
        </p:txBody>
      </p:sp>
      <p:sp>
        <p:nvSpPr>
          <p:cNvPr id="36867" name="Content Placeholder 2"/>
          <p:cNvSpPr>
            <a:spLocks noGrp="1"/>
          </p:cNvSpPr>
          <p:nvPr>
            <p:ph idx="1"/>
          </p:nvPr>
        </p:nvSpPr>
        <p:spPr>
          <a:xfrm>
            <a:off x="447675" y="1311275"/>
            <a:ext cx="8239125" cy="830263"/>
          </a:xfrm>
        </p:spPr>
        <p:txBody>
          <a:bodyPr>
            <a:normAutofit fontScale="92500"/>
          </a:bodyPr>
          <a:lstStyle/>
          <a:p>
            <a:pPr marL="0" indent="0">
              <a:buFont typeface="Arial" charset="0"/>
              <a:buNone/>
            </a:pPr>
            <a:r>
              <a:rPr lang="en-US" altLang="en-US" smtClean="0">
                <a:latin typeface="Museo For Dell" charset="0"/>
                <a:ea typeface="Museo Sans For Dell" charset="0"/>
                <a:cs typeface="Museo Sans For Dell" charset="0"/>
              </a:rPr>
              <a:t>Next, install additional drivers on the migrated image that will allow the image to be booted via Fiber-Channel connection using the server’s HBA or inside a virtual machine such as VMware or Microsoft Hyper-V.</a:t>
            </a:r>
          </a:p>
        </p:txBody>
      </p:sp>
      <p:sp>
        <p:nvSpPr>
          <p:cNvPr id="3686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E3C68E-4C85-4306-86F3-17098B847BE6}" type="slidenum">
              <a:rPr lang="en-US" altLang="en-US">
                <a:solidFill>
                  <a:srgbClr val="AAAAAA"/>
                </a:solidFill>
                <a:latin typeface="Museo Sans For Dell" charset="0"/>
              </a:rPr>
              <a:pPr eaLnBrk="1" hangingPunct="1"/>
              <a:t>311</a:t>
            </a:fld>
            <a:endParaRPr lang="en-US" altLang="en-US">
              <a:solidFill>
                <a:srgbClr val="AAAAAA"/>
              </a:solidFill>
              <a:latin typeface="Museo Sans For Dell" charset="0"/>
            </a:endParaRPr>
          </a:p>
        </p:txBody>
      </p:sp>
      <p:sp>
        <p:nvSpPr>
          <p:cNvPr id="36869" name="TextBox 4"/>
          <p:cNvSpPr txBox="1">
            <a:spLocks noChangeArrowheads="1"/>
          </p:cNvSpPr>
          <p:nvPr/>
        </p:nvSpPr>
        <p:spPr bwMode="auto">
          <a:xfrm>
            <a:off x="447675" y="2570163"/>
            <a:ext cx="38115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altLang="en-US" sz="1600">
                <a:solidFill>
                  <a:schemeClr val="bg2"/>
                </a:solidFill>
              </a:rPr>
              <a:t>Select the Drivers that you want to inject into the copied image</a:t>
            </a:r>
          </a:p>
          <a:p>
            <a:pPr eaLnBrk="1" hangingPunct="1">
              <a:buFont typeface="Arial" charset="0"/>
              <a:buChar char="•"/>
            </a:pPr>
            <a:r>
              <a:rPr lang="en-US" altLang="en-US" sz="1600">
                <a:solidFill>
                  <a:schemeClr val="bg2"/>
                </a:solidFill>
              </a:rPr>
              <a:t>Select the “</a:t>
            </a:r>
            <a:r>
              <a:rPr lang="en-US" altLang="en-US" sz="1600">
                <a:solidFill>
                  <a:srgbClr val="0000CC"/>
                </a:solidFill>
              </a:rPr>
              <a:t>Disable automatic reboot on Windows failure</a:t>
            </a:r>
            <a:r>
              <a:rPr lang="en-US" altLang="en-US" sz="1600">
                <a:solidFill>
                  <a:schemeClr val="bg2"/>
                </a:solidFill>
              </a:rPr>
              <a:t>”</a:t>
            </a:r>
          </a:p>
          <a:p>
            <a:pPr eaLnBrk="1" hangingPunct="1">
              <a:buFont typeface="Arial" charset="0"/>
              <a:buChar char="•"/>
            </a:pPr>
            <a:r>
              <a:rPr lang="en-US" altLang="en-US" sz="1600">
                <a:solidFill>
                  <a:schemeClr val="bg2"/>
                </a:solidFill>
              </a:rPr>
              <a:t>Then, click next.</a:t>
            </a:r>
          </a:p>
        </p:txBody>
      </p:sp>
      <p:sp>
        <p:nvSpPr>
          <p:cNvPr id="36870" name="TextBox 5"/>
          <p:cNvSpPr txBox="1">
            <a:spLocks noChangeArrowheads="1"/>
          </p:cNvSpPr>
          <p:nvPr/>
        </p:nvSpPr>
        <p:spPr bwMode="auto">
          <a:xfrm>
            <a:off x="439738" y="4792663"/>
            <a:ext cx="3819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chemeClr val="bg2"/>
                </a:solidFill>
              </a:rPr>
              <a:t>Note</a:t>
            </a:r>
            <a:r>
              <a:rPr lang="en-US" altLang="en-US" sz="1400">
                <a:solidFill>
                  <a:schemeClr val="bg2"/>
                </a:solidFill>
              </a:rPr>
              <a:t>: You should also disable automatic reboot on Windows failure, this allows for easier troubleshooting should the image fail to boot and present with a blue screen</a:t>
            </a:r>
          </a:p>
        </p:txBody>
      </p:sp>
      <p:pic>
        <p:nvPicPr>
          <p:cNvPr id="8" name="Picture 7"/>
          <p:cNvPicPr>
            <a:picLocks noChangeAspect="1"/>
          </p:cNvPicPr>
          <p:nvPr/>
        </p:nvPicPr>
        <p:blipFill>
          <a:blip r:embed="rId3"/>
          <a:stretch>
            <a:fillRect/>
          </a:stretch>
        </p:blipFill>
        <p:spPr>
          <a:xfrm>
            <a:off x="4259263" y="2574925"/>
            <a:ext cx="4575175" cy="3460750"/>
          </a:xfrm>
          <a:prstGeom prst="rect">
            <a:avLst/>
          </a:prstGeom>
          <a:ln>
            <a:solidFill>
              <a:schemeClr val="bg2">
                <a:lumMod val="50000"/>
                <a:lumOff val="50000"/>
              </a:schemeClr>
            </a:solidFill>
          </a:ln>
        </p:spPr>
      </p:pic>
      <p:sp>
        <p:nvSpPr>
          <p:cNvPr id="9" name="Rectangle 8"/>
          <p:cNvSpPr/>
          <p:nvPr/>
        </p:nvSpPr>
        <p:spPr>
          <a:xfrm>
            <a:off x="6702425" y="4237038"/>
            <a:ext cx="1978025" cy="381000"/>
          </a:xfrm>
          <a:prstGeom prst="rect">
            <a:avLst/>
          </a:prstGeom>
          <a:solidFill>
            <a:schemeClr val="bg1">
              <a:alpha val="11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444444"/>
              </a:solidFill>
              <a:latin typeface="Museo Sans For Dell" charset="0"/>
            </a:endParaRPr>
          </a:p>
        </p:txBody>
      </p:sp>
    </p:spTree>
    <p:extLst>
      <p:ext uri="{BB962C8B-B14F-4D97-AF65-F5344CB8AC3E}">
        <p14:creationId xmlns:p14="http://schemas.microsoft.com/office/powerpoint/2010/main" val="131231113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latin typeface="Museo For Dell" charset="0"/>
                <a:ea typeface="Museo For Dell" charset="0"/>
                <a:cs typeface="Museo For Dell" charset="0"/>
              </a:rPr>
              <a:t>Review the Summary before Copying</a:t>
            </a:r>
          </a:p>
        </p:txBody>
      </p:sp>
      <p:sp>
        <p:nvSpPr>
          <p:cNvPr id="37891" name="Content Placeholder 2"/>
          <p:cNvSpPr>
            <a:spLocks noGrp="1"/>
          </p:cNvSpPr>
          <p:nvPr>
            <p:ph idx="1"/>
          </p:nvPr>
        </p:nvSpPr>
        <p:spPr>
          <a:xfrm>
            <a:off x="447675" y="1311275"/>
            <a:ext cx="8239125" cy="276225"/>
          </a:xfrm>
        </p:spPr>
        <p:txBody>
          <a:bodyPr>
            <a:normAutofit fontScale="85000" lnSpcReduction="10000"/>
          </a:bodyPr>
          <a:lstStyle/>
          <a:p>
            <a:r>
              <a:rPr lang="en-US" altLang="en-US" smtClean="0">
                <a:latin typeface="Museo For Dell" charset="0"/>
                <a:ea typeface="Museo Sans For Dell" charset="0"/>
                <a:cs typeface="Museo Sans For Dell" charset="0"/>
              </a:rPr>
              <a:t>Review the summary and confirm that you want to copy the Windows image.</a:t>
            </a:r>
          </a:p>
        </p:txBody>
      </p:sp>
      <p:sp>
        <p:nvSpPr>
          <p:cNvPr id="3789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FDEFFE-F90D-41AF-9EBC-C4F68462E2AF}" type="slidenum">
              <a:rPr lang="en-US" altLang="en-US">
                <a:solidFill>
                  <a:srgbClr val="AAAAAA"/>
                </a:solidFill>
                <a:latin typeface="Museo Sans For Dell" charset="0"/>
              </a:rPr>
              <a:pPr eaLnBrk="1" hangingPunct="1"/>
              <a:t>312</a:t>
            </a:fld>
            <a:endParaRPr lang="en-US" altLang="en-US">
              <a:solidFill>
                <a:srgbClr val="AAAAAA"/>
              </a:solidFill>
              <a:latin typeface="Museo Sans For Dell" charset="0"/>
            </a:endParaRPr>
          </a:p>
        </p:txBody>
      </p:sp>
      <p:pic>
        <p:nvPicPr>
          <p:cNvPr id="6" name="Picture 5"/>
          <p:cNvPicPr>
            <a:picLocks noChangeAspect="1"/>
          </p:cNvPicPr>
          <p:nvPr/>
        </p:nvPicPr>
        <p:blipFill>
          <a:blip r:embed="rId3"/>
          <a:stretch>
            <a:fillRect/>
          </a:stretch>
        </p:blipFill>
        <p:spPr>
          <a:xfrm>
            <a:off x="4259263" y="2574925"/>
            <a:ext cx="4575175" cy="3460750"/>
          </a:xfrm>
          <a:prstGeom prst="rect">
            <a:avLst/>
          </a:prstGeom>
          <a:ln>
            <a:solidFill>
              <a:schemeClr val="bg2">
                <a:lumMod val="50000"/>
                <a:lumOff val="50000"/>
              </a:schemeClr>
            </a:solidFill>
          </a:ln>
        </p:spPr>
      </p:pic>
      <p:sp>
        <p:nvSpPr>
          <p:cNvPr id="37894" name="TextBox 6"/>
          <p:cNvSpPr txBox="1">
            <a:spLocks noChangeArrowheads="1"/>
          </p:cNvSpPr>
          <p:nvPr/>
        </p:nvSpPr>
        <p:spPr bwMode="auto">
          <a:xfrm>
            <a:off x="447675" y="2570163"/>
            <a:ext cx="3811588"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0000"/>
              </a:lnSpc>
              <a:buFont typeface="Arial" charset="0"/>
              <a:buChar char="•"/>
            </a:pPr>
            <a:r>
              <a:rPr lang="en-US" altLang="en-US" sz="1600">
                <a:solidFill>
                  <a:schemeClr val="bg2"/>
                </a:solidFill>
              </a:rPr>
              <a:t>The application cleans, partitions, and formats the LUN you selected creating a single volume. </a:t>
            </a:r>
          </a:p>
          <a:p>
            <a:pPr eaLnBrk="1" hangingPunct="1">
              <a:lnSpc>
                <a:spcPct val="110000"/>
              </a:lnSpc>
              <a:buFont typeface="Arial" charset="0"/>
              <a:buChar char="•"/>
            </a:pPr>
            <a:endParaRPr lang="en-US" altLang="en-US" sz="1600">
              <a:solidFill>
                <a:schemeClr val="bg2"/>
              </a:solidFill>
            </a:endParaRPr>
          </a:p>
          <a:p>
            <a:pPr eaLnBrk="1" hangingPunct="1">
              <a:lnSpc>
                <a:spcPct val="110000"/>
              </a:lnSpc>
              <a:buFont typeface="Arial" charset="0"/>
              <a:buChar char="•"/>
            </a:pPr>
            <a:r>
              <a:rPr lang="en-US" altLang="en-US" sz="1600">
                <a:solidFill>
                  <a:schemeClr val="bg2"/>
                </a:solidFill>
              </a:rPr>
              <a:t>It copies the local Windows boot image you selected to the LUN. </a:t>
            </a:r>
          </a:p>
          <a:p>
            <a:pPr eaLnBrk="1" hangingPunct="1">
              <a:lnSpc>
                <a:spcPct val="110000"/>
              </a:lnSpc>
              <a:buFont typeface="Arial" charset="0"/>
              <a:buChar char="•"/>
            </a:pPr>
            <a:endParaRPr lang="en-US" altLang="en-US" sz="1600">
              <a:solidFill>
                <a:schemeClr val="bg2"/>
              </a:solidFill>
            </a:endParaRPr>
          </a:p>
          <a:p>
            <a:pPr eaLnBrk="1" hangingPunct="1">
              <a:lnSpc>
                <a:spcPct val="110000"/>
              </a:lnSpc>
              <a:buFont typeface="Arial" charset="0"/>
              <a:buChar char="•"/>
            </a:pPr>
            <a:r>
              <a:rPr lang="en-US" altLang="en-US" sz="1600">
                <a:solidFill>
                  <a:schemeClr val="bg2"/>
                </a:solidFill>
              </a:rPr>
              <a:t>It also installs the drivers you have selected in previous step.</a:t>
            </a:r>
          </a:p>
        </p:txBody>
      </p:sp>
    </p:spTree>
    <p:extLst>
      <p:ext uri="{BB962C8B-B14F-4D97-AF65-F5344CB8AC3E}">
        <p14:creationId xmlns:p14="http://schemas.microsoft.com/office/powerpoint/2010/main" val="67812817"/>
      </p:ext>
    </p:extLst>
  </p:cSld>
  <p:clrMapOvr>
    <a:masterClrMapping/>
  </p:clrMapOvr>
  <p:transition spd="med">
    <p:wipe dir="r"/>
  </p:transition>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latin typeface="Museo For Dell" charset="0"/>
                <a:ea typeface="Museo For Dell" charset="0"/>
                <a:cs typeface="Museo For Dell" charset="0"/>
              </a:rPr>
              <a:t>SMU Installation Audit Trail</a:t>
            </a:r>
          </a:p>
        </p:txBody>
      </p:sp>
      <p:sp>
        <p:nvSpPr>
          <p:cNvPr id="3" name="Content Placeholder 2"/>
          <p:cNvSpPr>
            <a:spLocks noGrp="1"/>
          </p:cNvSpPr>
          <p:nvPr>
            <p:ph idx="1"/>
          </p:nvPr>
        </p:nvSpPr>
        <p:spPr>
          <a:xfrm>
            <a:off x="447675" y="1311275"/>
            <a:ext cx="8239125" cy="830263"/>
          </a:xfrm>
        </p:spPr>
        <p:txBody>
          <a:bodyPr/>
          <a:lstStyle/>
          <a:p>
            <a:pPr>
              <a:buFont typeface="Arial" pitchFamily="34" charset="0"/>
              <a:buChar char="•"/>
              <a:defRPr/>
            </a:pPr>
            <a:r>
              <a:rPr lang="en-US" kern="1200" dirty="0" smtClean="0">
                <a:solidFill>
                  <a:schemeClr val="tx1"/>
                </a:solidFill>
                <a:latin typeface="Arial" charset="0"/>
              </a:rPr>
              <a:t>After SMU is done copying the Windows boot image to the SAN, it creates a </a:t>
            </a:r>
            <a:r>
              <a:rPr lang="en-US" kern="1200" dirty="0" smtClean="0">
                <a:solidFill>
                  <a:srgbClr val="0000CC"/>
                </a:solidFill>
                <a:latin typeface="Arial" charset="0"/>
              </a:rPr>
              <a:t>C:\DellSMU </a:t>
            </a:r>
            <a:r>
              <a:rPr lang="en-US" kern="1200" dirty="0" smtClean="0">
                <a:solidFill>
                  <a:schemeClr val="tx1"/>
                </a:solidFill>
                <a:latin typeface="Arial" charset="0"/>
              </a:rPr>
              <a:t>directory on the destination volume and copies the migration log file to it. </a:t>
            </a:r>
          </a:p>
        </p:txBody>
      </p:sp>
      <p:sp>
        <p:nvSpPr>
          <p:cNvPr id="3891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1984F3-1BFA-4556-82DD-950D8C401DF7}" type="slidenum">
              <a:rPr lang="en-US" altLang="en-US">
                <a:solidFill>
                  <a:srgbClr val="AAAAAA"/>
                </a:solidFill>
                <a:latin typeface="Museo Sans For Dell" charset="0"/>
              </a:rPr>
              <a:pPr eaLnBrk="1" hangingPunct="1"/>
              <a:t>313</a:t>
            </a:fld>
            <a:endParaRPr lang="en-US" altLang="en-US">
              <a:solidFill>
                <a:srgbClr val="AAAAAA"/>
              </a:solidFill>
              <a:latin typeface="Museo Sans For Dell" charset="0"/>
            </a:endParaRPr>
          </a:p>
        </p:txBody>
      </p:sp>
      <p:pic>
        <p:nvPicPr>
          <p:cNvPr id="6" name="Picture 5"/>
          <p:cNvPicPr>
            <a:picLocks noChangeAspect="1" noChangeArrowheads="1"/>
          </p:cNvPicPr>
          <p:nvPr/>
        </p:nvPicPr>
        <p:blipFill>
          <a:blip r:embed="rId3"/>
          <a:srcRect/>
          <a:stretch>
            <a:fillRect/>
          </a:stretch>
        </p:blipFill>
        <p:spPr bwMode="auto">
          <a:xfrm>
            <a:off x="2849563" y="2047875"/>
            <a:ext cx="4356100" cy="3960813"/>
          </a:xfrm>
          <a:prstGeom prst="rect">
            <a:avLst/>
          </a:prstGeom>
          <a:noFill/>
          <a:ln w="9525">
            <a:solidFill>
              <a:schemeClr val="bg2">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382256"/>
      </p:ext>
    </p:extLst>
  </p:cSld>
  <p:clrMapOvr>
    <a:masterClrMapping/>
  </p:clrMapOvr>
  <p:transition spd="med">
    <p:wipe dir="r"/>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25450" y="38100"/>
            <a:ext cx="8348663" cy="960438"/>
          </a:xfrm>
        </p:spPr>
        <p:txBody>
          <a:bodyPr/>
          <a:lstStyle/>
          <a:p>
            <a:r>
              <a:rPr lang="en-US" altLang="en-US" smtClean="0">
                <a:latin typeface="Museo For Dell" charset="0"/>
                <a:ea typeface="Museo For Dell" charset="0"/>
                <a:cs typeface="Museo For Dell" charset="0"/>
              </a:rPr>
              <a:t>Preparing the Windows 2008 Image for iSCSI Booting</a:t>
            </a:r>
          </a:p>
        </p:txBody>
      </p:sp>
      <p:sp>
        <p:nvSpPr>
          <p:cNvPr id="3993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23BD40C-A3C5-4DB8-A72B-3F1F2897B7DC}" type="slidenum">
              <a:rPr lang="en-US" altLang="en-US">
                <a:solidFill>
                  <a:srgbClr val="AAAAAA"/>
                </a:solidFill>
                <a:latin typeface="Museo Sans For Dell" charset="0"/>
              </a:rPr>
              <a:pPr eaLnBrk="1" hangingPunct="1"/>
              <a:t>314</a:t>
            </a:fld>
            <a:endParaRPr lang="en-US" altLang="en-US">
              <a:solidFill>
                <a:srgbClr val="AAAAAA"/>
              </a:solidFill>
              <a:latin typeface="Museo Sans For Dell" charset="0"/>
            </a:endParaRPr>
          </a:p>
        </p:txBody>
      </p:sp>
      <p:sp>
        <p:nvSpPr>
          <p:cNvPr id="5" name="TextBox 4"/>
          <p:cNvSpPr txBox="1"/>
          <p:nvPr/>
        </p:nvSpPr>
        <p:spPr>
          <a:xfrm>
            <a:off x="447675" y="2570163"/>
            <a:ext cx="3811588" cy="2308225"/>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a:solidFill>
                  <a:schemeClr val="bg2"/>
                </a:solidFill>
              </a:rPr>
              <a:t>From the SMU “</a:t>
            </a:r>
            <a:r>
              <a:rPr lang="en-US" altLang="en-US" sz="1600">
                <a:solidFill>
                  <a:srgbClr val="0000CC"/>
                </a:solidFill>
              </a:rPr>
              <a:t>Advanced Operation menu</a:t>
            </a:r>
            <a:r>
              <a:rPr lang="en-US" altLang="en-US" sz="1600">
                <a:solidFill>
                  <a:schemeClr val="bg2"/>
                </a:solidFill>
              </a:rPr>
              <a:t>”:</a:t>
            </a:r>
          </a:p>
          <a:p>
            <a:pPr eaLnBrk="1" hangingPunct="1">
              <a:buFont typeface="Arial" charset="0"/>
              <a:buChar char="•"/>
            </a:pPr>
            <a:r>
              <a:rPr lang="en-US" altLang="en-US" sz="1600">
                <a:solidFill>
                  <a:schemeClr val="bg2"/>
                </a:solidFill>
              </a:rPr>
              <a:t>Select “</a:t>
            </a:r>
            <a:r>
              <a:rPr lang="en-US" altLang="en-US" sz="1600">
                <a:solidFill>
                  <a:srgbClr val="0000CC"/>
                </a:solidFill>
              </a:rPr>
              <a:t>Prepare Image for iSCSI Boot</a:t>
            </a:r>
            <a:r>
              <a:rPr lang="en-US" altLang="en-US" sz="1600">
                <a:solidFill>
                  <a:schemeClr val="bg2"/>
                </a:solidFill>
              </a:rPr>
              <a:t>”</a:t>
            </a:r>
          </a:p>
          <a:p>
            <a:pPr eaLnBrk="1" hangingPunct="1">
              <a:buFont typeface="Arial" charset="0"/>
              <a:buChar char="•"/>
            </a:pPr>
            <a:r>
              <a:rPr lang="en-US" altLang="en-US" sz="1600">
                <a:solidFill>
                  <a:schemeClr val="bg2"/>
                </a:solidFill>
              </a:rPr>
              <a:t>Select the iSCSI boot types that you want to prepare the image for. </a:t>
            </a:r>
          </a:p>
          <a:p>
            <a:pPr eaLnBrk="1" hangingPunct="1">
              <a:buFont typeface="Arial" charset="0"/>
              <a:buChar char="•"/>
            </a:pPr>
            <a:r>
              <a:rPr lang="en-US" altLang="en-US" sz="1600">
                <a:solidFill>
                  <a:schemeClr val="bg2"/>
                </a:solidFill>
              </a:rPr>
              <a:t>Select the boot image you want to prepare and the network adapters you want to use for iSCSI booting </a:t>
            </a:r>
          </a:p>
        </p:txBody>
      </p:sp>
      <p:sp>
        <p:nvSpPr>
          <p:cNvPr id="39941" name="Content Placeholder 10"/>
          <p:cNvSpPr>
            <a:spLocks noGrp="1"/>
          </p:cNvSpPr>
          <p:nvPr>
            <p:ph idx="1"/>
          </p:nvPr>
        </p:nvSpPr>
        <p:spPr>
          <a:xfrm>
            <a:off x="447675" y="1311275"/>
            <a:ext cx="8239125" cy="1108075"/>
          </a:xfrm>
        </p:spPr>
        <p:txBody>
          <a:bodyPr>
            <a:normAutofit fontScale="92500"/>
          </a:bodyPr>
          <a:lstStyle/>
          <a:p>
            <a:pPr marL="0" indent="0">
              <a:buFont typeface="Arial" charset="0"/>
              <a:buNone/>
            </a:pPr>
            <a:r>
              <a:rPr lang="en-US" altLang="en-US" smtClean="0">
                <a:latin typeface="Museo For Dell" charset="0"/>
                <a:ea typeface="Museo Sans For Dell" charset="0"/>
                <a:cs typeface="Museo Sans For Dell" charset="0"/>
              </a:rPr>
              <a:t>After copying the image to the iSCSI LUN and injecting the FC-SAN drivers the next step is to prepare the NICs for iSCSI booting. It is important to note that if you plan to iSCSI-boot the image in a Hyper-V VM, you must choose the same number of NICs as you have configured in the VM.</a:t>
            </a:r>
          </a:p>
        </p:txBody>
      </p:sp>
      <p:pic>
        <p:nvPicPr>
          <p:cNvPr id="12" name="Content Placeholder 9"/>
          <p:cNvPicPr>
            <a:picLocks noChangeAspect="1"/>
          </p:cNvPicPr>
          <p:nvPr/>
        </p:nvPicPr>
        <p:blipFill>
          <a:blip r:embed="rId3"/>
          <a:stretch>
            <a:fillRect/>
          </a:stretch>
        </p:blipFill>
        <p:spPr bwMode="auto">
          <a:xfrm>
            <a:off x="4238625" y="2570163"/>
            <a:ext cx="4591050" cy="3471862"/>
          </a:xfrm>
          <a:prstGeom prst="rect">
            <a:avLst/>
          </a:prstGeom>
          <a:noFill/>
          <a:ln w="9525">
            <a:solidFill>
              <a:schemeClr val="bg2">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9943" name="TextBox 1"/>
          <p:cNvSpPr txBox="1">
            <a:spLocks noChangeArrowheads="1"/>
          </p:cNvSpPr>
          <p:nvPr/>
        </p:nvSpPr>
        <p:spPr bwMode="auto">
          <a:xfrm>
            <a:off x="439738" y="5022850"/>
            <a:ext cx="37973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eaLnBrk="1" hangingPunct="1"/>
            <a:r>
              <a:rPr lang="en-US" altLang="en-US" sz="1400" b="1">
                <a:solidFill>
                  <a:schemeClr val="bg2"/>
                </a:solidFill>
              </a:rPr>
              <a:t>Note</a:t>
            </a:r>
            <a:r>
              <a:rPr lang="en-US" altLang="en-US" sz="1400">
                <a:solidFill>
                  <a:schemeClr val="bg2"/>
                </a:solidFill>
              </a:rPr>
              <a:t>: </a:t>
            </a:r>
            <a:r>
              <a:rPr lang="en-US" altLang="en-US" sz="1400">
                <a:solidFill>
                  <a:schemeClr val="bg2"/>
                </a:solidFill>
                <a:ea typeface="Museo Sans For Dell" charset="0"/>
                <a:cs typeface="Museo Sans For Dell" charset="0"/>
              </a:rPr>
              <a:t>It is recommended to “prepare” all NICs as the boot NIC may not be easy to identify. </a:t>
            </a:r>
            <a:r>
              <a:rPr lang="en-US" altLang="en-US" sz="1400">
                <a:solidFill>
                  <a:schemeClr val="bg2"/>
                </a:solidFill>
              </a:rPr>
              <a:t>You can select multiple NICs by holding down Ctrl key and clicking on each adapter.</a:t>
            </a:r>
          </a:p>
        </p:txBody>
      </p:sp>
    </p:spTree>
    <p:extLst>
      <p:ext uri="{BB962C8B-B14F-4D97-AF65-F5344CB8AC3E}">
        <p14:creationId xmlns:p14="http://schemas.microsoft.com/office/powerpoint/2010/main" val="150980649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latin typeface="Museo For Dell" charset="0"/>
                <a:ea typeface="Museo For Dell" charset="0"/>
                <a:cs typeface="Museo For Dell" charset="0"/>
              </a:rPr>
              <a:t>Additional Information</a:t>
            </a:r>
          </a:p>
        </p:txBody>
      </p:sp>
      <p:sp>
        <p:nvSpPr>
          <p:cNvPr id="40963" name="Content Placeholder 2"/>
          <p:cNvSpPr>
            <a:spLocks noGrp="1"/>
          </p:cNvSpPr>
          <p:nvPr>
            <p:ph idx="1"/>
          </p:nvPr>
        </p:nvSpPr>
        <p:spPr>
          <a:xfrm>
            <a:off x="447675" y="1311275"/>
            <a:ext cx="8239125" cy="2452688"/>
          </a:xfrm>
        </p:spPr>
        <p:txBody>
          <a:bodyPr/>
          <a:lstStyle/>
          <a:p>
            <a:r>
              <a:rPr lang="en-US" altLang="en-US" smtClean="0">
                <a:latin typeface="Arial" charset="0"/>
                <a:ea typeface="Museo Sans For Dell" charset="0"/>
                <a:cs typeface="Museo Sans For Dell" charset="0"/>
              </a:rPr>
              <a:t>If your source Windows image had additional volumes (such as Data volumes) associated with it, you must copy them separately using the Volume Copy option of SMU.</a:t>
            </a:r>
          </a:p>
          <a:p>
            <a:r>
              <a:rPr lang="en-US" altLang="en-US" smtClean="0">
                <a:latin typeface="Arial" charset="0"/>
                <a:ea typeface="Museo Sans For Dell" charset="0"/>
                <a:cs typeface="Museo Sans For Dell" charset="0"/>
              </a:rPr>
              <a:t>If you plan to boot the copied Windows boot image on the same server where the source image was installed, the best practice is to remove the local disk with the original Windows boot image installation from the server.</a:t>
            </a:r>
          </a:p>
          <a:p>
            <a:endParaRPr lang="en-US" altLang="en-US" smtClean="0">
              <a:latin typeface="Museo For Dell" charset="0"/>
              <a:ea typeface="Museo Sans For Dell" charset="0"/>
              <a:cs typeface="Museo Sans For Dell" charset="0"/>
            </a:endParaRPr>
          </a:p>
        </p:txBody>
      </p:sp>
      <p:sp>
        <p:nvSpPr>
          <p:cNvPr id="4096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AE83C5-F398-4062-BA17-A7ACCF366F89}" type="slidenum">
              <a:rPr lang="en-US" altLang="en-US">
                <a:solidFill>
                  <a:srgbClr val="AAAAAA"/>
                </a:solidFill>
                <a:latin typeface="Museo Sans For Dell" charset="0"/>
              </a:rPr>
              <a:pPr eaLnBrk="1" hangingPunct="1"/>
              <a:t>315</a:t>
            </a:fld>
            <a:endParaRPr lang="en-US" altLang="en-US">
              <a:solidFill>
                <a:srgbClr val="AAAAAA"/>
              </a:solidFill>
              <a:latin typeface="Museo Sans For Dell" charset="0"/>
            </a:endParaRPr>
          </a:p>
        </p:txBody>
      </p:sp>
    </p:spTree>
    <p:extLst>
      <p:ext uri="{BB962C8B-B14F-4D97-AF65-F5344CB8AC3E}">
        <p14:creationId xmlns:p14="http://schemas.microsoft.com/office/powerpoint/2010/main" val="1557665722"/>
      </p:ext>
    </p:extLst>
  </p:cSld>
  <p:clrMapOvr>
    <a:masterClrMapping/>
  </p:clrMapOvr>
  <p:transition spd="med">
    <p:wipe dir="r"/>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mtClean="0">
                <a:latin typeface="Museo For Dell" charset="0"/>
                <a:ea typeface="Museo For Dell" charset="0"/>
                <a:cs typeface="Museo For Dell" charset="0"/>
              </a:rPr>
              <a:t>Configuring an Image to Use a Local Swap Drive with SMU</a:t>
            </a:r>
          </a:p>
        </p:txBody>
      </p:sp>
      <p:sp>
        <p:nvSpPr>
          <p:cNvPr id="41987" name="Rectangle 3"/>
          <p:cNvSpPr>
            <a:spLocks noGrp="1" noChangeArrowheads="1"/>
          </p:cNvSpPr>
          <p:nvPr>
            <p:ph idx="1"/>
          </p:nvPr>
        </p:nvSpPr>
        <p:spPr>
          <a:xfrm>
            <a:off x="209550" y="1317625"/>
            <a:ext cx="8391525" cy="1917700"/>
          </a:xfrm>
        </p:spPr>
        <p:txBody>
          <a:bodyPr/>
          <a:lstStyle/>
          <a:p>
            <a:pPr marL="0" indent="0" eaLnBrk="1" hangingPunct="1">
              <a:buFont typeface="Arial" charset="0"/>
              <a:buNone/>
            </a:pPr>
            <a:r>
              <a:rPr lang="en-US" altLang="en-US" smtClean="0">
                <a:latin typeface="Museo For Dell" charset="0"/>
                <a:ea typeface="Museo Sans For Dell" charset="0"/>
                <a:cs typeface="Museo Sans For Dell" charset="0"/>
              </a:rPr>
              <a:t>SMU can configure a Windows boot image on the SAN to use the server’s local disk as a swap drive (where the </a:t>
            </a:r>
            <a:r>
              <a:rPr lang="en-US" altLang="en-US" smtClean="0">
                <a:solidFill>
                  <a:srgbClr val="0000CC"/>
                </a:solidFill>
                <a:latin typeface="Museo For Dell" charset="0"/>
                <a:ea typeface="Museo Sans For Dell" charset="0"/>
                <a:cs typeface="Museo Sans For Dell" charset="0"/>
              </a:rPr>
              <a:t>PAGEFILE.SYS</a:t>
            </a:r>
            <a:r>
              <a:rPr lang="en-US" altLang="en-US" smtClean="0">
                <a:latin typeface="Museo For Dell" charset="0"/>
                <a:ea typeface="Museo Sans For Dell" charset="0"/>
                <a:cs typeface="Museo Sans For Dell" charset="0"/>
              </a:rPr>
              <a:t> swap file is stored). The choices for setting the swap file size are manual input of minimum and the maximum sizes or let the operating system manage the size of the file by checking the “</a:t>
            </a:r>
            <a:r>
              <a:rPr lang="en-US" altLang="en-US" smtClean="0">
                <a:solidFill>
                  <a:srgbClr val="0000CC"/>
                </a:solidFill>
                <a:latin typeface="Museo For Dell" charset="0"/>
                <a:ea typeface="Museo Sans For Dell" charset="0"/>
                <a:cs typeface="Museo Sans For Dell" charset="0"/>
              </a:rPr>
              <a:t>Use system managed size</a:t>
            </a:r>
            <a:r>
              <a:rPr lang="en-US" altLang="en-US" smtClean="0">
                <a:latin typeface="Museo For Dell" charset="0"/>
                <a:ea typeface="Museo Sans For Dell" charset="0"/>
                <a:cs typeface="Museo Sans For Dell" charset="0"/>
              </a:rPr>
              <a:t>” box. </a:t>
            </a:r>
          </a:p>
          <a:p>
            <a:pPr marL="0" indent="0" eaLnBrk="1" hangingPunct="1">
              <a:buFont typeface="Arial" charset="0"/>
              <a:buNone/>
            </a:pPr>
            <a:endParaRPr lang="en-US" altLang="en-US" smtClean="0">
              <a:latin typeface="Museo Sans For Dell" charset="0"/>
              <a:ea typeface="Museo Sans For Dell" charset="0"/>
              <a:cs typeface="Museo Sans For Dell" charset="0"/>
            </a:endParaRPr>
          </a:p>
        </p:txBody>
      </p:sp>
      <p:sp>
        <p:nvSpPr>
          <p:cNvPr id="2" name="TextBox 1"/>
          <p:cNvSpPr txBox="1"/>
          <p:nvPr/>
        </p:nvSpPr>
        <p:spPr>
          <a:xfrm>
            <a:off x="209550" y="2992438"/>
            <a:ext cx="3940175" cy="1816100"/>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rgbClr val="006492"/>
              </a:buClr>
            </a:pPr>
            <a:r>
              <a:rPr lang="en-US" altLang="en-US" sz="1600">
                <a:solidFill>
                  <a:srgbClr val="111111"/>
                </a:solidFill>
              </a:rPr>
              <a:t>From the Main Menu:</a:t>
            </a:r>
          </a:p>
          <a:p>
            <a:pPr eaLnBrk="1" hangingPunct="1">
              <a:buClr>
                <a:srgbClr val="006492"/>
              </a:buClr>
              <a:buFont typeface="Arial" charset="0"/>
              <a:buChar char="•"/>
            </a:pPr>
            <a:r>
              <a:rPr lang="en-US" altLang="en-US" sz="1600">
                <a:solidFill>
                  <a:srgbClr val="111111"/>
                </a:solidFill>
              </a:rPr>
              <a:t>Select “</a:t>
            </a:r>
            <a:r>
              <a:rPr lang="en-US" altLang="en-US" sz="1600">
                <a:solidFill>
                  <a:srgbClr val="0000CC"/>
                </a:solidFill>
              </a:rPr>
              <a:t>Configure Swap Drive</a:t>
            </a:r>
            <a:r>
              <a:rPr lang="en-US" altLang="en-US" sz="1600">
                <a:solidFill>
                  <a:srgbClr val="111111"/>
                </a:solidFill>
              </a:rPr>
              <a:t>”</a:t>
            </a:r>
          </a:p>
          <a:p>
            <a:pPr eaLnBrk="1" hangingPunct="1">
              <a:buClr>
                <a:srgbClr val="006492"/>
              </a:buClr>
              <a:buFont typeface="Arial" charset="0"/>
              <a:buChar char="•"/>
            </a:pPr>
            <a:r>
              <a:rPr lang="en-US" altLang="en-US" sz="1600">
                <a:solidFill>
                  <a:srgbClr val="111111"/>
                </a:solidFill>
              </a:rPr>
              <a:t>Select the Windows boot image you want to configure, the local disk where you want to store the swap file and its size, and the drive letter for the swap disk. </a:t>
            </a:r>
          </a:p>
        </p:txBody>
      </p:sp>
      <p:pic>
        <p:nvPicPr>
          <p:cNvPr id="4" name="Picture 3"/>
          <p:cNvPicPr>
            <a:picLocks noChangeAspect="1"/>
          </p:cNvPicPr>
          <p:nvPr/>
        </p:nvPicPr>
        <p:blipFill>
          <a:blip r:embed="rId3"/>
          <a:stretch>
            <a:fillRect/>
          </a:stretch>
        </p:blipFill>
        <p:spPr>
          <a:xfrm>
            <a:off x="4222750" y="2546350"/>
            <a:ext cx="4611688" cy="3489325"/>
          </a:xfrm>
          <a:prstGeom prst="rect">
            <a:avLst/>
          </a:prstGeom>
          <a:ln>
            <a:solidFill>
              <a:schemeClr val="bg2">
                <a:lumMod val="50000"/>
                <a:lumOff val="50000"/>
              </a:schemeClr>
            </a:solidFill>
          </a:ln>
        </p:spPr>
      </p:pic>
      <p:sp>
        <p:nvSpPr>
          <p:cNvPr id="41990" name="TextBox 4"/>
          <p:cNvSpPr txBox="1">
            <a:spLocks noChangeArrowheads="1"/>
          </p:cNvSpPr>
          <p:nvPr/>
        </p:nvSpPr>
        <p:spPr bwMode="auto">
          <a:xfrm>
            <a:off x="209550" y="4987925"/>
            <a:ext cx="38893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000000"/>
                </a:solidFill>
              </a:rPr>
              <a:t>Tip</a:t>
            </a:r>
            <a:r>
              <a:rPr lang="en-US" altLang="en-US" sz="1400">
                <a:solidFill>
                  <a:srgbClr val="000000"/>
                </a:solidFill>
              </a:rPr>
              <a:t>: The application will completely erase the local disk you select to store the swap file, so ensure you have sufficient backups of any data from that disk.</a:t>
            </a:r>
          </a:p>
        </p:txBody>
      </p:sp>
      <p:sp>
        <p:nvSpPr>
          <p:cNvPr id="10" name="Rectangle 9"/>
          <p:cNvSpPr/>
          <p:nvPr/>
        </p:nvSpPr>
        <p:spPr>
          <a:xfrm>
            <a:off x="6678613" y="5000625"/>
            <a:ext cx="2049462" cy="728663"/>
          </a:xfrm>
          <a:prstGeom prst="rect">
            <a:avLst/>
          </a:prstGeom>
          <a:solidFill>
            <a:schemeClr val="bg1">
              <a:alpha val="17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444444"/>
              </a:solidFill>
              <a:latin typeface="Museo Sans For Dell" charset="0"/>
            </a:endParaRPr>
          </a:p>
        </p:txBody>
      </p:sp>
    </p:spTree>
    <p:extLst>
      <p:ext uri="{BB962C8B-B14F-4D97-AF65-F5344CB8AC3E}">
        <p14:creationId xmlns:p14="http://schemas.microsoft.com/office/powerpoint/2010/main" val="93306824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latin typeface="Museo For Dell" charset="0"/>
                <a:ea typeface="Museo For Dell" charset="0"/>
                <a:cs typeface="Museo For Dell" charset="0"/>
              </a:rPr>
              <a:t>Configuring Additional Swap Drives with SMU</a:t>
            </a:r>
          </a:p>
        </p:txBody>
      </p:sp>
      <p:sp>
        <p:nvSpPr>
          <p:cNvPr id="43011" name="Content Placeholder 2"/>
          <p:cNvSpPr>
            <a:spLocks noGrp="1"/>
          </p:cNvSpPr>
          <p:nvPr>
            <p:ph idx="1"/>
          </p:nvPr>
        </p:nvSpPr>
        <p:spPr>
          <a:xfrm>
            <a:off x="447675" y="1311275"/>
            <a:ext cx="8239125" cy="3436938"/>
          </a:xfrm>
        </p:spPr>
        <p:txBody>
          <a:bodyPr/>
          <a:lstStyle/>
          <a:p>
            <a:pPr marL="0" indent="0">
              <a:buFont typeface="Arial" charset="0"/>
              <a:buNone/>
            </a:pPr>
            <a:r>
              <a:rPr lang="en-US" altLang="en-US" smtClean="0">
                <a:latin typeface="Museo For Dell" charset="0"/>
                <a:ea typeface="Museo Sans For Dell" charset="0"/>
                <a:cs typeface="Museo Sans For Dell" charset="0"/>
              </a:rPr>
              <a:t>To retarget a Windows boot image that uses a local disk to store the swap file to another server, you must configure the local disk in that server with the same disk signature. </a:t>
            </a:r>
          </a:p>
          <a:p>
            <a:pPr marL="0" indent="0">
              <a:buFont typeface="Arial" charset="0"/>
              <a:buNone/>
            </a:pPr>
            <a:r>
              <a:rPr lang="en-US" altLang="en-US" smtClean="0">
                <a:latin typeface="Museo For Dell" charset="0"/>
                <a:ea typeface="Museo Sans For Dell" charset="0"/>
                <a:cs typeface="Museo Sans For Dell" charset="0"/>
              </a:rPr>
              <a:t>You can do that in one of two ways:</a:t>
            </a:r>
          </a:p>
          <a:p>
            <a:pPr lvl="1" eaLnBrk="1" hangingPunct="1"/>
            <a:r>
              <a:rPr lang="en-US" altLang="en-US" smtClean="0">
                <a:latin typeface="Museo For Dell" charset="0"/>
                <a:ea typeface="Museo Sans For Dell" charset="0"/>
                <a:cs typeface="Museo Sans For Dell" charset="0"/>
              </a:rPr>
              <a:t>Replace the local disk in the server with the one from the server to which you want to be able to retarget the Windows image and use SMU to configure it</a:t>
            </a:r>
          </a:p>
          <a:p>
            <a:pPr lvl="1" eaLnBrk="1" hangingPunct="1"/>
            <a:endParaRPr lang="en-US" altLang="en-US" smtClean="0">
              <a:latin typeface="Museo For Dell" charset="0"/>
              <a:ea typeface="Museo Sans For Dell" charset="0"/>
              <a:cs typeface="Museo Sans For Dell" charset="0"/>
            </a:endParaRPr>
          </a:p>
          <a:p>
            <a:pPr lvl="1" eaLnBrk="1" hangingPunct="1"/>
            <a:r>
              <a:rPr lang="en-US" altLang="en-US" smtClean="0">
                <a:latin typeface="Museo For Dell" charset="0"/>
                <a:ea typeface="Museo Sans For Dell" charset="0"/>
                <a:cs typeface="Museo Sans For Dell" charset="0"/>
              </a:rPr>
              <a:t>Use a third party tool (for example, </a:t>
            </a:r>
            <a:r>
              <a:rPr lang="en-US" altLang="en-US" smtClean="0">
                <a:latin typeface="Museo For Dell" charset="0"/>
                <a:ea typeface="Museo Sans For Dell" charset="0"/>
                <a:cs typeface="Museo Sans For Dell" charset="0"/>
                <a:hlinkClick r:id="rId3"/>
              </a:rPr>
              <a:t>http://mbrwizard.com/</a:t>
            </a:r>
            <a:r>
              <a:rPr lang="en-US" altLang="en-US" smtClean="0">
                <a:latin typeface="Museo For Dell" charset="0"/>
                <a:ea typeface="Museo Sans For Dell" charset="0"/>
                <a:cs typeface="Museo Sans For Dell" charset="0"/>
              </a:rPr>
              <a:t>) to configure the disk in the other server with the disk signature used by SMU for swap drives (55555555)</a:t>
            </a:r>
          </a:p>
          <a:p>
            <a:pPr marL="0" indent="0">
              <a:buFont typeface="Arial" charset="0"/>
              <a:buNone/>
            </a:pPr>
            <a:endParaRPr lang="en-US" altLang="en-US" smtClean="0">
              <a:latin typeface="Museo For Dell" charset="0"/>
              <a:ea typeface="Museo Sans For Dell" charset="0"/>
              <a:cs typeface="Museo Sans For Dell" charset="0"/>
            </a:endParaRPr>
          </a:p>
        </p:txBody>
      </p:sp>
      <p:sp>
        <p:nvSpPr>
          <p:cNvPr id="4301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0409C6-0D8F-44E4-A243-81D07E27276E}" type="slidenum">
              <a:rPr lang="en-US" altLang="en-US">
                <a:solidFill>
                  <a:srgbClr val="AAAAAA"/>
                </a:solidFill>
                <a:latin typeface="Museo Sans For Dell" charset="0"/>
              </a:rPr>
              <a:pPr eaLnBrk="1" hangingPunct="1"/>
              <a:t>317</a:t>
            </a:fld>
            <a:endParaRPr lang="en-US" altLang="en-US">
              <a:solidFill>
                <a:srgbClr val="AAAAAA"/>
              </a:solidFill>
              <a:latin typeface="Museo Sans For Dell" charset="0"/>
            </a:endParaRPr>
          </a:p>
        </p:txBody>
      </p:sp>
    </p:spTree>
    <p:extLst>
      <p:ext uri="{BB962C8B-B14F-4D97-AF65-F5344CB8AC3E}">
        <p14:creationId xmlns:p14="http://schemas.microsoft.com/office/powerpoint/2010/main" val="1783076501"/>
      </p:ext>
    </p:extLst>
  </p:cSld>
  <p:clrMapOvr>
    <a:masterClrMapping/>
  </p:clrMapOvr>
  <p:transition spd="med">
    <p:wipe dir="r"/>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smtClean="0">
                <a:latin typeface="Museo For Dell" charset="0"/>
                <a:ea typeface="Museo For Dell" charset="0"/>
                <a:cs typeface="Museo For Dell" charset="0"/>
              </a:rPr>
              <a:t>Assigning a Drive Letter with SMU</a:t>
            </a:r>
          </a:p>
        </p:txBody>
      </p:sp>
      <p:sp>
        <p:nvSpPr>
          <p:cNvPr id="44035" name="Rectangle 3"/>
          <p:cNvSpPr>
            <a:spLocks noGrp="1" noChangeArrowheads="1"/>
          </p:cNvSpPr>
          <p:nvPr>
            <p:ph idx="1"/>
          </p:nvPr>
        </p:nvSpPr>
        <p:spPr>
          <a:xfrm>
            <a:off x="428625" y="1304925"/>
            <a:ext cx="8229600" cy="554038"/>
          </a:xfrm>
        </p:spPr>
        <p:txBody>
          <a:bodyPr/>
          <a:lstStyle/>
          <a:p>
            <a:pPr marL="0" indent="0" eaLnBrk="1" hangingPunct="1">
              <a:buFont typeface="Arial" charset="0"/>
              <a:buNone/>
            </a:pPr>
            <a:r>
              <a:rPr lang="en-US" altLang="en-US" smtClean="0">
                <a:latin typeface="Museo For Dell" charset="0"/>
                <a:ea typeface="Museo Sans For Dell" charset="0"/>
                <a:cs typeface="Museo Sans For Dell" charset="0"/>
              </a:rPr>
              <a:t>SMU can be used to assign a driver letter to a volume that is part of an offline Windows image.</a:t>
            </a:r>
          </a:p>
        </p:txBody>
      </p:sp>
      <p:pic>
        <p:nvPicPr>
          <p:cNvPr id="5" name="Picture 4"/>
          <p:cNvPicPr>
            <a:picLocks noChangeAspect="1"/>
          </p:cNvPicPr>
          <p:nvPr/>
        </p:nvPicPr>
        <p:blipFill>
          <a:blip r:embed="rId3"/>
          <a:stretch>
            <a:fillRect/>
          </a:stretch>
        </p:blipFill>
        <p:spPr>
          <a:xfrm>
            <a:off x="4222750" y="2546350"/>
            <a:ext cx="4611688" cy="3489325"/>
          </a:xfrm>
          <a:prstGeom prst="rect">
            <a:avLst/>
          </a:prstGeom>
          <a:ln>
            <a:solidFill>
              <a:schemeClr val="bg2">
                <a:lumMod val="50000"/>
                <a:lumOff val="50000"/>
              </a:schemeClr>
            </a:solidFill>
          </a:ln>
        </p:spPr>
      </p:pic>
      <p:sp>
        <p:nvSpPr>
          <p:cNvPr id="6" name="TextBox 5"/>
          <p:cNvSpPr txBox="1"/>
          <p:nvPr/>
        </p:nvSpPr>
        <p:spPr>
          <a:xfrm>
            <a:off x="263525" y="2541588"/>
            <a:ext cx="3940175" cy="1570037"/>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rgbClr val="006492"/>
              </a:buClr>
            </a:pPr>
            <a:r>
              <a:rPr lang="en-US" altLang="en-US" sz="1600">
                <a:solidFill>
                  <a:srgbClr val="111111"/>
                </a:solidFill>
              </a:rPr>
              <a:t>From the Main Menu:</a:t>
            </a:r>
          </a:p>
          <a:p>
            <a:pPr eaLnBrk="1" hangingPunct="1">
              <a:buClr>
                <a:srgbClr val="006492"/>
              </a:buClr>
              <a:buFont typeface="Arial" charset="0"/>
              <a:buChar char="•"/>
            </a:pPr>
            <a:r>
              <a:rPr lang="en-US" altLang="en-US" sz="1600">
                <a:solidFill>
                  <a:srgbClr val="111111"/>
                </a:solidFill>
              </a:rPr>
              <a:t>Select “</a:t>
            </a:r>
            <a:r>
              <a:rPr lang="en-US" altLang="en-US" sz="1600">
                <a:solidFill>
                  <a:srgbClr val="0000CC"/>
                </a:solidFill>
              </a:rPr>
              <a:t>Configure Swap Drive</a:t>
            </a:r>
            <a:r>
              <a:rPr lang="en-US" altLang="en-US" sz="1600">
                <a:solidFill>
                  <a:srgbClr val="111111"/>
                </a:solidFill>
              </a:rPr>
              <a:t>”</a:t>
            </a:r>
          </a:p>
          <a:p>
            <a:pPr eaLnBrk="1" hangingPunct="1">
              <a:buClr>
                <a:srgbClr val="006492"/>
              </a:buClr>
              <a:buFont typeface="Arial" charset="0"/>
              <a:buChar char="•"/>
            </a:pPr>
            <a:r>
              <a:rPr lang="en-US" altLang="en-US" sz="1600">
                <a:solidFill>
                  <a:srgbClr val="111111"/>
                </a:solidFill>
              </a:rPr>
              <a:t>Select the Volume that you want to assign a drive letter to.</a:t>
            </a:r>
          </a:p>
          <a:p>
            <a:pPr eaLnBrk="1" hangingPunct="1">
              <a:buClr>
                <a:srgbClr val="006492"/>
              </a:buClr>
              <a:buFont typeface="Arial" charset="0"/>
              <a:buChar char="•"/>
            </a:pPr>
            <a:r>
              <a:rPr lang="en-US" altLang="en-US" sz="1600">
                <a:solidFill>
                  <a:srgbClr val="111111"/>
                </a:solidFill>
              </a:rPr>
              <a:t>Select the drive letter</a:t>
            </a:r>
          </a:p>
          <a:p>
            <a:pPr eaLnBrk="1" hangingPunct="1">
              <a:buClr>
                <a:srgbClr val="006492"/>
              </a:buClr>
              <a:buFont typeface="Arial" charset="0"/>
              <a:buChar char="•"/>
            </a:pPr>
            <a:r>
              <a:rPr lang="en-US" altLang="en-US" sz="1600">
                <a:solidFill>
                  <a:srgbClr val="111111"/>
                </a:solidFill>
              </a:rPr>
              <a:t>Then, click Next</a:t>
            </a:r>
          </a:p>
        </p:txBody>
      </p:sp>
      <p:sp>
        <p:nvSpPr>
          <p:cNvPr id="2" name="Rectangle 1"/>
          <p:cNvSpPr/>
          <p:nvPr/>
        </p:nvSpPr>
        <p:spPr>
          <a:xfrm>
            <a:off x="6678613" y="4606925"/>
            <a:ext cx="2049462" cy="450850"/>
          </a:xfrm>
          <a:prstGeom prst="rect">
            <a:avLst/>
          </a:prstGeom>
          <a:solidFill>
            <a:schemeClr val="bg1">
              <a:alpha val="17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444444"/>
              </a:solidFill>
              <a:latin typeface="Museo Sans For Dell" charset="0"/>
            </a:endParaRPr>
          </a:p>
        </p:txBody>
      </p:sp>
    </p:spTree>
    <p:extLst>
      <p:ext uri="{BB962C8B-B14F-4D97-AF65-F5344CB8AC3E}">
        <p14:creationId xmlns:p14="http://schemas.microsoft.com/office/powerpoint/2010/main" val="349539705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latin typeface="Museo For Dell" charset="0"/>
                <a:ea typeface="Museo For Dell" charset="0"/>
                <a:cs typeface="Museo For Dell" charset="0"/>
              </a:rPr>
              <a:t>Setting SMU Preferences</a:t>
            </a:r>
          </a:p>
        </p:txBody>
      </p:sp>
      <p:sp>
        <p:nvSpPr>
          <p:cNvPr id="45059" name="Content Placeholder 2"/>
          <p:cNvSpPr>
            <a:spLocks noGrp="1"/>
          </p:cNvSpPr>
          <p:nvPr>
            <p:ph idx="1"/>
          </p:nvPr>
        </p:nvSpPr>
        <p:spPr>
          <a:xfrm>
            <a:off x="447675" y="1311275"/>
            <a:ext cx="8239125" cy="554038"/>
          </a:xfrm>
        </p:spPr>
        <p:txBody>
          <a:bodyPr/>
          <a:lstStyle/>
          <a:p>
            <a:pPr marL="0" indent="0">
              <a:buFont typeface="Arial" charset="0"/>
              <a:buNone/>
            </a:pPr>
            <a:r>
              <a:rPr lang="en-US" altLang="en-US" smtClean="0">
                <a:latin typeface="Museo For Dell" charset="0"/>
                <a:ea typeface="Museo Sans For Dell" charset="0"/>
                <a:cs typeface="Museo Sans For Dell" charset="0"/>
              </a:rPr>
              <a:t>There are a number of preferences you can change in SMU to customize how it creates partitions and copies Windows boot images.</a:t>
            </a:r>
          </a:p>
        </p:txBody>
      </p:sp>
      <p:sp>
        <p:nvSpPr>
          <p:cNvPr id="4506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C4F095E-A2CF-43EB-8760-8427F1B9700A}" type="slidenum">
              <a:rPr lang="en-US" altLang="en-US">
                <a:solidFill>
                  <a:srgbClr val="AAAAAA"/>
                </a:solidFill>
                <a:latin typeface="Museo Sans For Dell" charset="0"/>
              </a:rPr>
              <a:pPr eaLnBrk="1" hangingPunct="1"/>
              <a:t>319</a:t>
            </a:fld>
            <a:endParaRPr lang="en-US" altLang="en-US">
              <a:solidFill>
                <a:srgbClr val="AAAAAA"/>
              </a:solidFill>
              <a:latin typeface="Museo Sans For Dell" charset="0"/>
            </a:endParaRPr>
          </a:p>
        </p:txBody>
      </p:sp>
      <p:sp>
        <p:nvSpPr>
          <p:cNvPr id="45061" name="TextBox 5"/>
          <p:cNvSpPr txBox="1">
            <a:spLocks noChangeArrowheads="1"/>
          </p:cNvSpPr>
          <p:nvPr/>
        </p:nvSpPr>
        <p:spPr bwMode="auto">
          <a:xfrm>
            <a:off x="447675" y="2071688"/>
            <a:ext cx="81597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a:solidFill>
                  <a:srgbClr val="0000CC"/>
                </a:solidFill>
                <a:latin typeface="Museo For Dell" charset="0"/>
                <a:ea typeface="Museo Sans For Dell" charset="0"/>
                <a:cs typeface="Museo Sans For Dell" charset="0"/>
              </a:rPr>
              <a:t>NTFS Allocation Unit </a:t>
            </a:r>
            <a:r>
              <a:rPr lang="en-US" altLang="en-US" sz="1600">
                <a:latin typeface="Museo For Dell" charset="0"/>
                <a:ea typeface="Museo Sans For Dell" charset="0"/>
                <a:cs typeface="Museo Sans For Dell" charset="0"/>
              </a:rPr>
              <a:t>- </a:t>
            </a:r>
            <a:r>
              <a:rPr lang="en-US" altLang="en-US" sz="1400">
                <a:latin typeface="Museo For Dell" charset="0"/>
                <a:ea typeface="Museo Sans For Dell" charset="0"/>
                <a:cs typeface="Museo Sans For Dell" charset="0"/>
              </a:rPr>
              <a:t>Default value is </a:t>
            </a:r>
            <a:r>
              <a:rPr lang="en-US" altLang="en-US" sz="1400">
                <a:solidFill>
                  <a:srgbClr val="006492"/>
                </a:solidFill>
                <a:latin typeface="Museo For Dell" charset="0"/>
                <a:ea typeface="Museo Sans For Dell" charset="0"/>
                <a:cs typeface="Museo Sans For Dell" charset="0"/>
              </a:rPr>
              <a:t>4 KB</a:t>
            </a:r>
          </a:p>
          <a:p>
            <a:pPr eaLnBrk="1" hangingPunct="1">
              <a:buFontTx/>
              <a:buChar char="–"/>
            </a:pPr>
            <a:r>
              <a:rPr lang="en-US" altLang="en-US" sz="1400">
                <a:latin typeface="Museo For Dell" charset="0"/>
                <a:ea typeface="Museo Sans For Dell" charset="0"/>
                <a:cs typeface="Museo Sans For Dell" charset="0"/>
              </a:rPr>
              <a:t>Larger allocation unit values may improve performance but lead to less efficient disk space usage</a:t>
            </a:r>
            <a:br>
              <a:rPr lang="en-US" altLang="en-US" sz="1400">
                <a:latin typeface="Museo For Dell" charset="0"/>
                <a:ea typeface="Museo Sans For Dell" charset="0"/>
                <a:cs typeface="Museo Sans For Dell" charset="0"/>
              </a:rPr>
            </a:br>
            <a:endParaRPr lang="en-US" altLang="en-US" sz="1400">
              <a:latin typeface="Museo For Dell" charset="0"/>
              <a:ea typeface="Museo Sans For Dell" charset="0"/>
              <a:cs typeface="Museo Sans For Dell" charset="0"/>
            </a:endParaRPr>
          </a:p>
          <a:p>
            <a:pPr eaLnBrk="1" hangingPunct="1"/>
            <a:r>
              <a:rPr lang="en-US" altLang="en-US" sz="1600">
                <a:solidFill>
                  <a:srgbClr val="0000CC"/>
                </a:solidFill>
                <a:latin typeface="Museo For Dell" charset="0"/>
                <a:ea typeface="Museo Sans For Dell" charset="0"/>
                <a:cs typeface="Museo Sans For Dell" charset="0"/>
              </a:rPr>
              <a:t>Partition Alignment </a:t>
            </a:r>
            <a:r>
              <a:rPr lang="en-US" altLang="en-US" sz="1600">
                <a:latin typeface="Museo For Dell" charset="0"/>
                <a:ea typeface="Museo Sans For Dell" charset="0"/>
                <a:cs typeface="Museo Sans For Dell" charset="0"/>
              </a:rPr>
              <a:t>- </a:t>
            </a:r>
            <a:r>
              <a:rPr lang="en-US" altLang="en-US" sz="1400">
                <a:latin typeface="Museo For Dell" charset="0"/>
                <a:ea typeface="Museo Sans For Dell" charset="0"/>
                <a:cs typeface="Museo Sans For Dell" charset="0"/>
              </a:rPr>
              <a:t>Default value is </a:t>
            </a:r>
            <a:r>
              <a:rPr lang="en-US" altLang="en-US" sz="1400">
                <a:solidFill>
                  <a:srgbClr val="006492"/>
                </a:solidFill>
                <a:latin typeface="Museo For Dell" charset="0"/>
                <a:ea typeface="Museo Sans For Dell" charset="0"/>
                <a:cs typeface="Museo Sans For Dell" charset="0"/>
              </a:rPr>
              <a:t>1024 KB</a:t>
            </a:r>
          </a:p>
          <a:p>
            <a:pPr eaLnBrk="1" hangingPunct="1">
              <a:buFontTx/>
              <a:buChar char="–"/>
            </a:pPr>
            <a:r>
              <a:rPr lang="en-US" altLang="en-US" sz="1400">
                <a:latin typeface="Museo For Dell" charset="0"/>
                <a:ea typeface="Museo Sans For Dell" charset="0"/>
                <a:cs typeface="Museo Sans For Dell" charset="0"/>
              </a:rPr>
              <a:t>Can be changed if the storage device requires a partition alignment value other than </a:t>
            </a:r>
            <a:r>
              <a:rPr lang="en-US" altLang="en-US" sz="1400">
                <a:solidFill>
                  <a:srgbClr val="006492"/>
                </a:solidFill>
                <a:latin typeface="Museo For Dell" charset="0"/>
                <a:ea typeface="Museo Sans For Dell" charset="0"/>
                <a:cs typeface="Museo Sans For Dell" charset="0"/>
              </a:rPr>
              <a:t>1024 KB</a:t>
            </a:r>
            <a:br>
              <a:rPr lang="en-US" altLang="en-US" sz="1400">
                <a:solidFill>
                  <a:srgbClr val="006492"/>
                </a:solidFill>
                <a:latin typeface="Museo For Dell" charset="0"/>
                <a:ea typeface="Museo Sans For Dell" charset="0"/>
                <a:cs typeface="Museo Sans For Dell" charset="0"/>
              </a:rPr>
            </a:br>
            <a:endParaRPr lang="en-US" altLang="en-US" sz="1400">
              <a:solidFill>
                <a:srgbClr val="006492"/>
              </a:solidFill>
              <a:latin typeface="Museo For Dell" charset="0"/>
              <a:ea typeface="Museo Sans For Dell" charset="0"/>
              <a:cs typeface="Museo Sans For Dell" charset="0"/>
            </a:endParaRPr>
          </a:p>
          <a:p>
            <a:pPr eaLnBrk="1" hangingPunct="1"/>
            <a:r>
              <a:rPr lang="en-US" altLang="en-US" sz="1600">
                <a:solidFill>
                  <a:srgbClr val="0000CC"/>
                </a:solidFill>
                <a:latin typeface="Museo For Dell" charset="0"/>
                <a:ea typeface="Museo Sans For Dell" charset="0"/>
                <a:cs typeface="Museo Sans For Dell" charset="0"/>
              </a:rPr>
              <a:t>Windows System Directory Name </a:t>
            </a:r>
            <a:r>
              <a:rPr lang="en-US" altLang="en-US" sz="1400">
                <a:latin typeface="Museo For Dell" charset="0"/>
                <a:ea typeface="Museo Sans For Dell" charset="0"/>
                <a:cs typeface="Museo Sans For Dell" charset="0"/>
              </a:rPr>
              <a:t>– Default is </a:t>
            </a:r>
            <a:r>
              <a:rPr lang="en-US" altLang="en-US" sz="1400">
                <a:solidFill>
                  <a:srgbClr val="006492"/>
                </a:solidFill>
                <a:latin typeface="Museo For Dell" charset="0"/>
                <a:ea typeface="Museo Sans For Dell" charset="0"/>
                <a:cs typeface="Museo Sans For Dell" charset="0"/>
              </a:rPr>
              <a:t>\WINDOWS</a:t>
            </a:r>
          </a:p>
          <a:p>
            <a:pPr eaLnBrk="1" hangingPunct="1">
              <a:buFontTx/>
              <a:buChar char="–"/>
            </a:pPr>
            <a:r>
              <a:rPr lang="en-US" altLang="en-US" sz="1400">
                <a:latin typeface="Museo For Dell" charset="0"/>
                <a:ea typeface="Museo Sans For Dell" charset="0"/>
                <a:cs typeface="Museo Sans For Dell" charset="0"/>
              </a:rPr>
              <a:t>If the name of the WINDOWS directory was changed when the OS was installed</a:t>
            </a:r>
            <a:br>
              <a:rPr lang="en-US" altLang="en-US" sz="1400">
                <a:latin typeface="Museo For Dell" charset="0"/>
                <a:ea typeface="Museo Sans For Dell" charset="0"/>
                <a:cs typeface="Museo Sans For Dell" charset="0"/>
              </a:rPr>
            </a:br>
            <a:endParaRPr lang="en-US" altLang="en-US" sz="1400">
              <a:latin typeface="Museo For Dell" charset="0"/>
              <a:ea typeface="Museo Sans For Dell" charset="0"/>
              <a:cs typeface="Museo Sans For Dell" charset="0"/>
            </a:endParaRPr>
          </a:p>
          <a:p>
            <a:pPr eaLnBrk="1" hangingPunct="1"/>
            <a:r>
              <a:rPr lang="en-US" altLang="en-US" sz="1600">
                <a:solidFill>
                  <a:srgbClr val="0000CC"/>
                </a:solidFill>
                <a:latin typeface="Museo For Dell" charset="0"/>
                <a:ea typeface="Museo Sans For Dell" charset="0"/>
                <a:cs typeface="Museo Sans For Dell" charset="0"/>
              </a:rPr>
              <a:t>Verbose logging</a:t>
            </a:r>
          </a:p>
          <a:p>
            <a:pPr eaLnBrk="1" hangingPunct="1">
              <a:buFontTx/>
              <a:buChar char="–"/>
            </a:pPr>
            <a:r>
              <a:rPr lang="en-US" altLang="en-US" sz="1400">
                <a:latin typeface="Museo For Dell" charset="0"/>
                <a:ea typeface="Museo Sans For Dell" charset="0"/>
                <a:cs typeface="Museo Sans For Dell" charset="0"/>
              </a:rPr>
              <a:t>Useful for troubleshooting</a:t>
            </a:r>
          </a:p>
          <a:p>
            <a:pPr eaLnBrk="1" hangingPunct="1">
              <a:buFontTx/>
              <a:buChar char="–"/>
            </a:pPr>
            <a:endParaRPr lang="en-US" altLang="en-US"/>
          </a:p>
        </p:txBody>
      </p:sp>
    </p:spTree>
    <p:extLst>
      <p:ext uri="{BB962C8B-B14F-4D97-AF65-F5344CB8AC3E}">
        <p14:creationId xmlns:p14="http://schemas.microsoft.com/office/powerpoint/2010/main" val="2477813626"/>
      </p:ext>
    </p:extLst>
  </p:cSld>
  <p:clrMapOvr>
    <a:masterClrMapping/>
  </p:clrMapOvr>
  <p:transition spd="med">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1"/>
          <p:cNvSpPr>
            <a:spLocks noGrp="1"/>
          </p:cNvSpPr>
          <p:nvPr>
            <p:ph idx="4294967295"/>
          </p:nvPr>
        </p:nvSpPr>
        <p:spPr>
          <a:xfrm>
            <a:off x="393700" y="1376363"/>
            <a:ext cx="7715250" cy="5422900"/>
          </a:xfrm>
        </p:spPr>
        <p:txBody>
          <a:bodyPr>
            <a:spAutoFit/>
          </a:bodyPr>
          <a:lstStyle/>
          <a:p>
            <a:pPr eaLnBrk="1" hangingPunct="1">
              <a:spcBef>
                <a:spcPct val="10000"/>
              </a:spcBef>
              <a:spcAft>
                <a:spcPct val="30000"/>
              </a:spcAft>
            </a:pPr>
            <a:r>
              <a:rPr lang="en-US" smtClean="0"/>
              <a:t>Dell AIM is management software for a dynamic IT infrastructure</a:t>
            </a:r>
          </a:p>
          <a:p>
            <a:pPr eaLnBrk="1" hangingPunct="1">
              <a:spcBef>
                <a:spcPct val="10000"/>
              </a:spcBef>
              <a:spcAft>
                <a:spcPct val="30000"/>
              </a:spcAft>
            </a:pPr>
            <a:r>
              <a:rPr lang="en-US" smtClean="0"/>
              <a:t>Dell AIM works within the existing infrastructure and cabling</a:t>
            </a:r>
          </a:p>
          <a:p>
            <a:pPr eaLnBrk="1" hangingPunct="1">
              <a:spcBef>
                <a:spcPct val="10000"/>
              </a:spcBef>
              <a:spcAft>
                <a:spcPct val="30000"/>
              </a:spcAft>
            </a:pPr>
            <a:r>
              <a:rPr lang="en-US" smtClean="0"/>
              <a:t>Dell AIM operates in the control plane without affecting workload performance</a:t>
            </a:r>
          </a:p>
          <a:p>
            <a:pPr eaLnBrk="1" hangingPunct="1">
              <a:spcBef>
                <a:spcPct val="10000"/>
              </a:spcBef>
              <a:spcAft>
                <a:spcPct val="30000"/>
              </a:spcAft>
            </a:pPr>
            <a:r>
              <a:rPr lang="en-US" smtClean="0"/>
              <a:t>Dell AIM makes the data center easier to provision and simpler to change by:</a:t>
            </a:r>
          </a:p>
          <a:p>
            <a:pPr lvl="1" eaLnBrk="1" hangingPunct="1">
              <a:spcBef>
                <a:spcPct val="10000"/>
              </a:spcBef>
              <a:spcAft>
                <a:spcPct val="20000"/>
              </a:spcAft>
            </a:pPr>
            <a:r>
              <a:rPr lang="en-US" sz="1800" smtClean="0"/>
              <a:t>Centralizing end-to-end provisioning</a:t>
            </a:r>
          </a:p>
          <a:p>
            <a:pPr lvl="1" eaLnBrk="1" hangingPunct="1">
              <a:spcBef>
                <a:spcPct val="10000"/>
              </a:spcBef>
              <a:spcAft>
                <a:spcPct val="20000"/>
              </a:spcAft>
            </a:pPr>
            <a:r>
              <a:rPr lang="en-US" sz="1800" smtClean="0"/>
              <a:t>Integrating virtualization management</a:t>
            </a:r>
          </a:p>
          <a:p>
            <a:pPr lvl="1" eaLnBrk="1" hangingPunct="1">
              <a:spcBef>
                <a:spcPct val="10000"/>
              </a:spcBef>
              <a:spcAft>
                <a:spcPct val="20000"/>
              </a:spcAft>
            </a:pPr>
            <a:r>
              <a:rPr lang="en-US" sz="1800" smtClean="0"/>
              <a:t>Unifying management of infrastructure resources</a:t>
            </a:r>
          </a:p>
          <a:p>
            <a:pPr lvl="1" eaLnBrk="1" hangingPunct="1">
              <a:spcBef>
                <a:spcPct val="10000"/>
              </a:spcBef>
              <a:spcAft>
                <a:spcPct val="20000"/>
              </a:spcAft>
            </a:pPr>
            <a:r>
              <a:rPr lang="en-US" sz="1800" smtClean="0"/>
              <a:t>Automating high availability</a:t>
            </a:r>
          </a:p>
          <a:p>
            <a:pPr lvl="1" eaLnBrk="1" hangingPunct="1">
              <a:spcBef>
                <a:spcPct val="10000"/>
              </a:spcBef>
              <a:spcAft>
                <a:spcPct val="20000"/>
              </a:spcAft>
            </a:pPr>
            <a:r>
              <a:rPr lang="en-US" sz="1800" smtClean="0"/>
              <a:t>Enabling gradual transformation of infrastructure</a:t>
            </a:r>
          </a:p>
          <a:p>
            <a:pPr lvl="1" eaLnBrk="1" hangingPunct="1">
              <a:spcBef>
                <a:spcPct val="10000"/>
              </a:spcBef>
              <a:spcAft>
                <a:spcPct val="50000"/>
              </a:spcAft>
            </a:pPr>
            <a:endParaRPr lang="en-US" sz="1800" smtClean="0"/>
          </a:p>
        </p:txBody>
      </p:sp>
      <p:sp>
        <p:nvSpPr>
          <p:cNvPr id="24579" name="Title 2"/>
          <p:cNvSpPr>
            <a:spLocks/>
          </p:cNvSpPr>
          <p:nvPr/>
        </p:nvSpPr>
        <p:spPr bwMode="auto">
          <a:xfrm>
            <a:off x="171450" y="153988"/>
            <a:ext cx="8229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80000"/>
              </a:lnSpc>
            </a:pPr>
            <a:r>
              <a:rPr lang="en-US" sz="3200" dirty="0">
                <a:solidFill>
                  <a:schemeClr val="accent1"/>
                </a:solidFill>
                <a:latin typeface="+mn-lt"/>
              </a:rPr>
              <a:t>Summary</a:t>
            </a:r>
            <a:r>
              <a:rPr lang="en-US" sz="3200" b="1" dirty="0">
                <a:solidFill>
                  <a:schemeClr val="accent1"/>
                </a:solidFill>
                <a:latin typeface="Arial Black" pitchFamily="34" charset="0"/>
              </a:rPr>
              <a:t> </a:t>
            </a:r>
          </a:p>
        </p:txBody>
      </p:sp>
      <p:sp>
        <p:nvSpPr>
          <p:cNvPr id="2" name="Date Placeholder 1"/>
          <p:cNvSpPr>
            <a:spLocks noGrp="1"/>
          </p:cNvSpPr>
          <p:nvPr>
            <p:ph type="dt" sz="half" idx="2"/>
          </p:nvPr>
        </p:nvSpPr>
        <p:spPr/>
        <p:txBody>
          <a:bodyPr/>
          <a:lstStyle/>
          <a:p>
            <a:fld id="{510D20A4-3114-4681-BD50-821CCE006B75}" type="datetime1">
              <a:rPr lang="en-US" smtClean="0"/>
              <a:t>11/12/2023</a:t>
            </a:fld>
            <a:endParaRPr lang="en-US" dirty="0"/>
          </a:p>
        </p:txBody>
      </p:sp>
      <p:sp>
        <p:nvSpPr>
          <p:cNvPr id="3" name="Footer Placeholder 2"/>
          <p:cNvSpPr>
            <a:spLocks noGrp="1"/>
          </p:cNvSpPr>
          <p:nvPr>
            <p:ph type="ftr" sz="quarter" idx="3"/>
          </p:nvPr>
        </p:nvSpPr>
        <p:spPr/>
        <p:txBody>
          <a:bodyPr/>
          <a:lstStyle/>
          <a:p>
            <a:r>
              <a:rPr lang="en-US" smtClean="0"/>
              <a:t>Confidential</a:t>
            </a:r>
            <a:endParaRPr lang="en-US" dirty="0"/>
          </a:p>
        </p:txBody>
      </p:sp>
      <p:sp>
        <p:nvSpPr>
          <p:cNvPr id="4" name="Slide Number Placeholder 3"/>
          <p:cNvSpPr>
            <a:spLocks noGrp="1"/>
          </p:cNvSpPr>
          <p:nvPr>
            <p:ph type="sldNum" sz="quarter" idx="4"/>
          </p:nvPr>
        </p:nvSpPr>
        <p:spPr/>
        <p:txBody>
          <a:bodyPr/>
          <a:lstStyle/>
          <a:p>
            <a:fld id="{DBD5246C-868F-410A-AE52-FE248EDADC46}" type="slidenum">
              <a:rPr lang="en-US" smtClean="0"/>
              <a:pPr/>
              <a:t>32</a:t>
            </a:fld>
            <a:endParaRPr lang="en-US" dirty="0"/>
          </a:p>
        </p:txBody>
      </p:sp>
    </p:spTree>
    <p:extLst>
      <p:ext uri="{BB962C8B-B14F-4D97-AF65-F5344CB8AC3E}">
        <p14:creationId xmlns:p14="http://schemas.microsoft.com/office/powerpoint/2010/main" val="80961144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3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03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03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034">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03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03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03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latin typeface="Museo For Dell" charset="0"/>
                <a:ea typeface="Museo For Dell" charset="0"/>
                <a:cs typeface="Museo For Dell" charset="0"/>
              </a:rPr>
              <a:t>Viewing and Saving SMU logs</a:t>
            </a:r>
          </a:p>
        </p:txBody>
      </p:sp>
      <p:sp>
        <p:nvSpPr>
          <p:cNvPr id="46083" name="Content Placeholder 2"/>
          <p:cNvSpPr>
            <a:spLocks noGrp="1"/>
          </p:cNvSpPr>
          <p:nvPr>
            <p:ph idx="1"/>
          </p:nvPr>
        </p:nvSpPr>
        <p:spPr>
          <a:xfrm>
            <a:off x="447675" y="1311275"/>
            <a:ext cx="8239125" cy="1365250"/>
          </a:xfrm>
        </p:spPr>
        <p:txBody>
          <a:bodyPr/>
          <a:lstStyle/>
          <a:p>
            <a:pPr marL="0" indent="0">
              <a:buFont typeface="Arial" charset="0"/>
              <a:buNone/>
            </a:pPr>
            <a:r>
              <a:rPr lang="en-US" altLang="en-US" smtClean="0">
                <a:latin typeface="Museo For Dell" charset="0"/>
                <a:ea typeface="Museo Sans For Dell" charset="0"/>
                <a:cs typeface="Museo Sans For Dell" charset="0"/>
              </a:rPr>
              <a:t>Diagnostic information about operations SMU performs is saved to log file stored in the main memory of the server where SMU is booted. The “Show Log” button is available from most menus</a:t>
            </a:r>
          </a:p>
          <a:p>
            <a:pPr marL="0" indent="0">
              <a:buFont typeface="Arial" charset="0"/>
              <a:buNone/>
            </a:pPr>
            <a:endParaRPr lang="en-US" altLang="en-US" smtClean="0">
              <a:latin typeface="Museo For Dell" charset="0"/>
              <a:ea typeface="Museo Sans For Dell" charset="0"/>
              <a:cs typeface="Museo Sans For Dell" charset="0"/>
            </a:endParaRPr>
          </a:p>
        </p:txBody>
      </p:sp>
      <p:sp>
        <p:nvSpPr>
          <p:cNvPr id="4608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F44870-5522-4BCA-A0C7-1C2844218551}" type="slidenum">
              <a:rPr lang="en-US" altLang="en-US">
                <a:solidFill>
                  <a:srgbClr val="AAAAAA"/>
                </a:solidFill>
                <a:latin typeface="Museo Sans For Dell" charset="0"/>
              </a:rPr>
              <a:pPr eaLnBrk="1" hangingPunct="1"/>
              <a:t>320</a:t>
            </a:fld>
            <a:endParaRPr lang="en-US" altLang="en-US">
              <a:solidFill>
                <a:srgbClr val="AAAAAA"/>
              </a:solidFill>
              <a:latin typeface="Museo Sans For Dell" charset="0"/>
            </a:endParaRPr>
          </a:p>
        </p:txBody>
      </p:sp>
      <p:pic>
        <p:nvPicPr>
          <p:cNvPr id="5" name="Picture 4"/>
          <p:cNvPicPr>
            <a:picLocks noChangeAspect="1"/>
          </p:cNvPicPr>
          <p:nvPr/>
        </p:nvPicPr>
        <p:blipFill>
          <a:blip r:embed="rId3"/>
          <a:stretch>
            <a:fillRect/>
          </a:stretch>
        </p:blipFill>
        <p:spPr>
          <a:xfrm>
            <a:off x="639763" y="2314575"/>
            <a:ext cx="3832225" cy="2898775"/>
          </a:xfrm>
          <a:prstGeom prst="rect">
            <a:avLst/>
          </a:prstGeom>
          <a:ln>
            <a:solidFill>
              <a:schemeClr val="bg2">
                <a:lumMod val="50000"/>
                <a:lumOff val="50000"/>
              </a:schemeClr>
            </a:solidFill>
          </a:ln>
        </p:spPr>
      </p:pic>
      <p:pic>
        <p:nvPicPr>
          <p:cNvPr id="6" name="Picture 5"/>
          <p:cNvPicPr>
            <a:picLocks noChangeAspect="1"/>
          </p:cNvPicPr>
          <p:nvPr/>
        </p:nvPicPr>
        <p:blipFill>
          <a:blip r:embed="rId4"/>
          <a:stretch>
            <a:fillRect/>
          </a:stretch>
        </p:blipFill>
        <p:spPr>
          <a:xfrm>
            <a:off x="4735513" y="3101975"/>
            <a:ext cx="3832225" cy="2898775"/>
          </a:xfrm>
          <a:prstGeom prst="rect">
            <a:avLst/>
          </a:prstGeom>
          <a:ln>
            <a:solidFill>
              <a:schemeClr val="bg2">
                <a:lumMod val="50000"/>
                <a:lumOff val="50000"/>
              </a:schemeClr>
            </a:solidFill>
          </a:ln>
        </p:spPr>
      </p:pic>
      <p:sp>
        <p:nvSpPr>
          <p:cNvPr id="7" name="TextBox 6"/>
          <p:cNvSpPr txBox="1"/>
          <p:nvPr/>
        </p:nvSpPr>
        <p:spPr>
          <a:xfrm>
            <a:off x="4641850" y="2419350"/>
            <a:ext cx="4224338" cy="646113"/>
          </a:xfrm>
          <a:prstGeom prst="rect">
            <a:avLst/>
          </a:prstGeom>
          <a:noFill/>
        </p:spPr>
        <p:txBody>
          <a:bodyPr>
            <a:spAutoFit/>
          </a:bodyPr>
          <a:lstStyle/>
          <a:p>
            <a:pPr>
              <a:defRPr/>
            </a:pPr>
            <a:r>
              <a:rPr lang="en-US" dirty="0">
                <a:solidFill>
                  <a:schemeClr val="bg2"/>
                </a:solidFill>
                <a:latin typeface="+mj-lt"/>
              </a:rPr>
              <a:t>You can save the log file to the server’s local disk or removable media.</a:t>
            </a:r>
          </a:p>
        </p:txBody>
      </p:sp>
      <p:sp>
        <p:nvSpPr>
          <p:cNvPr id="8" name="Rectangle 7"/>
          <p:cNvSpPr/>
          <p:nvPr/>
        </p:nvSpPr>
        <p:spPr>
          <a:xfrm>
            <a:off x="4722813" y="3078163"/>
            <a:ext cx="2708275" cy="20034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444444"/>
              </a:solidFill>
              <a:latin typeface="Museo Sans For Dell" charset="0"/>
            </a:endParaRPr>
          </a:p>
        </p:txBody>
      </p:sp>
    </p:spTree>
    <p:extLst>
      <p:ext uri="{BB962C8B-B14F-4D97-AF65-F5344CB8AC3E}">
        <p14:creationId xmlns:p14="http://schemas.microsoft.com/office/powerpoint/2010/main" val="2152117152"/>
      </p:ext>
    </p:extLst>
  </p:cSld>
  <p:clrMapOvr>
    <a:masterClrMapping/>
  </p:clrMapOvr>
  <p:transition spd="med">
    <p:wipe dir="r"/>
  </p:transition>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latin typeface="Museo For Dell" charset="0"/>
                <a:ea typeface="Museo For Dell" charset="0"/>
                <a:cs typeface="Museo For Dell" charset="0"/>
              </a:rPr>
              <a:t>Adding Drivers to the SMU</a:t>
            </a:r>
            <a:r>
              <a:rPr lang="en-US" altLang="en-US" i="1" smtClean="0">
                <a:latin typeface="Museo For Dell" charset="0"/>
                <a:ea typeface="Museo For Dell" charset="0"/>
                <a:cs typeface="Museo For Dell" charset="0"/>
              </a:rPr>
              <a:t> </a:t>
            </a:r>
            <a:r>
              <a:rPr lang="en-US" altLang="en-US" smtClean="0">
                <a:latin typeface="Museo For Dell" charset="0"/>
                <a:ea typeface="Museo For Dell" charset="0"/>
                <a:cs typeface="Museo For Dell" charset="0"/>
              </a:rPr>
              <a:t>Disk Image</a:t>
            </a:r>
          </a:p>
        </p:txBody>
      </p:sp>
      <p:sp>
        <p:nvSpPr>
          <p:cNvPr id="47107" name="Content Placeholder 2"/>
          <p:cNvSpPr>
            <a:spLocks noGrp="1"/>
          </p:cNvSpPr>
          <p:nvPr>
            <p:ph idx="1"/>
          </p:nvPr>
        </p:nvSpPr>
        <p:spPr>
          <a:xfrm>
            <a:off x="447675" y="1311275"/>
            <a:ext cx="8239125" cy="3632200"/>
          </a:xfrm>
        </p:spPr>
        <p:txBody>
          <a:bodyPr/>
          <a:lstStyle/>
          <a:p>
            <a:pPr marL="0" indent="0">
              <a:buFont typeface="Arial" charset="0"/>
              <a:buNone/>
            </a:pPr>
            <a:r>
              <a:rPr lang="en-US" altLang="en-US" smtClean="0">
                <a:latin typeface="Museo For Dell" charset="0"/>
                <a:ea typeface="Museo Sans For Dell" charset="0"/>
                <a:cs typeface="Museo Sans For Dell" charset="0"/>
              </a:rPr>
              <a:t>You can add device drivers to the Server Migration Utility disk image so you can boot it and use it on servers that require drivers not included in the disk image. A good example is a hard disk Controller driver</a:t>
            </a:r>
          </a:p>
          <a:p>
            <a:pPr marL="0" indent="0" eaLnBrk="1" hangingPunct="1"/>
            <a:r>
              <a:rPr lang="en-US" altLang="en-US" smtClean="0">
                <a:latin typeface="Museo For Dell" charset="0"/>
                <a:ea typeface="Museo Sans For Dell" charset="0"/>
                <a:cs typeface="Museo Sans For Dell" charset="0"/>
              </a:rPr>
              <a:t>This requires a computer equipped with the Windows Automatic Installation Kit (AIK) and an ISO image editing software like </a:t>
            </a:r>
            <a:r>
              <a:rPr lang="en-US" altLang="en-US" smtClean="0">
                <a:latin typeface="Museo For Dell" charset="0"/>
                <a:ea typeface="Museo Sans For Dell" charset="0"/>
                <a:cs typeface="Museo Sans For Dell" charset="0"/>
                <a:hlinkClick r:id="rId3"/>
              </a:rPr>
              <a:t>PowerISO</a:t>
            </a:r>
            <a:r>
              <a:rPr lang="en-US" altLang="en-US" smtClean="0">
                <a:latin typeface="Museo For Dell" charset="0"/>
                <a:ea typeface="Museo Sans For Dell" charset="0"/>
                <a:cs typeface="Museo Sans For Dell" charset="0"/>
              </a:rPr>
              <a:t/>
            </a:r>
            <a:br>
              <a:rPr lang="en-US" altLang="en-US" smtClean="0">
                <a:latin typeface="Museo For Dell" charset="0"/>
                <a:ea typeface="Museo Sans For Dell" charset="0"/>
                <a:cs typeface="Museo Sans For Dell" charset="0"/>
              </a:rPr>
            </a:br>
            <a:r>
              <a:rPr lang="en-US" altLang="en-US" smtClean="0">
                <a:latin typeface="Museo For Dell" charset="0"/>
                <a:ea typeface="Museo Sans For Dell" charset="0"/>
                <a:cs typeface="Museo Sans For Dell" charset="0"/>
              </a:rPr>
              <a:t/>
            </a:r>
            <a:br>
              <a:rPr lang="en-US" altLang="en-US" smtClean="0">
                <a:latin typeface="Museo For Dell" charset="0"/>
                <a:ea typeface="Museo Sans For Dell" charset="0"/>
                <a:cs typeface="Museo Sans For Dell" charset="0"/>
              </a:rPr>
            </a:br>
            <a:r>
              <a:rPr lang="en-US" altLang="en-US" sz="1600" smtClean="0">
                <a:latin typeface="Museo For Dell" charset="0"/>
                <a:ea typeface="Museo Sans For Dell" charset="0"/>
                <a:cs typeface="Museo Sans For Dell" charset="0"/>
              </a:rPr>
              <a:t>Refer to the </a:t>
            </a:r>
            <a:r>
              <a:rPr lang="en-US" altLang="en-US" sz="1600" smtClean="0">
                <a:solidFill>
                  <a:srgbClr val="0000CC"/>
                </a:solidFill>
                <a:latin typeface="Museo For Dell" charset="0"/>
                <a:ea typeface="Museo Sans For Dell" charset="0"/>
                <a:cs typeface="Museo Sans For Dell" charset="0"/>
              </a:rPr>
              <a:t>Server Migration Utility, Windows Edition User’s Guide </a:t>
            </a:r>
            <a:r>
              <a:rPr lang="en-US" altLang="en-US" sz="1600" smtClean="0">
                <a:latin typeface="Museo For Dell" charset="0"/>
                <a:ea typeface="Museo Sans For Dell" charset="0"/>
                <a:cs typeface="Museo Sans For Dell" charset="0"/>
              </a:rPr>
              <a:t>to review the steps and commands needed to perform this task. </a:t>
            </a:r>
            <a:endParaRPr lang="en-US" altLang="en-US" sz="1600" b="1" smtClean="0">
              <a:latin typeface="Museo For Dell" charset="0"/>
              <a:ea typeface="Museo Sans For Dell" charset="0"/>
              <a:cs typeface="Museo Sans For Dell" charset="0"/>
            </a:endParaRPr>
          </a:p>
          <a:p>
            <a:pPr marL="0" indent="0" eaLnBrk="1" hangingPunct="1">
              <a:buFont typeface="Arial" charset="0"/>
              <a:buNone/>
            </a:pPr>
            <a:endParaRPr lang="en-US" altLang="en-US" b="1" smtClean="0">
              <a:latin typeface="Museo For Dell" charset="0"/>
              <a:ea typeface="Museo Sans For Dell" charset="0"/>
              <a:cs typeface="Museo Sans For Dell" charset="0"/>
            </a:endParaRPr>
          </a:p>
          <a:p>
            <a:pPr marL="0" indent="0" eaLnBrk="1" hangingPunct="1">
              <a:buFont typeface="Arial" charset="0"/>
              <a:buNone/>
            </a:pPr>
            <a:r>
              <a:rPr lang="en-US" altLang="en-US" sz="1400" b="1" smtClean="0">
                <a:latin typeface="Museo For Dell" charset="0"/>
                <a:ea typeface="Museo Sans For Dell" charset="0"/>
                <a:cs typeface="Museo Sans For Dell" charset="0"/>
              </a:rPr>
              <a:t>Note</a:t>
            </a:r>
            <a:r>
              <a:rPr lang="en-US" altLang="en-US" sz="1400" smtClean="0">
                <a:latin typeface="Museo For Dell" charset="0"/>
                <a:ea typeface="Museo Sans For Dell" charset="0"/>
                <a:cs typeface="Museo Sans For Dell" charset="0"/>
              </a:rPr>
              <a:t>: Emulex, QLogic, VMware and Hyper-V drivers SMU installs on the Windows boot image and cannot be changed</a:t>
            </a:r>
          </a:p>
        </p:txBody>
      </p:sp>
      <p:sp>
        <p:nvSpPr>
          <p:cNvPr id="4710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D74CD76-525D-420E-B0DF-CDE8197934CE}" type="slidenum">
              <a:rPr lang="en-US" altLang="en-US">
                <a:solidFill>
                  <a:srgbClr val="AAAAAA"/>
                </a:solidFill>
                <a:latin typeface="Museo Sans For Dell" charset="0"/>
              </a:rPr>
              <a:pPr eaLnBrk="1" hangingPunct="1"/>
              <a:t>321</a:t>
            </a:fld>
            <a:endParaRPr lang="en-US" altLang="en-US">
              <a:solidFill>
                <a:srgbClr val="AAAAAA"/>
              </a:solidFill>
              <a:latin typeface="Museo Sans For Dell" charset="0"/>
            </a:endParaRPr>
          </a:p>
        </p:txBody>
      </p:sp>
    </p:spTree>
    <p:extLst>
      <p:ext uri="{BB962C8B-B14F-4D97-AF65-F5344CB8AC3E}">
        <p14:creationId xmlns:p14="http://schemas.microsoft.com/office/powerpoint/2010/main" val="1489330867"/>
      </p:ext>
    </p:extLst>
  </p:cSld>
  <p:clrMapOvr>
    <a:masterClrMapping/>
  </p:clrMapOvr>
  <p:transition spd="med">
    <p:wipe dir="r"/>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smtClean="0">
                <a:latin typeface="Museo For Dell" charset="0"/>
                <a:ea typeface="Museo For Dell" charset="0"/>
                <a:cs typeface="Museo For Dell" charset="0"/>
              </a:rPr>
              <a:t>Linux Migration</a:t>
            </a:r>
          </a:p>
        </p:txBody>
      </p:sp>
      <p:sp>
        <p:nvSpPr>
          <p:cNvPr id="48131" name="Rectangle 3"/>
          <p:cNvSpPr>
            <a:spLocks noGrp="1" noChangeArrowheads="1"/>
          </p:cNvSpPr>
          <p:nvPr>
            <p:ph idx="1"/>
          </p:nvPr>
        </p:nvSpPr>
        <p:spPr>
          <a:xfrm>
            <a:off x="419100" y="1311275"/>
            <a:ext cx="8248650" cy="2154238"/>
          </a:xfrm>
        </p:spPr>
        <p:txBody>
          <a:bodyPr/>
          <a:lstStyle/>
          <a:p>
            <a:pPr eaLnBrk="1" hangingPunct="1"/>
            <a:r>
              <a:rPr lang="en-US" altLang="en-US" smtClean="0">
                <a:latin typeface="Museo For Dell" charset="0"/>
                <a:ea typeface="Museo Sans For Dell" charset="0"/>
                <a:cs typeface="Museo Sans For Dell" charset="0"/>
              </a:rPr>
              <a:t>Linux images can be migrated to NFS volumes as well as Fiber Channel and iSCSI LUNs</a:t>
            </a:r>
          </a:p>
          <a:p>
            <a:pPr eaLnBrk="1" hangingPunct="1"/>
            <a:r>
              <a:rPr lang="en-US" altLang="en-US" smtClean="0">
                <a:latin typeface="Museo For Dell" charset="0"/>
                <a:ea typeface="Museo Sans For Dell" charset="0"/>
                <a:cs typeface="Museo Sans For Dell" charset="0"/>
              </a:rPr>
              <a:t>Red Hat Linux and SuSE are supported</a:t>
            </a:r>
          </a:p>
          <a:p>
            <a:pPr eaLnBrk="1" hangingPunct="1"/>
            <a:r>
              <a:rPr lang="en-US" altLang="en-US" smtClean="0">
                <a:latin typeface="Museo For Dell" charset="0"/>
                <a:ea typeface="Museo Sans For Dell" charset="0"/>
                <a:cs typeface="Museo Sans For Dell" charset="0"/>
              </a:rPr>
              <a:t>Destination can be configured with Logical Volume Manager (LVM)</a:t>
            </a:r>
          </a:p>
          <a:p>
            <a:pPr eaLnBrk="1" hangingPunct="1"/>
            <a:r>
              <a:rPr lang="en-US" altLang="en-US" smtClean="0">
                <a:latin typeface="Museo For Dell" charset="0"/>
                <a:ea typeface="Museo Sans For Dell" charset="0"/>
                <a:cs typeface="Museo Sans For Dell" charset="0"/>
              </a:rPr>
              <a:t>Migrations are performed with </a:t>
            </a:r>
            <a:r>
              <a:rPr lang="en-US" altLang="en-US" smtClean="0">
                <a:solidFill>
                  <a:srgbClr val="0000CC"/>
                </a:solidFill>
                <a:latin typeface="Museo For Dell" charset="0"/>
                <a:ea typeface="Museo Sans For Dell" charset="0"/>
                <a:cs typeface="Museo Sans For Dell" charset="0"/>
              </a:rPr>
              <a:t>copy_persona.sh</a:t>
            </a:r>
          </a:p>
        </p:txBody>
      </p:sp>
    </p:spTree>
    <p:extLst>
      <p:ext uri="{BB962C8B-B14F-4D97-AF65-F5344CB8AC3E}">
        <p14:creationId xmlns:p14="http://schemas.microsoft.com/office/powerpoint/2010/main" val="4140980974"/>
      </p:ext>
    </p:extLst>
  </p:cSld>
  <p:clrMapOvr>
    <a:masterClrMapping/>
  </p:clrMapOvr>
  <p:transition spd="med">
    <p:wipe dir="r"/>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mtClean="0">
                <a:latin typeface="Museo For Dell" charset="0"/>
                <a:ea typeface="Museo For Dell" charset="0"/>
                <a:cs typeface="Museo For Dell" charset="0"/>
              </a:rPr>
              <a:t>copy_persona.sh</a:t>
            </a:r>
          </a:p>
        </p:txBody>
      </p:sp>
      <p:sp>
        <p:nvSpPr>
          <p:cNvPr id="49155" name="Content Placeholder 2"/>
          <p:cNvSpPr>
            <a:spLocks noGrp="1"/>
          </p:cNvSpPr>
          <p:nvPr>
            <p:ph idx="1"/>
          </p:nvPr>
        </p:nvSpPr>
        <p:spPr>
          <a:xfrm>
            <a:off x="447675" y="1311275"/>
            <a:ext cx="8239125" cy="3241675"/>
          </a:xfrm>
        </p:spPr>
        <p:txBody>
          <a:bodyPr/>
          <a:lstStyle/>
          <a:p>
            <a:pPr marL="0" indent="0">
              <a:buFont typeface="Arial" charset="0"/>
              <a:buNone/>
            </a:pPr>
            <a:r>
              <a:rPr lang="en-US" altLang="en-US" smtClean="0">
                <a:solidFill>
                  <a:srgbClr val="0000CC"/>
                </a:solidFill>
                <a:latin typeface="Museo For Dell" charset="0"/>
                <a:ea typeface="Museo Sans For Dell" charset="0"/>
                <a:cs typeface="Museo Sans For Dell" charset="0"/>
              </a:rPr>
              <a:t>copy_persona.sh</a:t>
            </a:r>
            <a:r>
              <a:rPr lang="en-US" altLang="en-US" smtClean="0">
                <a:latin typeface="Museo For Dell" charset="0"/>
                <a:ea typeface="Museo Sans For Dell" charset="0"/>
                <a:cs typeface="Museo Sans For Dell" charset="0"/>
              </a:rPr>
              <a:t> is a general-purpose tool for copying personas to and from local disks, SAN and iSCSI volumes, and NFS servers, as well as partitioning volumes using custom partition schemes.</a:t>
            </a:r>
          </a:p>
          <a:p>
            <a:pPr marL="0" indent="0"/>
            <a:r>
              <a:rPr lang="en-US" altLang="en-US" smtClean="0">
                <a:latin typeface="Museo For Dell" charset="0"/>
                <a:ea typeface="Museo Sans For Dell" charset="0"/>
                <a:cs typeface="Museo Sans For Dell" charset="0"/>
              </a:rPr>
              <a:t>The </a:t>
            </a:r>
            <a:r>
              <a:rPr lang="en-US" altLang="en-US" smtClean="0">
                <a:solidFill>
                  <a:srgbClr val="0000CC"/>
                </a:solidFill>
                <a:latin typeface="Museo For Dell" charset="0"/>
                <a:ea typeface="Museo Sans For Dell" charset="0"/>
                <a:cs typeface="Museo Sans For Dell" charset="0"/>
              </a:rPr>
              <a:t>/opt/dell/aim/bin/copy_persona.sh </a:t>
            </a:r>
            <a:r>
              <a:rPr lang="en-US" altLang="en-US" smtClean="0">
                <a:latin typeface="Museo For Dell" charset="0"/>
                <a:ea typeface="Museo Sans For Dell" charset="0"/>
                <a:cs typeface="Museo Sans For Dell" charset="0"/>
              </a:rPr>
              <a:t>utility is included on all Linux personas.</a:t>
            </a:r>
          </a:p>
          <a:p>
            <a:pPr marL="0" indent="0"/>
            <a:r>
              <a:rPr lang="en-US" altLang="en-US" smtClean="0">
                <a:latin typeface="Museo For Dell" charset="0"/>
                <a:ea typeface="Museo Sans For Dell" charset="0"/>
                <a:cs typeface="Museo Sans For Dell" charset="0"/>
              </a:rPr>
              <a:t>The copy_persona.sh utility can be used to copy a persona from one volume to another.</a:t>
            </a:r>
          </a:p>
          <a:p>
            <a:pPr marL="0" indent="0">
              <a:buFont typeface="Arial" charset="0"/>
              <a:buNone/>
            </a:pPr>
            <a:endParaRPr lang="en-US" altLang="en-US" smtClean="0">
              <a:latin typeface="Museo For Dell" charset="0"/>
              <a:ea typeface="Museo Sans For Dell" charset="0"/>
              <a:cs typeface="Museo Sans For Dell" charset="0"/>
            </a:endParaRPr>
          </a:p>
          <a:p>
            <a:pPr marL="0" indent="0">
              <a:buFont typeface="Arial" charset="0"/>
              <a:buNone/>
            </a:pPr>
            <a:endParaRPr lang="en-US" altLang="en-US" smtClean="0">
              <a:latin typeface="Museo For Dell" charset="0"/>
              <a:ea typeface="Museo Sans For Dell" charset="0"/>
              <a:cs typeface="Museo Sans For Dell" charset="0"/>
            </a:endParaRPr>
          </a:p>
        </p:txBody>
      </p:sp>
      <p:sp>
        <p:nvSpPr>
          <p:cNvPr id="4915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4A58A18-DCCA-42DB-83DD-36FD21534D53}" type="slidenum">
              <a:rPr lang="en-US" altLang="en-US">
                <a:solidFill>
                  <a:srgbClr val="AAAAAA"/>
                </a:solidFill>
                <a:latin typeface="Museo Sans For Dell" charset="0"/>
              </a:rPr>
              <a:pPr eaLnBrk="1" hangingPunct="1"/>
              <a:t>323</a:t>
            </a:fld>
            <a:endParaRPr lang="en-US" altLang="en-US">
              <a:solidFill>
                <a:srgbClr val="AAAAAA"/>
              </a:solidFill>
              <a:latin typeface="Museo Sans For Dell" charset="0"/>
            </a:endParaRPr>
          </a:p>
        </p:txBody>
      </p:sp>
    </p:spTree>
    <p:extLst>
      <p:ext uri="{BB962C8B-B14F-4D97-AF65-F5344CB8AC3E}">
        <p14:creationId xmlns:p14="http://schemas.microsoft.com/office/powerpoint/2010/main" val="1919541713"/>
      </p:ext>
    </p:extLst>
  </p:cSld>
  <p:clrMapOvr>
    <a:masterClrMapping/>
  </p:clrMapOvr>
  <p:transition spd="med">
    <p:wipe dir="r"/>
  </p:transition>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smtClean="0">
                <a:latin typeface="Museo For Dell" charset="0"/>
                <a:ea typeface="Museo For Dell" charset="0"/>
                <a:cs typeface="Museo For Dell" charset="0"/>
              </a:rPr>
              <a:t>copy_persona.sh Features</a:t>
            </a:r>
          </a:p>
        </p:txBody>
      </p:sp>
      <p:sp>
        <p:nvSpPr>
          <p:cNvPr id="50179" name="Rectangle 3"/>
          <p:cNvSpPr>
            <a:spLocks noGrp="1" noChangeArrowheads="1"/>
          </p:cNvSpPr>
          <p:nvPr>
            <p:ph idx="1"/>
          </p:nvPr>
        </p:nvSpPr>
        <p:spPr>
          <a:xfrm>
            <a:off x="371475" y="1308100"/>
            <a:ext cx="8448675" cy="2965450"/>
          </a:xfrm>
        </p:spPr>
        <p:txBody>
          <a:bodyPr/>
          <a:lstStyle/>
          <a:p>
            <a:pPr eaLnBrk="1" hangingPunct="1"/>
            <a:r>
              <a:rPr lang="en-US" altLang="en-US" smtClean="0">
                <a:latin typeface="Museo For Dell" charset="0"/>
                <a:ea typeface="Museo Sans For Dell" charset="0"/>
                <a:cs typeface="Museo Sans For Dell" charset="0"/>
              </a:rPr>
              <a:t>General-purpose tool for copying Linux images to and from local disks, SAN and iSCSI volumes, and NFS servers</a:t>
            </a:r>
          </a:p>
          <a:p>
            <a:pPr eaLnBrk="1" hangingPunct="1"/>
            <a:r>
              <a:rPr lang="en-US" altLang="en-US" smtClean="0">
                <a:latin typeface="Museo For Dell" charset="0"/>
                <a:ea typeface="Museo Sans For Dell" charset="0"/>
                <a:cs typeface="Museo Sans For Dell" charset="0"/>
              </a:rPr>
              <a:t>Installed with the persona agent from the Linux AIM ISO</a:t>
            </a:r>
          </a:p>
          <a:p>
            <a:pPr eaLnBrk="1" hangingPunct="1"/>
            <a:r>
              <a:rPr lang="en-US" altLang="en-US" smtClean="0">
                <a:latin typeface="Museo For Dell" charset="0"/>
                <a:ea typeface="Museo Sans For Dell" charset="0"/>
                <a:cs typeface="Museo Sans For Dell" charset="0"/>
              </a:rPr>
              <a:t>Partitions a volume on a SAN storage array and then copies a disk-booted image to the SAN LUN</a:t>
            </a:r>
          </a:p>
          <a:p>
            <a:pPr eaLnBrk="1" hangingPunct="1"/>
            <a:r>
              <a:rPr lang="en-US" altLang="en-US" smtClean="0">
                <a:latin typeface="Museo For Dell" charset="0"/>
                <a:ea typeface="Museo Sans For Dell" charset="0"/>
                <a:cs typeface="Museo Sans For Dell" charset="0"/>
              </a:rPr>
              <a:t>Migrations can be done online or offline</a:t>
            </a:r>
          </a:p>
          <a:p>
            <a:pPr eaLnBrk="1" hangingPunct="1"/>
            <a:r>
              <a:rPr lang="en-US" altLang="en-US" smtClean="0">
                <a:latin typeface="Museo For Dell" charset="0"/>
                <a:ea typeface="Museo Sans For Dell" charset="0"/>
                <a:cs typeface="Museo Sans For Dell" charset="0"/>
              </a:rPr>
              <a:t>Can also migrate Xen Hypervisors</a:t>
            </a:r>
          </a:p>
        </p:txBody>
      </p:sp>
    </p:spTree>
    <p:extLst>
      <p:ext uri="{BB962C8B-B14F-4D97-AF65-F5344CB8AC3E}">
        <p14:creationId xmlns:p14="http://schemas.microsoft.com/office/powerpoint/2010/main" val="813227787"/>
      </p:ext>
    </p:extLst>
  </p:cSld>
  <p:clrMapOvr>
    <a:masterClrMapping/>
  </p:clrMapOvr>
  <p:transition spd="med">
    <p:wipe dir="r"/>
  </p:transition>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en-US" smtClean="0">
                <a:latin typeface="Museo For Dell" charset="0"/>
                <a:ea typeface="Museo For Dell" charset="0"/>
                <a:cs typeface="Museo For Dell" charset="0"/>
              </a:rPr>
              <a:t>copy_persona.sh Features</a:t>
            </a:r>
          </a:p>
        </p:txBody>
      </p:sp>
      <p:sp>
        <p:nvSpPr>
          <p:cNvPr id="51203" name="Rectangle 3"/>
          <p:cNvSpPr>
            <a:spLocks noGrp="1" noChangeArrowheads="1"/>
          </p:cNvSpPr>
          <p:nvPr>
            <p:ph idx="1"/>
          </p:nvPr>
        </p:nvSpPr>
        <p:spPr>
          <a:xfrm>
            <a:off x="323850" y="1316038"/>
            <a:ext cx="8467725" cy="3929062"/>
          </a:xfrm>
        </p:spPr>
        <p:txBody>
          <a:bodyPr/>
          <a:lstStyle/>
          <a:p>
            <a:pPr eaLnBrk="1" hangingPunct="1"/>
            <a:r>
              <a:rPr lang="en-US" altLang="en-US" smtClean="0">
                <a:latin typeface="Museo For Dell" charset="0"/>
                <a:ea typeface="Museo Sans For Dell" charset="0"/>
                <a:cs typeface="Museo Sans For Dell" charset="0"/>
              </a:rPr>
              <a:t>Source can be the running image or another mounted image</a:t>
            </a:r>
          </a:p>
          <a:p>
            <a:pPr eaLnBrk="1" hangingPunct="1"/>
            <a:r>
              <a:rPr lang="en-US" altLang="en-US" smtClean="0">
                <a:latin typeface="Museo For Dell" charset="0"/>
                <a:ea typeface="Museo Sans For Dell" charset="0"/>
                <a:cs typeface="Museo Sans For Dell" charset="0"/>
              </a:rPr>
              <a:t>Destination customizations</a:t>
            </a:r>
          </a:p>
          <a:p>
            <a:pPr lvl="1" eaLnBrk="1" hangingPunct="1"/>
            <a:r>
              <a:rPr lang="en-US" altLang="en-US" sz="1800" smtClean="0">
                <a:latin typeface="Museo For Dell" charset="0"/>
                <a:ea typeface="Museo Sans For Dell" charset="0"/>
                <a:cs typeface="Museo Sans For Dell" charset="0"/>
              </a:rPr>
              <a:t>Device name</a:t>
            </a:r>
          </a:p>
          <a:p>
            <a:pPr lvl="1" eaLnBrk="1" hangingPunct="1"/>
            <a:r>
              <a:rPr lang="en-US" altLang="en-US" sz="1800" smtClean="0">
                <a:latin typeface="Museo For Dell" charset="0"/>
                <a:ea typeface="Museo Sans For Dell" charset="0"/>
                <a:cs typeface="Museo Sans For Dell" charset="0"/>
              </a:rPr>
              <a:t>Partition table</a:t>
            </a:r>
          </a:p>
          <a:p>
            <a:pPr lvl="1" eaLnBrk="1" hangingPunct="1"/>
            <a:r>
              <a:rPr lang="en-US" altLang="en-US" sz="1800" smtClean="0">
                <a:latin typeface="Museo For Dell" charset="0"/>
                <a:ea typeface="Museo Sans For Dell" charset="0"/>
                <a:cs typeface="Museo Sans For Dell" charset="0"/>
              </a:rPr>
              <a:t>Use of LVM</a:t>
            </a:r>
          </a:p>
          <a:p>
            <a:pPr lvl="1" eaLnBrk="1" hangingPunct="1"/>
            <a:r>
              <a:rPr lang="en-US" altLang="en-US" sz="1800" smtClean="0">
                <a:latin typeface="Museo For Dell" charset="0"/>
                <a:ea typeface="Museo Sans For Dell" charset="0"/>
                <a:cs typeface="Museo Sans For Dell" charset="0"/>
              </a:rPr>
              <a:t>Swap size</a:t>
            </a:r>
          </a:p>
          <a:p>
            <a:pPr eaLnBrk="1" hangingPunct="1"/>
            <a:r>
              <a:rPr lang="en-US" altLang="en-US" smtClean="0">
                <a:latin typeface="Museo For Dell" charset="0"/>
                <a:ea typeface="Museo Sans For Dell" charset="0"/>
                <a:cs typeface="Museo Sans For Dell" charset="0"/>
              </a:rPr>
              <a:t>Directories can be excluded</a:t>
            </a:r>
          </a:p>
          <a:p>
            <a:pPr eaLnBrk="1" hangingPunct="1"/>
            <a:r>
              <a:rPr lang="en-US" altLang="en-US" smtClean="0">
                <a:latin typeface="Museo For Dell" charset="0"/>
                <a:ea typeface="Museo Sans For Dell" charset="0"/>
                <a:cs typeface="Museo Sans For Dell" charset="0"/>
              </a:rPr>
              <a:t>Migration logs can be saved to a file</a:t>
            </a:r>
          </a:p>
          <a:p>
            <a:pPr eaLnBrk="1" hangingPunct="1"/>
            <a:endParaRPr lang="en-US" altLang="en-US" smtClean="0">
              <a:latin typeface="Museo For Dell" charset="0"/>
              <a:ea typeface="Museo Sans For Dell" charset="0"/>
              <a:cs typeface="Museo Sans For Dell" charset="0"/>
            </a:endParaRPr>
          </a:p>
        </p:txBody>
      </p:sp>
    </p:spTree>
    <p:extLst>
      <p:ext uri="{BB962C8B-B14F-4D97-AF65-F5344CB8AC3E}">
        <p14:creationId xmlns:p14="http://schemas.microsoft.com/office/powerpoint/2010/main" val="4140762574"/>
      </p:ext>
    </p:extLst>
  </p:cSld>
  <p:clrMapOvr>
    <a:masterClrMapping/>
  </p:clrMapOvr>
  <p:transition spd="med">
    <p:wipe dir="r"/>
  </p:transition>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smtClean="0">
                <a:latin typeface="Museo For Dell" charset="0"/>
                <a:ea typeface="Museo For Dell" charset="0"/>
                <a:cs typeface="Museo For Dell" charset="0"/>
              </a:rPr>
              <a:t>copy_persona.sh Help Menu</a:t>
            </a:r>
          </a:p>
        </p:txBody>
      </p:sp>
      <p:sp>
        <p:nvSpPr>
          <p:cNvPr id="44035" name="Rectangle 5"/>
          <p:cNvSpPr>
            <a:spLocks noGrp="1" noChangeArrowheads="1"/>
          </p:cNvSpPr>
          <p:nvPr>
            <p:ph idx="1"/>
          </p:nvPr>
        </p:nvSpPr>
        <p:spPr>
          <a:xfrm>
            <a:off x="200025" y="1314450"/>
            <a:ext cx="8229600" cy="625475"/>
          </a:xfrm>
        </p:spPr>
        <p:txBody>
          <a:bodyPr/>
          <a:lstStyle/>
          <a:p>
            <a:pPr eaLnBrk="1" hangingPunct="1">
              <a:buFont typeface="Arial" pitchFamily="34" charset="0"/>
              <a:buChar char="•"/>
              <a:defRPr/>
            </a:pPr>
            <a:r>
              <a:rPr lang="en-US" dirty="0" smtClean="0">
                <a:ea typeface="Museo Sans For Dell"/>
              </a:rPr>
              <a:t>Running the utility without options prints the help menu</a:t>
            </a:r>
          </a:p>
          <a:p>
            <a:pPr lvl="1" eaLnBrk="1" hangingPunct="1">
              <a:buFont typeface="Museo Sans For Dell"/>
              <a:buChar char="–"/>
              <a:defRPr/>
            </a:pPr>
            <a:r>
              <a:rPr lang="en-US" dirty="0" smtClean="0">
                <a:solidFill>
                  <a:schemeClr val="bg1">
                    <a:lumMod val="75000"/>
                  </a:schemeClr>
                </a:solidFill>
                <a:ea typeface="Museo Sans For Dell"/>
              </a:rPr>
              <a:t>/opt/scalent/bin/copy_persona.sh</a:t>
            </a:r>
          </a:p>
        </p:txBody>
      </p:sp>
      <p:pic>
        <p:nvPicPr>
          <p:cNvPr id="522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25" y="2176463"/>
            <a:ext cx="7715250" cy="33496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569063"/>
      </p:ext>
    </p:extLst>
  </p:cSld>
  <p:clrMapOvr>
    <a:masterClrMapping/>
  </p:clrMapOvr>
  <p:transition spd="med">
    <p:wipe dir="r"/>
  </p:transition>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latin typeface="Museo For Dell" charset="0"/>
                <a:ea typeface="Museo For Dell" charset="0"/>
                <a:cs typeface="Museo For Dell" charset="0"/>
              </a:rPr>
              <a:t>Before using copy_persona.sh</a:t>
            </a:r>
          </a:p>
        </p:txBody>
      </p:sp>
      <p:sp>
        <p:nvSpPr>
          <p:cNvPr id="53251" name="Content Placeholder 2"/>
          <p:cNvSpPr>
            <a:spLocks noGrp="1"/>
          </p:cNvSpPr>
          <p:nvPr>
            <p:ph idx="1"/>
          </p:nvPr>
        </p:nvSpPr>
        <p:spPr>
          <a:xfrm>
            <a:off x="447675" y="1311275"/>
            <a:ext cx="8239125" cy="3886200"/>
          </a:xfrm>
        </p:spPr>
        <p:txBody>
          <a:bodyPr/>
          <a:lstStyle/>
          <a:p>
            <a:pPr marL="0" indent="0">
              <a:buFont typeface="Arial" charset="0"/>
              <a:buNone/>
            </a:pPr>
            <a:r>
              <a:rPr lang="en-US" altLang="en-US" smtClean="0">
                <a:latin typeface="Museo For Dell" charset="0"/>
                <a:ea typeface="Museo Sans For Dell" charset="0"/>
                <a:cs typeface="Museo Sans For Dell" charset="0"/>
              </a:rPr>
              <a:t>Before you can use the </a:t>
            </a:r>
            <a:r>
              <a:rPr lang="en-US" altLang="en-US" smtClean="0">
                <a:solidFill>
                  <a:srgbClr val="0000CC"/>
                </a:solidFill>
                <a:latin typeface="Museo For Dell" charset="0"/>
                <a:ea typeface="Museo Sans For Dell" charset="0"/>
                <a:cs typeface="Museo Sans For Dell" charset="0"/>
              </a:rPr>
              <a:t>copy_persona.sh</a:t>
            </a:r>
            <a:r>
              <a:rPr lang="en-US" altLang="en-US" smtClean="0">
                <a:latin typeface="Museo For Dell" charset="0"/>
                <a:ea typeface="Museo Sans For Dell" charset="0"/>
                <a:cs typeface="Museo Sans For Dell" charset="0"/>
              </a:rPr>
              <a:t> utility to copy a persona from a source volume to a destination volume:</a:t>
            </a:r>
            <a:endParaRPr lang="en-US" altLang="en-US" sz="900" smtClean="0">
              <a:latin typeface="Museo For Dell" charset="0"/>
              <a:ea typeface="Museo Sans For Dell" charset="0"/>
              <a:cs typeface="Museo Sans For Dell" charset="0"/>
            </a:endParaRPr>
          </a:p>
          <a:p>
            <a:pPr marL="0" indent="0">
              <a:lnSpc>
                <a:spcPct val="120000"/>
              </a:lnSpc>
            </a:pPr>
            <a:r>
              <a:rPr lang="en-US" altLang="en-US" sz="1600" smtClean="0">
                <a:latin typeface="Museo For Dell" charset="0"/>
                <a:ea typeface="Museo Sans For Dell" charset="0"/>
                <a:cs typeface="Museo Sans For Dell" charset="0"/>
              </a:rPr>
              <a:t>Log into a persona as the root user and have administrative privileges on the destination volume’s server. </a:t>
            </a:r>
          </a:p>
          <a:p>
            <a:pPr marL="0" indent="0">
              <a:lnSpc>
                <a:spcPct val="120000"/>
              </a:lnSpc>
            </a:pPr>
            <a:r>
              <a:rPr lang="en-US" altLang="en-US" sz="1600" smtClean="0">
                <a:latin typeface="Museo For Dell" charset="0"/>
                <a:ea typeface="Museo Sans For Dell" charset="0"/>
                <a:cs typeface="Museo Sans For Dell" charset="0"/>
              </a:rPr>
              <a:t>Create a RAM disk.</a:t>
            </a:r>
          </a:p>
          <a:p>
            <a:pPr marL="0" indent="0">
              <a:lnSpc>
                <a:spcPct val="120000"/>
              </a:lnSpc>
            </a:pPr>
            <a:r>
              <a:rPr lang="en-US" altLang="en-US" sz="1600" smtClean="0">
                <a:latin typeface="Museo For Dell" charset="0"/>
                <a:ea typeface="Museo Sans For Dell" charset="0"/>
                <a:cs typeface="Museo Sans For Dell" charset="0"/>
              </a:rPr>
              <a:t>Make sure that you have sufficient modules installed and loaded on your persona so it can connect to and mount the LUN. </a:t>
            </a:r>
          </a:p>
          <a:p>
            <a:pPr marL="0" indent="0">
              <a:lnSpc>
                <a:spcPct val="120000"/>
              </a:lnSpc>
            </a:pPr>
            <a:r>
              <a:rPr lang="en-US" altLang="en-US" sz="1600" smtClean="0">
                <a:latin typeface="Museo For Dell" charset="0"/>
                <a:ea typeface="Museo Sans For Dell" charset="0"/>
                <a:cs typeface="Museo Sans For Dell" charset="0"/>
              </a:rPr>
              <a:t>Unmount the destination volume before you copy the persona to it. </a:t>
            </a:r>
          </a:p>
          <a:p>
            <a:pPr marL="0" indent="0"/>
            <a:endParaRPr lang="en-US" altLang="en-US" smtClean="0">
              <a:latin typeface="Museo For Dell" charset="0"/>
              <a:ea typeface="Museo Sans For Dell" charset="0"/>
              <a:cs typeface="Museo Sans For Dell" charset="0"/>
            </a:endParaRPr>
          </a:p>
        </p:txBody>
      </p:sp>
      <p:sp>
        <p:nvSpPr>
          <p:cNvPr id="5325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79A32F-09F3-4260-8488-083B3DD482BC}" type="slidenum">
              <a:rPr lang="en-US" altLang="en-US">
                <a:solidFill>
                  <a:srgbClr val="AAAAAA"/>
                </a:solidFill>
                <a:latin typeface="Museo Sans For Dell" charset="0"/>
              </a:rPr>
              <a:pPr eaLnBrk="1" hangingPunct="1"/>
              <a:t>327</a:t>
            </a:fld>
            <a:endParaRPr lang="en-US" altLang="en-US">
              <a:solidFill>
                <a:srgbClr val="AAAAAA"/>
              </a:solidFill>
              <a:latin typeface="Museo Sans For Dell" charset="0"/>
            </a:endParaRPr>
          </a:p>
        </p:txBody>
      </p:sp>
      <p:sp>
        <p:nvSpPr>
          <p:cNvPr id="53253" name="TextBox 5"/>
          <p:cNvSpPr txBox="1">
            <a:spLocks noChangeArrowheads="1"/>
          </p:cNvSpPr>
          <p:nvPr/>
        </p:nvSpPr>
        <p:spPr bwMode="auto">
          <a:xfrm>
            <a:off x="355600" y="5335588"/>
            <a:ext cx="79279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b="1">
                <a:solidFill>
                  <a:schemeClr val="bg2"/>
                </a:solidFill>
              </a:rPr>
              <a:t>Important</a:t>
            </a:r>
            <a:r>
              <a:rPr lang="en-US" altLang="en-US" sz="1600">
                <a:solidFill>
                  <a:schemeClr val="bg2"/>
                </a:solidFill>
              </a:rPr>
              <a:t>: The </a:t>
            </a:r>
            <a:r>
              <a:rPr lang="en-US" altLang="en-US" sz="1600">
                <a:solidFill>
                  <a:srgbClr val="0000CC"/>
                </a:solidFill>
              </a:rPr>
              <a:t>copy_persona.sh</a:t>
            </a:r>
            <a:r>
              <a:rPr lang="en-US" altLang="en-US" sz="1600">
                <a:solidFill>
                  <a:schemeClr val="bg2"/>
                </a:solidFill>
              </a:rPr>
              <a:t> utility erases the destination volume, before copying a persona onto it be sure to back up anything on that volume that you want to keep</a:t>
            </a:r>
          </a:p>
        </p:txBody>
      </p:sp>
    </p:spTree>
    <p:extLst>
      <p:ext uri="{BB962C8B-B14F-4D97-AF65-F5344CB8AC3E}">
        <p14:creationId xmlns:p14="http://schemas.microsoft.com/office/powerpoint/2010/main" val="3170462361"/>
      </p:ext>
    </p:extLst>
  </p:cSld>
  <p:clrMapOvr>
    <a:masterClrMapping/>
  </p:clrMapOvr>
  <p:transition spd="med">
    <p:wipe dir="r"/>
  </p:transition>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latin typeface="Museo For Dell" charset="0"/>
                <a:ea typeface="Museo For Dell" charset="0"/>
                <a:cs typeface="Museo For Dell" charset="0"/>
              </a:rPr>
              <a:t>Overview</a:t>
            </a:r>
          </a:p>
        </p:txBody>
      </p:sp>
      <p:sp>
        <p:nvSpPr>
          <p:cNvPr id="54275" name="Content Placeholder 2"/>
          <p:cNvSpPr>
            <a:spLocks noGrp="1"/>
          </p:cNvSpPr>
          <p:nvPr>
            <p:ph idx="1"/>
          </p:nvPr>
        </p:nvSpPr>
        <p:spPr>
          <a:xfrm>
            <a:off x="447675" y="1311275"/>
            <a:ext cx="8239125" cy="4432300"/>
          </a:xfrm>
        </p:spPr>
        <p:txBody>
          <a:bodyPr/>
          <a:lstStyle/>
          <a:p>
            <a:pPr marL="0" indent="0">
              <a:buFont typeface="Arial" charset="0"/>
              <a:buNone/>
            </a:pPr>
            <a:r>
              <a:rPr lang="en-US" altLang="en-US" smtClean="0">
                <a:latin typeface="Museo For Dell" charset="0"/>
                <a:ea typeface="Museo Sans For Dell" charset="0"/>
                <a:cs typeface="Museo Sans For Dell" charset="0"/>
              </a:rPr>
              <a:t>When you copy a boot image using copy_persona.sh, the files ystem is flagged to be relabeled on first boot. </a:t>
            </a:r>
          </a:p>
          <a:p>
            <a:pPr marL="0" indent="0"/>
            <a:r>
              <a:rPr lang="en-US" altLang="en-US" smtClean="0">
                <a:latin typeface="Museo For Dell" charset="0"/>
                <a:ea typeface="Museo Sans For Dell" charset="0"/>
                <a:cs typeface="Museo Sans For Dell" charset="0"/>
              </a:rPr>
              <a:t>Takes about 10 minutes</a:t>
            </a:r>
          </a:p>
          <a:p>
            <a:pPr marL="0" indent="0"/>
            <a:r>
              <a:rPr lang="en-US" altLang="en-US" smtClean="0">
                <a:latin typeface="Museo For Dell" charset="0"/>
                <a:ea typeface="Museo Sans For Dell" charset="0"/>
                <a:cs typeface="Museo Sans For Dell" charset="0"/>
              </a:rPr>
              <a:t>Can cause the persona or VMRack to retarget -lock the persona or VMRack to a server the first time you start it.</a:t>
            </a:r>
          </a:p>
          <a:p>
            <a:pPr marL="0" indent="0"/>
            <a:r>
              <a:rPr lang="en-US" altLang="en-US" smtClean="0">
                <a:latin typeface="Museo For Dell" charset="0"/>
                <a:ea typeface="Museo Sans For Dell" charset="0"/>
                <a:cs typeface="Museo Sans For Dell" charset="0"/>
              </a:rPr>
              <a:t>As the root user prepare the source persona for use.</a:t>
            </a:r>
          </a:p>
          <a:p>
            <a:pPr marL="0" indent="0">
              <a:buFont typeface="Arial" charset="0"/>
              <a:buNone/>
            </a:pPr>
            <a:r>
              <a:rPr lang="en-US" altLang="en-US" smtClean="0">
                <a:latin typeface="Museo For Dell" charset="0"/>
                <a:ea typeface="Museo Sans For Dell" charset="0"/>
                <a:cs typeface="Museo Sans For Dell" charset="0"/>
              </a:rPr>
              <a:t>The syntax for copy_persona.sh is:</a:t>
            </a:r>
          </a:p>
          <a:p>
            <a:pPr marL="346075" lvl="1" indent="0">
              <a:buFont typeface="Museo Sans For Dell" charset="0"/>
              <a:buNone/>
            </a:pPr>
            <a:r>
              <a:rPr lang="en-US" altLang="en-US" sz="1800" smtClean="0">
                <a:solidFill>
                  <a:srgbClr val="0000CC"/>
                </a:solidFill>
                <a:latin typeface="Museo For Dell" charset="0"/>
                <a:ea typeface="Museo Sans For Dell" charset="0"/>
                <a:cs typeface="Museo Sans For Dell" charset="0"/>
              </a:rPr>
              <a:t># ./copy_persona.sh -d dst [-r fpath] [-s src] [-t swap-size] [-q] [-k]</a:t>
            </a:r>
            <a:br>
              <a:rPr lang="en-US" altLang="en-US" sz="1800" smtClean="0">
                <a:solidFill>
                  <a:srgbClr val="0000CC"/>
                </a:solidFill>
                <a:latin typeface="Museo For Dell" charset="0"/>
                <a:ea typeface="Museo Sans For Dell" charset="0"/>
                <a:cs typeface="Museo Sans For Dell" charset="0"/>
              </a:rPr>
            </a:br>
            <a:r>
              <a:rPr lang="en-US" altLang="en-US" sz="1800" smtClean="0">
                <a:solidFill>
                  <a:srgbClr val="0000CC"/>
                </a:solidFill>
                <a:latin typeface="Museo For Dell" charset="0"/>
                <a:ea typeface="Museo Sans For Dell" charset="0"/>
                <a:cs typeface="Museo Sans For Dell" charset="0"/>
              </a:rPr>
              <a:t>    [-e exclude] [-n y/n] [-l logfile] [-x eths] [-b bond]</a:t>
            </a:r>
            <a:br>
              <a:rPr lang="en-US" altLang="en-US" sz="1800" smtClean="0">
                <a:solidFill>
                  <a:srgbClr val="0000CC"/>
                </a:solidFill>
                <a:latin typeface="Museo For Dell" charset="0"/>
                <a:ea typeface="Museo Sans For Dell" charset="0"/>
                <a:cs typeface="Museo Sans For Dell" charset="0"/>
              </a:rPr>
            </a:br>
            <a:r>
              <a:rPr lang="en-US" altLang="en-US" sz="1800" smtClean="0">
                <a:solidFill>
                  <a:srgbClr val="0000CC"/>
                </a:solidFill>
                <a:latin typeface="Museo For Dell" charset="0"/>
                <a:ea typeface="Museo Sans For Dell" charset="0"/>
                <a:cs typeface="Museo Sans For Dell" charset="0"/>
              </a:rPr>
              <a:t>    [-p part-table-file] [-v y/n] [-a y/n] [-g lvm-vg]</a:t>
            </a:r>
          </a:p>
          <a:p>
            <a:pPr marL="0" indent="0"/>
            <a:endParaRPr lang="en-US" altLang="en-US" smtClean="0">
              <a:latin typeface="Museo For Dell" charset="0"/>
              <a:ea typeface="Museo Sans For Dell" charset="0"/>
              <a:cs typeface="Museo Sans For Dell" charset="0"/>
            </a:endParaRPr>
          </a:p>
        </p:txBody>
      </p:sp>
      <p:sp>
        <p:nvSpPr>
          <p:cNvPr id="5427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82CCA4-F571-40F0-B912-99FDB2125F77}" type="slidenum">
              <a:rPr lang="en-US" altLang="en-US">
                <a:solidFill>
                  <a:srgbClr val="AAAAAA"/>
                </a:solidFill>
                <a:latin typeface="Museo Sans For Dell" charset="0"/>
              </a:rPr>
              <a:pPr eaLnBrk="1" hangingPunct="1"/>
              <a:t>328</a:t>
            </a:fld>
            <a:endParaRPr lang="en-US" altLang="en-US">
              <a:solidFill>
                <a:srgbClr val="AAAAAA"/>
              </a:solidFill>
              <a:latin typeface="Museo Sans For Dell" charset="0"/>
            </a:endParaRPr>
          </a:p>
        </p:txBody>
      </p:sp>
    </p:spTree>
    <p:extLst>
      <p:ext uri="{BB962C8B-B14F-4D97-AF65-F5344CB8AC3E}">
        <p14:creationId xmlns:p14="http://schemas.microsoft.com/office/powerpoint/2010/main" val="3682705352"/>
      </p:ext>
    </p:extLst>
  </p:cSld>
  <p:clrMapOvr>
    <a:masterClrMapping/>
  </p:clrMapOvr>
  <p:transition spd="med">
    <p:wipe dir="r"/>
  </p:transition>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en-US" smtClean="0">
                <a:latin typeface="Museo For Dell" charset="0"/>
                <a:ea typeface="Museo For Dell" charset="0"/>
                <a:cs typeface="Museo For Dell" charset="0"/>
              </a:rPr>
              <a:t>Using copy_persona.sh to Copy Linux Images</a:t>
            </a:r>
          </a:p>
        </p:txBody>
      </p:sp>
      <p:sp>
        <p:nvSpPr>
          <p:cNvPr id="55299" name="Rectangle 3"/>
          <p:cNvSpPr>
            <a:spLocks noGrp="1" noChangeArrowheads="1"/>
          </p:cNvSpPr>
          <p:nvPr>
            <p:ph idx="1"/>
          </p:nvPr>
        </p:nvSpPr>
        <p:spPr>
          <a:xfrm>
            <a:off x="276225" y="1319213"/>
            <a:ext cx="8562975" cy="4781550"/>
          </a:xfrm>
        </p:spPr>
        <p:txBody>
          <a:bodyPr/>
          <a:lstStyle/>
          <a:p>
            <a:pPr eaLnBrk="1" hangingPunct="1"/>
            <a:r>
              <a:rPr lang="en-US" altLang="en-US" smtClean="0">
                <a:latin typeface="Museo For Dell" charset="0"/>
                <a:ea typeface="Museo Sans For Dell" charset="0"/>
                <a:cs typeface="Museo Sans For Dell" charset="0"/>
              </a:rPr>
              <a:t>Required parameters:</a:t>
            </a:r>
          </a:p>
          <a:p>
            <a:pPr lvl="1" eaLnBrk="1" hangingPunct="1"/>
            <a:r>
              <a:rPr lang="en-US" altLang="en-US" smtClean="0">
                <a:latin typeface="Museo For Dell" charset="0"/>
                <a:ea typeface="Museo Sans For Dell" charset="0"/>
                <a:cs typeface="Museo Sans For Dell" charset="0"/>
              </a:rPr>
              <a:t>Destination (-d)</a:t>
            </a:r>
          </a:p>
          <a:p>
            <a:pPr lvl="2" eaLnBrk="1" hangingPunct="1"/>
            <a:r>
              <a:rPr lang="en-US" altLang="en-US" smtClean="0">
                <a:latin typeface="Museo For Dell" charset="0"/>
                <a:ea typeface="Museo Sans For Dell" charset="0"/>
                <a:cs typeface="Museo Sans For Dell" charset="0"/>
              </a:rPr>
              <a:t>Local disk or SAN/iSCSI LUN – Ex. /dev/sdb</a:t>
            </a:r>
          </a:p>
          <a:p>
            <a:pPr lvl="2" eaLnBrk="1" hangingPunct="1"/>
            <a:r>
              <a:rPr lang="en-US" altLang="en-US" smtClean="0">
                <a:latin typeface="Museo For Dell" charset="0"/>
                <a:ea typeface="Museo Sans For Dell" charset="0"/>
                <a:cs typeface="Museo Sans For Dell" charset="0"/>
              </a:rPr>
              <a:t>NFS mount point – Ex. 10.10.10.100:/exports/RHEL5U2-2</a:t>
            </a:r>
          </a:p>
          <a:p>
            <a:pPr eaLnBrk="1" hangingPunct="1"/>
            <a:r>
              <a:rPr lang="en-US" altLang="en-US" smtClean="0">
                <a:latin typeface="Museo For Dell" charset="0"/>
                <a:ea typeface="Museo Sans For Dell" charset="0"/>
                <a:cs typeface="Museo Sans For Dell" charset="0"/>
              </a:rPr>
              <a:t>Optional parameters:</a:t>
            </a:r>
          </a:p>
          <a:p>
            <a:pPr lvl="1" eaLnBrk="1" hangingPunct="1"/>
            <a:r>
              <a:rPr lang="en-US" altLang="en-US" smtClean="0">
                <a:latin typeface="Museo For Dell" charset="0"/>
                <a:ea typeface="Museo Sans For Dell" charset="0"/>
                <a:cs typeface="Museo Sans For Dell" charset="0"/>
              </a:rPr>
              <a:t>Destination device name (-r)</a:t>
            </a:r>
          </a:p>
          <a:p>
            <a:pPr lvl="2" eaLnBrk="1" hangingPunct="1"/>
            <a:r>
              <a:rPr lang="en-US" altLang="en-US" smtClean="0">
                <a:latin typeface="Museo For Dell" charset="0"/>
                <a:ea typeface="Museo Sans For Dell" charset="0"/>
                <a:cs typeface="Museo Sans For Dell" charset="0"/>
              </a:rPr>
              <a:t>Device to use when booting as a persona (normally /dev/sda)</a:t>
            </a:r>
          </a:p>
          <a:p>
            <a:pPr lvl="1" eaLnBrk="1" hangingPunct="1"/>
            <a:r>
              <a:rPr lang="en-US" altLang="en-US" smtClean="0">
                <a:latin typeface="Museo For Dell" charset="0"/>
                <a:ea typeface="Museo Sans For Dell" charset="0"/>
                <a:cs typeface="Museo Sans For Dell" charset="0"/>
              </a:rPr>
              <a:t>Source (-s) (if not copying the running image)</a:t>
            </a:r>
          </a:p>
          <a:p>
            <a:pPr lvl="2" eaLnBrk="1" hangingPunct="1"/>
            <a:r>
              <a:rPr lang="en-US" altLang="en-US" smtClean="0">
                <a:latin typeface="Museo For Dell" charset="0"/>
                <a:ea typeface="Museo Sans For Dell" charset="0"/>
                <a:cs typeface="Museo Sans For Dell" charset="0"/>
              </a:rPr>
              <a:t>Local disk or SAN/iSCSI LUN – Ex. /dev/sdb</a:t>
            </a:r>
          </a:p>
          <a:p>
            <a:pPr lvl="2" eaLnBrk="1" hangingPunct="1"/>
            <a:r>
              <a:rPr lang="en-US" altLang="en-US" smtClean="0">
                <a:latin typeface="Museo For Dell" charset="0"/>
                <a:ea typeface="Museo Sans For Dell" charset="0"/>
                <a:cs typeface="Museo Sans For Dell" charset="0"/>
              </a:rPr>
              <a:t>NFS mount point – Ex. 10.10.10.100:/exports/RHEL5U2-1</a:t>
            </a:r>
          </a:p>
          <a:p>
            <a:pPr lvl="1" eaLnBrk="1" hangingPunct="1"/>
            <a:r>
              <a:rPr lang="en-US" altLang="en-US" smtClean="0">
                <a:latin typeface="Museo For Dell" charset="0"/>
                <a:ea typeface="Museo Sans For Dell" charset="0"/>
                <a:cs typeface="Museo Sans For Dell" charset="0"/>
              </a:rPr>
              <a:t>Swap size (-t)</a:t>
            </a:r>
          </a:p>
          <a:p>
            <a:pPr lvl="2" eaLnBrk="1" hangingPunct="1"/>
            <a:r>
              <a:rPr lang="en-US" altLang="en-US" smtClean="0">
                <a:latin typeface="Museo For Dell" charset="0"/>
                <a:ea typeface="Museo Sans For Dell" charset="0"/>
                <a:cs typeface="Museo Sans For Dell" charset="0"/>
              </a:rPr>
              <a:t>Destination swap size.  Defaults to 3GB if not specified</a:t>
            </a:r>
          </a:p>
          <a:p>
            <a:pPr lvl="1" eaLnBrk="1" hangingPunct="1"/>
            <a:r>
              <a:rPr lang="en-US" altLang="en-US" smtClean="0">
                <a:latin typeface="Museo For Dell" charset="0"/>
                <a:ea typeface="Museo Sans For Dell" charset="0"/>
                <a:cs typeface="Museo Sans For Dell" charset="0"/>
              </a:rPr>
              <a:t>Quiet mode (-q)</a:t>
            </a:r>
          </a:p>
          <a:p>
            <a:pPr lvl="2" eaLnBrk="1" hangingPunct="1"/>
            <a:r>
              <a:rPr lang="en-US" altLang="en-US" smtClean="0">
                <a:latin typeface="Museo For Dell" charset="0"/>
                <a:ea typeface="Museo Sans For Dell" charset="0"/>
                <a:cs typeface="Museo Sans For Dell" charset="0"/>
              </a:rPr>
              <a:t>Suppresses standard output</a:t>
            </a:r>
          </a:p>
        </p:txBody>
      </p:sp>
    </p:spTree>
    <p:extLst>
      <p:ext uri="{BB962C8B-B14F-4D97-AF65-F5344CB8AC3E}">
        <p14:creationId xmlns:p14="http://schemas.microsoft.com/office/powerpoint/2010/main" val="2969221362"/>
      </p:ext>
    </p:extLst>
  </p:cSld>
  <p:clrMapOvr>
    <a:masterClrMapping/>
  </p:clrMapOvr>
  <p:transition spd="med">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Thank you</a:t>
            </a:r>
            <a:endParaRPr lang="en-US" sz="3200" dirty="0"/>
          </a:p>
        </p:txBody>
      </p:sp>
      <p:sp>
        <p:nvSpPr>
          <p:cNvPr id="3" name="Subtitle 2"/>
          <p:cNvSpPr>
            <a:spLocks noGrp="1"/>
          </p:cNvSpPr>
          <p:nvPr>
            <p:ph type="subTitle" idx="1"/>
          </p:nvPr>
        </p:nvSpPr>
        <p:spPr/>
        <p:txBody>
          <a:bodyPr>
            <a:normAutofit/>
          </a:bodyPr>
          <a:lstStyle/>
          <a:p>
            <a:r>
              <a:rPr lang="en-US" sz="1800" dirty="0" smtClean="0"/>
              <a:t>Continue to the next module</a:t>
            </a:r>
          </a:p>
        </p:txBody>
      </p:sp>
    </p:spTree>
    <p:extLst>
      <p:ext uri="{BB962C8B-B14F-4D97-AF65-F5344CB8AC3E}">
        <p14:creationId xmlns:p14="http://schemas.microsoft.com/office/powerpoint/2010/main" val="4003849234"/>
      </p:ext>
    </p:extLst>
  </p:cSld>
  <p:clrMapOvr>
    <a:masterClrMapping/>
  </p:clrMapOvr>
  <p:transition spd="med">
    <p:wipe dir="r"/>
  </p:transition>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en-US" smtClean="0">
                <a:latin typeface="Museo For Dell" charset="0"/>
                <a:ea typeface="Museo For Dell" charset="0"/>
                <a:cs typeface="Museo For Dell" charset="0"/>
              </a:rPr>
              <a:t>Using copy_persona.sh to Copy Linux Images</a:t>
            </a:r>
          </a:p>
        </p:txBody>
      </p:sp>
      <p:sp>
        <p:nvSpPr>
          <p:cNvPr id="56323" name="Rectangle 3"/>
          <p:cNvSpPr>
            <a:spLocks noGrp="1" noChangeArrowheads="1"/>
          </p:cNvSpPr>
          <p:nvPr>
            <p:ph idx="1"/>
          </p:nvPr>
        </p:nvSpPr>
        <p:spPr>
          <a:xfrm>
            <a:off x="304800" y="1316038"/>
            <a:ext cx="8601075" cy="4811712"/>
          </a:xfrm>
        </p:spPr>
        <p:txBody>
          <a:bodyPr/>
          <a:lstStyle/>
          <a:p>
            <a:pPr eaLnBrk="1" hangingPunct="1"/>
            <a:r>
              <a:rPr lang="en-US" altLang="en-US" smtClean="0">
                <a:latin typeface="Museo For Dell" charset="0"/>
                <a:ea typeface="Museo Sans For Dell" charset="0"/>
                <a:cs typeface="Museo Sans For Dell" charset="0"/>
              </a:rPr>
              <a:t>Optional parameters:</a:t>
            </a:r>
          </a:p>
          <a:p>
            <a:pPr lvl="1" eaLnBrk="1" hangingPunct="1"/>
            <a:r>
              <a:rPr lang="en-US" altLang="en-US" smtClean="0">
                <a:latin typeface="Museo For Dell" charset="0"/>
                <a:ea typeface="Museo Sans For Dell" charset="0"/>
                <a:cs typeface="Museo Sans For Dell" charset="0"/>
              </a:rPr>
              <a:t>Source device size calculation bypass (-k)</a:t>
            </a:r>
          </a:p>
          <a:p>
            <a:pPr lvl="2" eaLnBrk="1" hangingPunct="1"/>
            <a:r>
              <a:rPr lang="en-US" altLang="en-US" smtClean="0">
                <a:latin typeface="Museo For Dell" charset="0"/>
                <a:ea typeface="Museo Sans For Dell" charset="0"/>
                <a:cs typeface="Museo Sans For Dell" charset="0"/>
              </a:rPr>
              <a:t>Speeds up the copy process when the destination device is known to be large enough to contain the source image</a:t>
            </a:r>
          </a:p>
          <a:p>
            <a:pPr lvl="1" eaLnBrk="1" hangingPunct="1"/>
            <a:r>
              <a:rPr lang="en-US" altLang="en-US" smtClean="0">
                <a:latin typeface="Museo For Dell" charset="0"/>
                <a:ea typeface="Museo Sans For Dell" charset="0"/>
                <a:cs typeface="Museo Sans For Dell" charset="0"/>
              </a:rPr>
              <a:t>Directories to exclude (-e)</a:t>
            </a:r>
          </a:p>
          <a:p>
            <a:pPr lvl="2" eaLnBrk="1" hangingPunct="1"/>
            <a:r>
              <a:rPr lang="en-US" altLang="en-US" smtClean="0">
                <a:latin typeface="Museo For Dell" charset="0"/>
                <a:ea typeface="Museo Sans For Dell" charset="0"/>
                <a:cs typeface="Museo Sans For Dell" charset="0"/>
              </a:rPr>
              <a:t>Multiple –e options can be used to exclude directories</a:t>
            </a:r>
          </a:p>
          <a:p>
            <a:pPr lvl="1" eaLnBrk="1" hangingPunct="1"/>
            <a:r>
              <a:rPr lang="en-US" altLang="en-US" smtClean="0">
                <a:latin typeface="Museo For Dell" charset="0"/>
                <a:ea typeface="Museo Sans For Dell" charset="0"/>
                <a:cs typeface="Museo Sans For Dell" charset="0"/>
              </a:rPr>
              <a:t>Disabling networking on destination (-n)</a:t>
            </a:r>
          </a:p>
          <a:p>
            <a:pPr lvl="2" eaLnBrk="1" hangingPunct="1"/>
            <a:r>
              <a:rPr lang="en-US" altLang="en-US" smtClean="0">
                <a:latin typeface="Museo For Dell" charset="0"/>
                <a:ea typeface="Museo Sans For Dell" charset="0"/>
                <a:cs typeface="Museo Sans For Dell" charset="0"/>
              </a:rPr>
              <a:t>When the AIM persona agent is used, networking must be disabled</a:t>
            </a:r>
          </a:p>
          <a:p>
            <a:pPr lvl="2" eaLnBrk="1" hangingPunct="1"/>
            <a:r>
              <a:rPr lang="en-US" altLang="en-US" smtClean="0">
                <a:latin typeface="Museo For Dell" charset="0"/>
                <a:ea typeface="Museo Sans For Dell" charset="0"/>
                <a:cs typeface="Museo Sans For Dell" charset="0"/>
              </a:rPr>
              <a:t>Defaults to “y”</a:t>
            </a:r>
          </a:p>
          <a:p>
            <a:pPr lvl="1" eaLnBrk="1" hangingPunct="1"/>
            <a:r>
              <a:rPr lang="en-US" altLang="en-US" smtClean="0">
                <a:latin typeface="Museo For Dell" charset="0"/>
                <a:ea typeface="Museo Sans For Dell" charset="0"/>
                <a:cs typeface="Museo Sans For Dell" charset="0"/>
              </a:rPr>
              <a:t>Logging (-l)</a:t>
            </a:r>
          </a:p>
          <a:p>
            <a:pPr lvl="2" eaLnBrk="1" hangingPunct="1"/>
            <a:r>
              <a:rPr lang="en-US" altLang="en-US" smtClean="0">
                <a:latin typeface="Museo For Dell" charset="0"/>
                <a:ea typeface="Museo Sans For Dell" charset="0"/>
                <a:cs typeface="Museo Sans For Dell" charset="0"/>
              </a:rPr>
              <a:t>Sends standard output to a log file</a:t>
            </a:r>
          </a:p>
          <a:p>
            <a:pPr lvl="1" eaLnBrk="1" hangingPunct="1"/>
            <a:r>
              <a:rPr lang="en-US" altLang="en-US" smtClean="0">
                <a:latin typeface="Museo For Dell" charset="0"/>
                <a:ea typeface="Museo Sans For Dell" charset="0"/>
                <a:cs typeface="Museo Sans For Dell" charset="0"/>
              </a:rPr>
              <a:t>Ethernet devices (-x)</a:t>
            </a:r>
          </a:p>
          <a:p>
            <a:pPr lvl="2" eaLnBrk="1" hangingPunct="1"/>
            <a:r>
              <a:rPr lang="en-US" altLang="en-US" smtClean="0">
                <a:latin typeface="Museo For Dell" charset="0"/>
                <a:ea typeface="Museo Sans For Dell" charset="0"/>
                <a:cs typeface="Museo Sans For Dell" charset="0"/>
              </a:rPr>
              <a:t>List of Ethernet devices (for a Xen VMRack)</a:t>
            </a:r>
          </a:p>
          <a:p>
            <a:pPr lvl="1" eaLnBrk="1" hangingPunct="1"/>
            <a:r>
              <a:rPr lang="en-US" altLang="en-US" smtClean="0">
                <a:latin typeface="Museo For Dell" charset="0"/>
                <a:ea typeface="Museo Sans For Dell" charset="0"/>
                <a:cs typeface="Museo Sans For Dell" charset="0"/>
              </a:rPr>
              <a:t>Bonded interface (-b)</a:t>
            </a:r>
          </a:p>
          <a:p>
            <a:pPr lvl="2" eaLnBrk="1" hangingPunct="1"/>
            <a:r>
              <a:rPr lang="en-US" altLang="en-US" smtClean="0">
                <a:latin typeface="Museo For Dell" charset="0"/>
                <a:ea typeface="Museo Sans For Dell" charset="0"/>
                <a:cs typeface="Museo Sans For Dell" charset="0"/>
              </a:rPr>
              <a:t>Build the Xen bridge on this bonded device (for a Xen VMRack)</a:t>
            </a:r>
          </a:p>
        </p:txBody>
      </p:sp>
    </p:spTree>
    <p:extLst>
      <p:ext uri="{BB962C8B-B14F-4D97-AF65-F5344CB8AC3E}">
        <p14:creationId xmlns:p14="http://schemas.microsoft.com/office/powerpoint/2010/main" val="889222223"/>
      </p:ext>
    </p:extLst>
  </p:cSld>
  <p:clrMapOvr>
    <a:masterClrMapping/>
  </p:clrMapOvr>
  <p:transition spd="med">
    <p:wipe dir="r"/>
  </p:transition>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latin typeface="Museo For Dell" charset="0"/>
                <a:ea typeface="Museo For Dell" charset="0"/>
                <a:cs typeface="Museo For Dell" charset="0"/>
              </a:rPr>
              <a:t>Using LVM with copy_persona.sh</a:t>
            </a:r>
          </a:p>
        </p:txBody>
      </p:sp>
      <p:sp>
        <p:nvSpPr>
          <p:cNvPr id="57347" name="Content Placeholder 2"/>
          <p:cNvSpPr>
            <a:spLocks noGrp="1"/>
          </p:cNvSpPr>
          <p:nvPr>
            <p:ph idx="1"/>
          </p:nvPr>
        </p:nvSpPr>
        <p:spPr>
          <a:xfrm>
            <a:off x="447675" y="1311275"/>
            <a:ext cx="8239125" cy="5241925"/>
          </a:xfrm>
        </p:spPr>
        <p:txBody>
          <a:bodyPr/>
          <a:lstStyle/>
          <a:p>
            <a:pPr marL="0" indent="0">
              <a:buFont typeface="Arial" charset="0"/>
              <a:buNone/>
            </a:pPr>
            <a:r>
              <a:rPr lang="en-US" altLang="en-US" smtClean="0">
                <a:latin typeface="Museo For Dell" charset="0"/>
                <a:ea typeface="Museo Sans For Dell" charset="0"/>
                <a:cs typeface="Museo Sans For Dell" charset="0"/>
              </a:rPr>
              <a:t>If you want to copy the currently running persona to a destination LUN that uses Logical Volume Manager (LVM), you can use the following example:</a:t>
            </a:r>
            <a:br>
              <a:rPr lang="en-US" altLang="en-US" smtClean="0">
                <a:latin typeface="Museo For Dell" charset="0"/>
                <a:ea typeface="Museo Sans For Dell" charset="0"/>
                <a:cs typeface="Museo Sans For Dell" charset="0"/>
              </a:rPr>
            </a:br>
            <a:endParaRPr lang="en-US" altLang="en-US" smtClean="0">
              <a:latin typeface="Museo For Dell" charset="0"/>
              <a:ea typeface="Museo Sans For Dell" charset="0"/>
              <a:cs typeface="Museo Sans For Dell" charset="0"/>
            </a:endParaRPr>
          </a:p>
          <a:p>
            <a:pPr marL="346075" lvl="1" indent="0">
              <a:buFont typeface="Museo Sans For Dell" charset="0"/>
              <a:buNone/>
            </a:pPr>
            <a:r>
              <a:rPr lang="en-US" altLang="en-US" sz="1800" smtClean="0">
                <a:solidFill>
                  <a:srgbClr val="0000CC"/>
                </a:solidFill>
                <a:latin typeface="Museo For Dell" charset="0"/>
                <a:ea typeface="Museo Sans For Dell" charset="0"/>
                <a:cs typeface="Museo Sans For Dell" charset="0"/>
              </a:rPr>
              <a:t># /opt/dell/aim/bin/copy_persona.sh -d /dev/sda -t 3000</a:t>
            </a:r>
          </a:p>
          <a:p>
            <a:pPr marL="0" indent="0"/>
            <a:r>
              <a:rPr lang="en-US" altLang="en-US" smtClean="0">
                <a:latin typeface="Museo For Dell" charset="0"/>
                <a:ea typeface="Museo Sans For Dell" charset="0"/>
                <a:cs typeface="Museo Sans For Dell" charset="0"/>
              </a:rPr>
              <a:t>The utility prompts about using Logical Volume Manager (LVM) on the destination device, choose </a:t>
            </a:r>
            <a:r>
              <a:rPr lang="en-US" altLang="en-US" smtClean="0">
                <a:solidFill>
                  <a:srgbClr val="0000CC"/>
                </a:solidFill>
                <a:latin typeface="Museo For Dell" charset="0"/>
                <a:ea typeface="Museo Sans For Dell" charset="0"/>
                <a:cs typeface="Museo Sans For Dell" charset="0"/>
              </a:rPr>
              <a:t>yes</a:t>
            </a:r>
            <a:r>
              <a:rPr lang="en-US" altLang="en-US" smtClean="0">
                <a:latin typeface="Museo For Dell" charset="0"/>
                <a:ea typeface="Museo Sans For Dell" charset="0"/>
                <a:cs typeface="Museo Sans For Dell" charset="0"/>
              </a:rPr>
              <a:t>.</a:t>
            </a:r>
          </a:p>
          <a:p>
            <a:pPr marL="0" indent="0"/>
            <a:endParaRPr lang="en-US" altLang="en-US" smtClean="0">
              <a:latin typeface="Museo For Dell" charset="0"/>
              <a:ea typeface="Museo Sans For Dell" charset="0"/>
              <a:cs typeface="Museo Sans For Dell" charset="0"/>
            </a:endParaRPr>
          </a:p>
          <a:p>
            <a:pPr marL="0" indent="0"/>
            <a:endParaRPr lang="en-US" altLang="en-US" smtClean="0">
              <a:latin typeface="Museo For Dell" charset="0"/>
              <a:ea typeface="Museo Sans For Dell" charset="0"/>
              <a:cs typeface="Museo Sans For Dell" charset="0"/>
            </a:endParaRPr>
          </a:p>
          <a:p>
            <a:pPr marL="0" indent="0">
              <a:buFont typeface="Arial" charset="0"/>
              <a:buNone/>
            </a:pPr>
            <a:r>
              <a:rPr lang="en-US" altLang="en-US" smtClean="0">
                <a:latin typeface="Museo For Dell" charset="0"/>
                <a:ea typeface="Museo Sans For Dell" charset="0"/>
                <a:cs typeface="Museo Sans For Dell" charset="0"/>
              </a:rPr>
              <a:t/>
            </a:r>
            <a:br>
              <a:rPr lang="en-US" altLang="en-US" smtClean="0">
                <a:latin typeface="Museo For Dell" charset="0"/>
                <a:ea typeface="Museo Sans For Dell" charset="0"/>
                <a:cs typeface="Museo Sans For Dell" charset="0"/>
              </a:rPr>
            </a:br>
            <a:endParaRPr lang="en-US" altLang="en-US" smtClean="0">
              <a:latin typeface="Museo For Dell" charset="0"/>
              <a:ea typeface="Museo Sans For Dell" charset="0"/>
              <a:cs typeface="Museo Sans For Dell" charset="0"/>
            </a:endParaRPr>
          </a:p>
          <a:p>
            <a:pPr marL="0" indent="0"/>
            <a:r>
              <a:rPr lang="en-US" altLang="en-US" smtClean="0">
                <a:latin typeface="Museo For Dell" charset="0"/>
                <a:ea typeface="Museo Sans For Dell" charset="0"/>
                <a:cs typeface="Museo Sans For Dell" charset="0"/>
              </a:rPr>
              <a:t>The default partition layout can be modified by following the instructions provided by the utility</a:t>
            </a:r>
          </a:p>
          <a:p>
            <a:pPr marL="0" indent="0">
              <a:buFont typeface="Arial" charset="0"/>
              <a:buNone/>
            </a:pPr>
            <a:endParaRPr lang="en-US" altLang="en-US" smtClean="0">
              <a:latin typeface="Museo For Dell" charset="0"/>
              <a:ea typeface="Museo Sans For Dell" charset="0"/>
              <a:cs typeface="Museo Sans For Dell" charset="0"/>
            </a:endParaRPr>
          </a:p>
        </p:txBody>
      </p:sp>
      <p:sp>
        <p:nvSpPr>
          <p:cNvPr id="5734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E1B5A5-56C7-4524-ADF5-332A67E3CC26}" type="slidenum">
              <a:rPr lang="en-US" altLang="en-US">
                <a:solidFill>
                  <a:srgbClr val="AAAAAA"/>
                </a:solidFill>
                <a:latin typeface="Museo Sans For Dell" charset="0"/>
              </a:rPr>
              <a:pPr eaLnBrk="1" hangingPunct="1"/>
              <a:t>331</a:t>
            </a:fld>
            <a:endParaRPr lang="en-US" altLang="en-US">
              <a:solidFill>
                <a:srgbClr val="AAAAAA"/>
              </a:solidFill>
              <a:latin typeface="Museo Sans For Dell" charset="0"/>
            </a:endParaRPr>
          </a:p>
        </p:txBody>
      </p:sp>
      <p:pic>
        <p:nvPicPr>
          <p:cNvPr id="6" name="Picture 4"/>
          <p:cNvPicPr>
            <a:picLocks noChangeAspect="1" noChangeArrowheads="1"/>
          </p:cNvPicPr>
          <p:nvPr/>
        </p:nvPicPr>
        <p:blipFill>
          <a:blip r:embed="rId3"/>
          <a:srcRect/>
          <a:stretch>
            <a:fillRect/>
          </a:stretch>
        </p:blipFill>
        <p:spPr bwMode="auto">
          <a:xfrm>
            <a:off x="715963" y="3616325"/>
            <a:ext cx="6675437" cy="1430338"/>
          </a:xfrm>
          <a:prstGeom prst="rect">
            <a:avLst/>
          </a:prstGeom>
          <a:noFill/>
          <a:ln w="9525">
            <a:solidFill>
              <a:schemeClr val="bg2">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86477"/>
      </p:ext>
    </p:extLst>
  </p:cSld>
  <p:clrMapOvr>
    <a:masterClrMapping/>
  </p:clrMapOvr>
  <p:transition spd="med">
    <p:wipe dir="r"/>
  </p:transition>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en-US" smtClean="0">
                <a:latin typeface="Museo For Dell" charset="0"/>
                <a:ea typeface="Museo For Dell" charset="0"/>
                <a:cs typeface="Museo For Dell" charset="0"/>
              </a:rPr>
              <a:t>Customizing the Partition Table Using copy_persona.sh</a:t>
            </a:r>
          </a:p>
        </p:txBody>
      </p:sp>
      <p:sp>
        <p:nvSpPr>
          <p:cNvPr id="58371" name="Rectangle 3"/>
          <p:cNvSpPr>
            <a:spLocks noGrp="1" noChangeArrowheads="1"/>
          </p:cNvSpPr>
          <p:nvPr>
            <p:ph idx="1"/>
          </p:nvPr>
        </p:nvSpPr>
        <p:spPr>
          <a:xfrm>
            <a:off x="257175" y="1317625"/>
            <a:ext cx="8505825" cy="4487863"/>
          </a:xfrm>
        </p:spPr>
        <p:txBody>
          <a:bodyPr/>
          <a:lstStyle/>
          <a:p>
            <a:pPr marL="0" indent="0" eaLnBrk="1" hangingPunct="1">
              <a:buFont typeface="Arial" charset="0"/>
              <a:buNone/>
            </a:pPr>
            <a:r>
              <a:rPr lang="en-US" altLang="en-US" smtClean="0">
                <a:latin typeface="Museo For Dell" charset="0"/>
                <a:ea typeface="Museo Sans For Dell" charset="0"/>
                <a:cs typeface="Museo Sans For Dell" charset="0"/>
              </a:rPr>
              <a:t>If modifying the default partition layout, </a:t>
            </a:r>
            <a:r>
              <a:rPr lang="en-US" altLang="en-US" smtClean="0">
                <a:solidFill>
                  <a:srgbClr val="0000CC"/>
                </a:solidFill>
                <a:latin typeface="Museo For Dell" charset="0"/>
                <a:ea typeface="Museo Sans For Dell" charset="0"/>
                <a:cs typeface="Museo Sans For Dell" charset="0"/>
              </a:rPr>
              <a:t>copy_persona.sh</a:t>
            </a:r>
            <a:r>
              <a:rPr lang="en-US" altLang="en-US" smtClean="0">
                <a:latin typeface="Museo For Dell" charset="0"/>
                <a:ea typeface="Museo Sans For Dell" charset="0"/>
                <a:cs typeface="Museo Sans For Dell" charset="0"/>
              </a:rPr>
              <a:t> provides the steps required to complete the process</a:t>
            </a:r>
          </a:p>
          <a:p>
            <a:pPr marL="0" indent="0" eaLnBrk="1" hangingPunct="1"/>
            <a:endParaRPr lang="en-US" altLang="en-US" smtClean="0">
              <a:latin typeface="Museo For Dell" charset="0"/>
              <a:ea typeface="Museo Sans For Dell" charset="0"/>
              <a:cs typeface="Museo Sans For Dell" charset="0"/>
            </a:endParaRPr>
          </a:p>
          <a:p>
            <a:pPr marL="0" indent="0" eaLnBrk="1" hangingPunct="1"/>
            <a:endParaRPr lang="en-US" altLang="en-US" smtClean="0">
              <a:latin typeface="Museo For Dell" charset="0"/>
              <a:ea typeface="Museo Sans For Dell" charset="0"/>
              <a:cs typeface="Museo Sans For Dell" charset="0"/>
            </a:endParaRPr>
          </a:p>
          <a:p>
            <a:pPr marL="0" indent="0" eaLnBrk="1" hangingPunct="1"/>
            <a:endParaRPr lang="en-US" altLang="en-US" sz="700" smtClean="0">
              <a:latin typeface="Museo For Dell" charset="0"/>
              <a:ea typeface="Museo Sans For Dell" charset="0"/>
              <a:cs typeface="Museo Sans For Dell" charset="0"/>
            </a:endParaRPr>
          </a:p>
          <a:p>
            <a:pPr marL="0" indent="0" eaLnBrk="1" hangingPunct="1"/>
            <a:r>
              <a:rPr lang="en-US" altLang="en-US" smtClean="0">
                <a:latin typeface="Museo For Dell" charset="0"/>
                <a:ea typeface="Museo Sans For Dell" charset="0"/>
                <a:cs typeface="Museo Sans For Dell" charset="0"/>
              </a:rPr>
              <a:t>For 1 to 4 partitions, all partitions are primary</a:t>
            </a:r>
          </a:p>
          <a:p>
            <a:pPr lvl="1" eaLnBrk="1" hangingPunct="1"/>
            <a:r>
              <a:rPr lang="en-US" altLang="en-US" smtClean="0">
                <a:latin typeface="Museo For Dell" charset="0"/>
                <a:ea typeface="Museo Sans For Dell" charset="0"/>
                <a:cs typeface="Museo Sans For Dell" charset="0"/>
              </a:rPr>
              <a:t>For example, /dev/sda1 through /dev/sda4. </a:t>
            </a:r>
          </a:p>
          <a:p>
            <a:pPr marL="0" indent="0" eaLnBrk="1" hangingPunct="1"/>
            <a:r>
              <a:rPr lang="en-US" altLang="en-US" smtClean="0">
                <a:latin typeface="Museo For Dell" charset="0"/>
                <a:ea typeface="Museo Sans For Dell" charset="0"/>
                <a:cs typeface="Museo Sans For Dell" charset="0"/>
              </a:rPr>
              <a:t>For more than 4 partitions, one primary and a second extended partition are created</a:t>
            </a:r>
          </a:p>
          <a:p>
            <a:pPr marL="0" indent="0" eaLnBrk="1" hangingPunct="1"/>
            <a:r>
              <a:rPr lang="en-US" altLang="en-US" smtClean="0">
                <a:latin typeface="Museo For Dell" charset="0"/>
                <a:ea typeface="Museo Sans For Dell" charset="0"/>
                <a:cs typeface="Museo Sans For Dell" charset="0"/>
              </a:rPr>
              <a:t>The second and following partitions are logical partitions and the naming scheme skips /dev/sda2-4 and instead creates /dev/sda1, /dev/sda5, /dev/sda6, and so on</a:t>
            </a:r>
          </a:p>
        </p:txBody>
      </p:sp>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987550"/>
            <a:ext cx="6708775" cy="136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164631"/>
      </p:ext>
    </p:extLst>
  </p:cSld>
  <p:clrMapOvr>
    <a:masterClrMapping/>
  </p:clrMapOvr>
  <p:transition spd="med">
    <p:wipe dir="r"/>
  </p:transition>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smtClean="0">
                <a:latin typeface="Museo For Dell" charset="0"/>
                <a:ea typeface="Museo For Dell" charset="0"/>
                <a:cs typeface="Museo For Dell" charset="0"/>
              </a:rPr>
              <a:t>Linux RAM Disk</a:t>
            </a:r>
          </a:p>
        </p:txBody>
      </p:sp>
      <p:sp>
        <p:nvSpPr>
          <p:cNvPr id="59395" name="Content Placeholder 2"/>
          <p:cNvSpPr>
            <a:spLocks noGrp="1"/>
          </p:cNvSpPr>
          <p:nvPr>
            <p:ph idx="1"/>
          </p:nvPr>
        </p:nvSpPr>
        <p:spPr>
          <a:xfrm>
            <a:off x="447675" y="1311275"/>
            <a:ext cx="8239125" cy="4618038"/>
          </a:xfrm>
        </p:spPr>
        <p:txBody>
          <a:bodyPr/>
          <a:lstStyle/>
          <a:p>
            <a:pPr marL="0" indent="0">
              <a:buFont typeface="Arial" charset="0"/>
              <a:buNone/>
            </a:pPr>
            <a:r>
              <a:rPr lang="en-US" altLang="en-US" smtClean="0">
                <a:latin typeface="Museo For Dell" charset="0"/>
                <a:ea typeface="Museo Sans For Dell" charset="0"/>
                <a:cs typeface="Museo Sans For Dell" charset="0"/>
              </a:rPr>
              <a:t>When you assign an iSCSI-booted persona to a server and boot it, the server first PXE boots downloading a Linux kernel and a RAM disk from the Dell AIM Controller over the network. </a:t>
            </a:r>
          </a:p>
          <a:p>
            <a:pPr marL="0" indent="0">
              <a:buFont typeface="Arial" charset="0"/>
              <a:buNone/>
            </a:pPr>
            <a:r>
              <a:rPr lang="en-US" altLang="en-US" smtClean="0">
                <a:latin typeface="Museo For Dell" charset="0"/>
                <a:ea typeface="Museo Sans For Dell" charset="0"/>
                <a:cs typeface="Museo Sans For Dell" charset="0"/>
              </a:rPr>
              <a:t>The RAM disk includes all tools and drivers necessary to establish a connection to the persona’s storage from any server that the persona may be assigned to.</a:t>
            </a:r>
          </a:p>
          <a:p>
            <a:pPr marL="0" indent="0">
              <a:spcBef>
                <a:spcPct val="0"/>
              </a:spcBef>
              <a:buFont typeface="Arial" charset="0"/>
              <a:buNone/>
            </a:pPr>
            <a:endParaRPr lang="en-US" altLang="en-US" smtClean="0">
              <a:latin typeface="Museo For Dell" charset="0"/>
              <a:ea typeface="Museo Sans For Dell" charset="0"/>
              <a:cs typeface="Museo Sans For Dell" charset="0"/>
            </a:endParaRPr>
          </a:p>
          <a:p>
            <a:pPr marL="0" indent="0">
              <a:lnSpc>
                <a:spcPct val="110000"/>
              </a:lnSpc>
              <a:spcBef>
                <a:spcPct val="0"/>
              </a:spcBef>
              <a:buFont typeface="Arial" charset="0"/>
              <a:buNone/>
            </a:pPr>
            <a:r>
              <a:rPr lang="en-US" altLang="en-US" smtClean="0">
                <a:latin typeface="Museo For Dell" charset="0"/>
                <a:ea typeface="Museo Sans For Dell" charset="0"/>
                <a:cs typeface="Museo Sans For Dell" charset="0"/>
              </a:rPr>
              <a:t>The RAM disk includes: </a:t>
            </a:r>
          </a:p>
          <a:p>
            <a:pPr marL="0" indent="0">
              <a:lnSpc>
                <a:spcPct val="110000"/>
              </a:lnSpc>
              <a:spcBef>
                <a:spcPct val="0"/>
              </a:spcBef>
            </a:pPr>
            <a:r>
              <a:rPr lang="en-US" altLang="en-US" smtClean="0">
                <a:latin typeface="Museo For Dell" charset="0"/>
                <a:ea typeface="Museo Sans For Dell" charset="0"/>
                <a:cs typeface="Museo Sans For Dell" charset="0"/>
              </a:rPr>
              <a:t>NIC drivers</a:t>
            </a:r>
          </a:p>
          <a:p>
            <a:pPr marL="0" indent="0">
              <a:lnSpc>
                <a:spcPct val="110000"/>
              </a:lnSpc>
              <a:spcBef>
                <a:spcPct val="0"/>
              </a:spcBef>
            </a:pPr>
            <a:r>
              <a:rPr lang="en-US" altLang="en-US" smtClean="0">
                <a:latin typeface="Museo For Dell" charset="0"/>
                <a:ea typeface="Museo Sans For Dell" charset="0"/>
                <a:cs typeface="Museo Sans For Dell" charset="0"/>
              </a:rPr>
              <a:t>The iSCSI stack</a:t>
            </a:r>
          </a:p>
          <a:p>
            <a:pPr marL="0" indent="0">
              <a:buFont typeface="Arial" charset="0"/>
              <a:buNone/>
            </a:pPr>
            <a:endParaRPr lang="en-US" altLang="en-US" smtClean="0">
              <a:latin typeface="Museo For Dell" charset="0"/>
              <a:ea typeface="Museo Sans For Dell" charset="0"/>
              <a:cs typeface="Museo Sans For Dell" charset="0"/>
            </a:endParaRPr>
          </a:p>
          <a:p>
            <a:pPr marL="0" indent="0">
              <a:buFont typeface="Arial" charset="0"/>
              <a:buNone/>
            </a:pPr>
            <a:endParaRPr lang="en-US" altLang="en-US" sz="1600" b="1" smtClean="0">
              <a:latin typeface="Museo For Dell" charset="0"/>
              <a:ea typeface="Museo Sans For Dell" charset="0"/>
              <a:cs typeface="Museo Sans For Dell" charset="0"/>
            </a:endParaRPr>
          </a:p>
          <a:p>
            <a:pPr marL="0" indent="0">
              <a:buFont typeface="Arial" charset="0"/>
              <a:buNone/>
            </a:pPr>
            <a:r>
              <a:rPr lang="en-US" altLang="en-US" sz="1600" b="1" smtClean="0">
                <a:latin typeface="Museo For Dell" charset="0"/>
                <a:ea typeface="Museo Sans For Dell" charset="0"/>
                <a:cs typeface="Museo Sans For Dell" charset="0"/>
              </a:rPr>
              <a:t>Note</a:t>
            </a:r>
            <a:r>
              <a:rPr lang="en-US" altLang="en-US" sz="1600" smtClean="0">
                <a:latin typeface="Museo For Dell" charset="0"/>
                <a:ea typeface="Museo Sans For Dell" charset="0"/>
                <a:cs typeface="Museo Sans For Dell" charset="0"/>
              </a:rPr>
              <a:t>: After the initial connection has been established, the control is passed from the RAM disk to the central storage device (iSCSI LUN) and the operating system continues to boot.</a:t>
            </a:r>
          </a:p>
        </p:txBody>
      </p:sp>
      <p:sp>
        <p:nvSpPr>
          <p:cNvPr id="5939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4227D2-2DF6-4252-9ED4-F847DD3BBDC7}" type="slidenum">
              <a:rPr lang="en-US" altLang="en-US">
                <a:solidFill>
                  <a:srgbClr val="AAAAAA"/>
                </a:solidFill>
                <a:latin typeface="Museo Sans For Dell" charset="0"/>
              </a:rPr>
              <a:pPr eaLnBrk="1" hangingPunct="1"/>
              <a:t>333</a:t>
            </a:fld>
            <a:endParaRPr lang="en-US" altLang="en-US">
              <a:solidFill>
                <a:srgbClr val="AAAAAA"/>
              </a:solidFill>
              <a:latin typeface="Museo Sans For Dell" charset="0"/>
            </a:endParaRPr>
          </a:p>
        </p:txBody>
      </p:sp>
    </p:spTree>
    <p:extLst>
      <p:ext uri="{BB962C8B-B14F-4D97-AF65-F5344CB8AC3E}">
        <p14:creationId xmlns:p14="http://schemas.microsoft.com/office/powerpoint/2010/main" val="4059521921"/>
      </p:ext>
    </p:extLst>
  </p:cSld>
  <p:clrMapOvr>
    <a:masterClrMapping/>
  </p:clrMapOvr>
  <p:transition spd="med">
    <p:wipe dir="r"/>
  </p:transition>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en-US" smtClean="0">
                <a:latin typeface="Museo For Dell" charset="0"/>
                <a:ea typeface="Museo For Dell" charset="0"/>
                <a:cs typeface="Museo For Dell" charset="0"/>
              </a:rPr>
              <a:t>Creating Linux Ramdisks</a:t>
            </a:r>
          </a:p>
        </p:txBody>
      </p:sp>
      <p:sp>
        <p:nvSpPr>
          <p:cNvPr id="60419" name="Rectangle 3"/>
          <p:cNvSpPr>
            <a:spLocks noGrp="1" noChangeArrowheads="1"/>
          </p:cNvSpPr>
          <p:nvPr>
            <p:ph idx="1"/>
          </p:nvPr>
        </p:nvSpPr>
        <p:spPr>
          <a:xfrm>
            <a:off x="381000" y="1319213"/>
            <a:ext cx="8382000" cy="4094162"/>
          </a:xfrm>
        </p:spPr>
        <p:txBody>
          <a:bodyPr/>
          <a:lstStyle/>
          <a:p>
            <a:pPr marL="0" indent="0" eaLnBrk="1" hangingPunct="1">
              <a:buFont typeface="Arial" charset="0"/>
              <a:buNone/>
            </a:pPr>
            <a:r>
              <a:rPr lang="en-US" altLang="en-US" smtClean="0">
                <a:latin typeface="Museo For Dell" charset="0"/>
                <a:ea typeface="Museo Sans For Dell" charset="0"/>
                <a:cs typeface="Museo Sans For Dell" charset="0"/>
              </a:rPr>
              <a:t>If a ramdisk has not been created for a given type of persona (combination of boot type and OS version), it must be generated while the source persona is running</a:t>
            </a:r>
          </a:p>
          <a:p>
            <a:pPr marL="0" indent="0" eaLnBrk="1" hangingPunct="1"/>
            <a:r>
              <a:rPr lang="en-US" altLang="en-US" smtClean="0">
                <a:latin typeface="Museo For Dell" charset="0"/>
                <a:ea typeface="Museo Sans For Dell" charset="0"/>
                <a:cs typeface="Museo Sans For Dell" charset="0"/>
              </a:rPr>
              <a:t>Ramdisks are generated with the </a:t>
            </a:r>
            <a:r>
              <a:rPr lang="en-US" altLang="en-US" smtClean="0">
                <a:solidFill>
                  <a:srgbClr val="0000CC"/>
                </a:solidFill>
                <a:latin typeface="Museo For Dell" charset="0"/>
                <a:ea typeface="Museo Sans For Dell" charset="0"/>
                <a:cs typeface="Museo Sans For Dell" charset="0"/>
              </a:rPr>
              <a:t>mkscalenrd</a:t>
            </a:r>
            <a:r>
              <a:rPr lang="en-US" altLang="en-US" smtClean="0">
                <a:latin typeface="Museo For Dell" charset="0"/>
                <a:ea typeface="Museo Sans For Dell" charset="0"/>
                <a:cs typeface="Museo Sans For Dell" charset="0"/>
              </a:rPr>
              <a:t> utility</a:t>
            </a:r>
            <a:br>
              <a:rPr lang="en-US" altLang="en-US" smtClean="0">
                <a:latin typeface="Museo For Dell" charset="0"/>
                <a:ea typeface="Museo Sans For Dell" charset="0"/>
                <a:cs typeface="Museo Sans For Dell" charset="0"/>
              </a:rPr>
            </a:br>
            <a:r>
              <a:rPr lang="en-US" altLang="en-US" smtClean="0">
                <a:latin typeface="Museo For Dell" charset="0"/>
                <a:ea typeface="Museo Sans For Dell" charset="0"/>
                <a:cs typeface="Museo Sans For Dell" charset="0"/>
              </a:rPr>
              <a:t/>
            </a:r>
            <a:br>
              <a:rPr lang="en-US" altLang="en-US" smtClean="0">
                <a:latin typeface="Museo For Dell" charset="0"/>
                <a:ea typeface="Museo Sans For Dell" charset="0"/>
                <a:cs typeface="Museo Sans For Dell" charset="0"/>
              </a:rPr>
            </a:br>
            <a:r>
              <a:rPr lang="en-US" altLang="en-US" smtClean="0">
                <a:solidFill>
                  <a:srgbClr val="0000CC"/>
                </a:solidFill>
                <a:latin typeface="Museo For Dell" charset="0"/>
                <a:ea typeface="Museo Sans For Dell" charset="0"/>
                <a:cs typeface="Museo Sans For Dell" charset="0"/>
              </a:rPr>
              <a:t># /opt/dell/aim/bin/mkscalentrd</a:t>
            </a:r>
          </a:p>
          <a:p>
            <a:pPr marL="0" indent="0" eaLnBrk="1" hangingPunct="1"/>
            <a:r>
              <a:rPr lang="en-US" altLang="en-US" smtClean="0">
                <a:latin typeface="Museo For Dell" charset="0"/>
                <a:ea typeface="Museo Sans For Dell" charset="0"/>
                <a:cs typeface="Museo Sans For Dell" charset="0"/>
              </a:rPr>
              <a:t>Once generated, the ramdisk must be copied to the ramdisk directory on the Controller.</a:t>
            </a:r>
            <a:br>
              <a:rPr lang="en-US" altLang="en-US" smtClean="0">
                <a:latin typeface="Museo For Dell" charset="0"/>
                <a:ea typeface="Museo Sans For Dell" charset="0"/>
                <a:cs typeface="Museo Sans For Dell" charset="0"/>
              </a:rPr>
            </a:br>
            <a:r>
              <a:rPr lang="en-US" altLang="en-US" smtClean="0">
                <a:latin typeface="Museo For Dell" charset="0"/>
                <a:ea typeface="Museo Sans For Dell" charset="0"/>
                <a:cs typeface="Museo Sans For Dell" charset="0"/>
              </a:rPr>
              <a:t/>
            </a:r>
            <a:br>
              <a:rPr lang="en-US" altLang="en-US" smtClean="0">
                <a:latin typeface="Museo For Dell" charset="0"/>
                <a:ea typeface="Museo Sans For Dell" charset="0"/>
                <a:cs typeface="Museo Sans For Dell" charset="0"/>
              </a:rPr>
            </a:br>
            <a:r>
              <a:rPr lang="en-US" altLang="en-US" smtClean="0">
                <a:solidFill>
                  <a:srgbClr val="0000CC"/>
                </a:solidFill>
                <a:latin typeface="Museo For Dell" charset="0"/>
                <a:ea typeface="Museo Sans For Dell" charset="0"/>
                <a:cs typeface="Museo Sans For Dell" charset="0"/>
              </a:rPr>
              <a:t># /opt/dell/aim/var/tftpboot/ramdisk</a:t>
            </a:r>
          </a:p>
          <a:p>
            <a:pPr marL="0" indent="0" eaLnBrk="1" hangingPunct="1"/>
            <a:r>
              <a:rPr lang="en-US" altLang="en-US" smtClean="0">
                <a:latin typeface="Museo For Dell" charset="0"/>
                <a:ea typeface="Museo Sans For Dell" charset="0"/>
                <a:cs typeface="Museo Sans For Dell" charset="0"/>
              </a:rPr>
              <a:t>Copy the matching kernel to the kernel directory on the Controller.</a:t>
            </a:r>
            <a:br>
              <a:rPr lang="en-US" altLang="en-US" smtClean="0">
                <a:latin typeface="Museo For Dell" charset="0"/>
                <a:ea typeface="Museo Sans For Dell" charset="0"/>
                <a:cs typeface="Museo Sans For Dell" charset="0"/>
              </a:rPr>
            </a:br>
            <a:r>
              <a:rPr lang="en-US" altLang="en-US" smtClean="0">
                <a:latin typeface="Museo For Dell" charset="0"/>
                <a:ea typeface="Museo Sans For Dell" charset="0"/>
                <a:cs typeface="Museo Sans For Dell" charset="0"/>
              </a:rPr>
              <a:t/>
            </a:r>
            <a:br>
              <a:rPr lang="en-US" altLang="en-US" smtClean="0">
                <a:latin typeface="Museo For Dell" charset="0"/>
                <a:ea typeface="Museo Sans For Dell" charset="0"/>
                <a:cs typeface="Museo Sans For Dell" charset="0"/>
              </a:rPr>
            </a:br>
            <a:r>
              <a:rPr lang="en-US" altLang="en-US" smtClean="0">
                <a:solidFill>
                  <a:srgbClr val="0000CC"/>
                </a:solidFill>
                <a:latin typeface="Museo For Dell" charset="0"/>
                <a:ea typeface="Museo Sans For Dell" charset="0"/>
                <a:cs typeface="Museo Sans For Dell" charset="0"/>
              </a:rPr>
              <a:t>#/opt/dell/aim/var/tftpboot/kernel</a:t>
            </a:r>
          </a:p>
        </p:txBody>
      </p:sp>
    </p:spTree>
    <p:extLst>
      <p:ext uri="{BB962C8B-B14F-4D97-AF65-F5344CB8AC3E}">
        <p14:creationId xmlns:p14="http://schemas.microsoft.com/office/powerpoint/2010/main" val="3267776826"/>
      </p:ext>
    </p:extLst>
  </p:cSld>
  <p:clrMapOvr>
    <a:masterClrMapping/>
  </p:clrMapOvr>
  <p:transition spd="med">
    <p:wipe dir="r"/>
  </p:transition>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smtClean="0">
                <a:latin typeface="Museo For Dell" charset="0"/>
                <a:ea typeface="Museo For Dell" charset="0"/>
                <a:cs typeface="Museo For Dell" charset="0"/>
              </a:rPr>
              <a:t>The mkscalentrd Ramdisk Generator</a:t>
            </a:r>
          </a:p>
        </p:txBody>
      </p:sp>
      <p:sp>
        <p:nvSpPr>
          <p:cNvPr id="61443" name="Content Placeholder 2"/>
          <p:cNvSpPr>
            <a:spLocks noGrp="1"/>
          </p:cNvSpPr>
          <p:nvPr>
            <p:ph idx="1"/>
          </p:nvPr>
        </p:nvSpPr>
        <p:spPr>
          <a:xfrm>
            <a:off x="447675" y="1311275"/>
            <a:ext cx="8239125" cy="1087438"/>
          </a:xfrm>
        </p:spPr>
        <p:txBody>
          <a:bodyPr>
            <a:normAutofit lnSpcReduction="10000"/>
          </a:bodyPr>
          <a:lstStyle/>
          <a:p>
            <a:pPr marL="0" indent="0">
              <a:buFont typeface="Arial" charset="0"/>
              <a:buNone/>
            </a:pPr>
            <a:r>
              <a:rPr lang="en-US" altLang="en-US" smtClean="0">
                <a:latin typeface="Museo For Dell" charset="0"/>
                <a:ea typeface="Museo Sans For Dell" charset="0"/>
                <a:cs typeface="Museo Sans For Dell" charset="0"/>
              </a:rPr>
              <a:t>Build a Linux RAMdisk by running the Dell AIM </a:t>
            </a:r>
            <a:r>
              <a:rPr lang="en-US" altLang="en-US" smtClean="0">
                <a:solidFill>
                  <a:srgbClr val="0000CC"/>
                </a:solidFill>
                <a:latin typeface="Museo For Dell" charset="0"/>
                <a:ea typeface="Museo Sans For Dell" charset="0"/>
                <a:cs typeface="Museo Sans For Dell" charset="0"/>
              </a:rPr>
              <a:t>mkscalentrd</a:t>
            </a:r>
            <a:r>
              <a:rPr lang="en-US" altLang="en-US" smtClean="0">
                <a:latin typeface="Museo For Dell" charset="0"/>
                <a:ea typeface="Museo Sans For Dell" charset="0"/>
                <a:cs typeface="Museo Sans For Dell" charset="0"/>
              </a:rPr>
              <a:t> utility. The utility is installed with the persona agent from the Dell_IM_linux_xxxxx.iso</a:t>
            </a:r>
          </a:p>
          <a:p>
            <a:pPr marL="0" indent="0">
              <a:buFont typeface="Arial" charset="0"/>
              <a:buNone/>
            </a:pPr>
            <a:r>
              <a:rPr lang="en-US" altLang="en-US" smtClean="0">
                <a:solidFill>
                  <a:srgbClr val="0000CC"/>
                </a:solidFill>
                <a:latin typeface="Museo For Dell" charset="0"/>
                <a:ea typeface="Museo Sans For Dell" charset="0"/>
                <a:cs typeface="Museo Sans For Dell" charset="0"/>
              </a:rPr>
              <a:t># /opt/dell/aim/bin/mkscalentrd</a:t>
            </a:r>
          </a:p>
        </p:txBody>
      </p:sp>
      <p:sp>
        <p:nvSpPr>
          <p:cNvPr id="6144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106594-0974-43AA-9FD5-A3BD8C34904B}" type="slidenum">
              <a:rPr lang="en-US" altLang="en-US">
                <a:solidFill>
                  <a:srgbClr val="AAAAAA"/>
                </a:solidFill>
                <a:latin typeface="Museo Sans For Dell" charset="0"/>
              </a:rPr>
              <a:pPr eaLnBrk="1" hangingPunct="1"/>
              <a:t>335</a:t>
            </a:fld>
            <a:endParaRPr lang="en-US" altLang="en-US">
              <a:solidFill>
                <a:srgbClr val="AAAAAA"/>
              </a:solidFill>
              <a:latin typeface="Museo Sans For Dell" charset="0"/>
            </a:endParaRPr>
          </a:p>
        </p:txBody>
      </p:sp>
      <p:pic>
        <p:nvPicPr>
          <p:cNvPr id="123906" name="Picture 2"/>
          <p:cNvPicPr>
            <a:picLocks noChangeAspect="1" noChangeArrowheads="1"/>
          </p:cNvPicPr>
          <p:nvPr/>
        </p:nvPicPr>
        <p:blipFill>
          <a:blip r:embed="rId3"/>
          <a:srcRect/>
          <a:stretch>
            <a:fillRect/>
          </a:stretch>
        </p:blipFill>
        <p:spPr bwMode="auto">
          <a:xfrm>
            <a:off x="423863" y="2668588"/>
            <a:ext cx="8189912" cy="1892300"/>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7675" y="5740400"/>
            <a:ext cx="8253413" cy="307975"/>
          </a:xfrm>
          <a:prstGeom prst="rect">
            <a:avLst/>
          </a:prstGeom>
          <a:noFill/>
        </p:spPr>
        <p:txBody>
          <a:bodyPr>
            <a:spAutoFit/>
          </a:bodyPr>
          <a:lstStyle/>
          <a:p>
            <a:pPr>
              <a:defRPr/>
            </a:pPr>
            <a:r>
              <a:rPr lang="en-US" sz="1400" b="1" dirty="0">
                <a:solidFill>
                  <a:schemeClr val="bg2"/>
                </a:solidFill>
                <a:latin typeface="+mj-lt"/>
              </a:rPr>
              <a:t>Note</a:t>
            </a:r>
            <a:r>
              <a:rPr lang="en-US" sz="1400" dirty="0">
                <a:solidFill>
                  <a:schemeClr val="bg2"/>
                </a:solidFill>
                <a:latin typeface="+mj-lt"/>
              </a:rPr>
              <a:t>: The </a:t>
            </a:r>
            <a:r>
              <a:rPr lang="en-US" sz="1400" dirty="0" err="1">
                <a:solidFill>
                  <a:schemeClr val="bg2"/>
                </a:solidFill>
                <a:latin typeface="+mj-lt"/>
              </a:rPr>
              <a:t>mkscalentrd</a:t>
            </a:r>
            <a:r>
              <a:rPr lang="en-US" sz="1400" dirty="0">
                <a:solidFill>
                  <a:schemeClr val="bg2"/>
                </a:solidFill>
                <a:latin typeface="+mj-lt"/>
              </a:rPr>
              <a:t> utility is also available on the </a:t>
            </a:r>
            <a:r>
              <a:rPr lang="en-US" sz="1400" dirty="0" err="1">
                <a:solidFill>
                  <a:srgbClr val="0000CC"/>
                </a:solidFill>
                <a:latin typeface="+mj-lt"/>
              </a:rPr>
              <a:t>Dell_IM_linux</a:t>
            </a:r>
            <a:r>
              <a:rPr lang="en-US" sz="1400" dirty="0">
                <a:solidFill>
                  <a:srgbClr val="0000CC"/>
                </a:solidFill>
                <a:latin typeface="+mj-lt"/>
              </a:rPr>
              <a:t> media </a:t>
            </a:r>
            <a:r>
              <a:rPr lang="en-US" sz="1400" dirty="0">
                <a:solidFill>
                  <a:schemeClr val="bg2"/>
                </a:solidFill>
                <a:latin typeface="+mj-lt"/>
              </a:rPr>
              <a:t>in the </a:t>
            </a:r>
            <a:r>
              <a:rPr lang="en-US" sz="1400" dirty="0" err="1">
                <a:solidFill>
                  <a:srgbClr val="0000CC"/>
                </a:solidFill>
                <a:latin typeface="+mj-lt"/>
              </a:rPr>
              <a:t>mkscalentrd</a:t>
            </a:r>
            <a:r>
              <a:rPr lang="en-US" sz="1400" dirty="0">
                <a:solidFill>
                  <a:srgbClr val="0000CC"/>
                </a:solidFill>
                <a:latin typeface="+mj-lt"/>
              </a:rPr>
              <a:t>/</a:t>
            </a:r>
            <a:r>
              <a:rPr lang="en-US" sz="1400" dirty="0">
                <a:solidFill>
                  <a:schemeClr val="bg2"/>
                </a:solidFill>
                <a:latin typeface="+mj-lt"/>
              </a:rPr>
              <a:t> directory</a:t>
            </a:r>
          </a:p>
        </p:txBody>
      </p:sp>
      <p:sp>
        <p:nvSpPr>
          <p:cNvPr id="6" name="TextBox 5"/>
          <p:cNvSpPr txBox="1"/>
          <p:nvPr/>
        </p:nvSpPr>
        <p:spPr>
          <a:xfrm>
            <a:off x="447675" y="4906963"/>
            <a:ext cx="8326438" cy="585787"/>
          </a:xfrm>
          <a:prstGeom prst="rect">
            <a:avLst/>
          </a:prstGeom>
          <a:noFill/>
        </p:spPr>
        <p:txBody>
          <a:bodyPr>
            <a:spAutoFit/>
          </a:bodyPr>
          <a:lstStyle/>
          <a:p>
            <a:pPr>
              <a:buClr>
                <a:srgbClr val="0070C0"/>
              </a:buClr>
              <a:defRPr/>
            </a:pPr>
            <a:r>
              <a:rPr lang="en-US" sz="1600" dirty="0">
                <a:solidFill>
                  <a:schemeClr val="bg2"/>
                </a:solidFill>
                <a:latin typeface="+mj-lt"/>
              </a:rPr>
              <a:t>Next, Copy the RAM disk and kernel to the appropriate directory onto the Dell AIM Controller. </a:t>
            </a:r>
          </a:p>
        </p:txBody>
      </p:sp>
    </p:spTree>
    <p:extLst>
      <p:ext uri="{BB962C8B-B14F-4D97-AF65-F5344CB8AC3E}">
        <p14:creationId xmlns:p14="http://schemas.microsoft.com/office/powerpoint/2010/main" val="603311402"/>
      </p:ext>
    </p:extLst>
  </p:cSld>
  <p:clrMapOvr>
    <a:masterClrMapping/>
  </p:clrMapOvr>
  <p:transition spd="med">
    <p:wipe dir="r"/>
  </p:transition>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ctrTitle"/>
          </p:nvPr>
        </p:nvSpPr>
        <p:spPr>
          <a:xfrm>
            <a:off x="438150" y="2679700"/>
            <a:ext cx="5962650" cy="1006475"/>
          </a:xfrm>
        </p:spPr>
        <p:txBody>
          <a:bodyPr/>
          <a:lstStyle/>
          <a:p>
            <a:r>
              <a:rPr lang="en-US" altLang="en-US" sz="3200">
                <a:latin typeface="Museo For Dell" charset="0"/>
                <a:ea typeface="Museo For Dell" charset="0"/>
                <a:cs typeface="Museo For Dell" charset="0"/>
              </a:rPr>
              <a:t>Thank you</a:t>
            </a:r>
          </a:p>
        </p:txBody>
      </p:sp>
      <p:sp>
        <p:nvSpPr>
          <p:cNvPr id="63491" name="Subtitle 2"/>
          <p:cNvSpPr>
            <a:spLocks noGrp="1"/>
          </p:cNvSpPr>
          <p:nvPr>
            <p:ph type="subTitle" idx="1"/>
          </p:nvPr>
        </p:nvSpPr>
        <p:spPr>
          <a:xfrm>
            <a:off x="447675" y="4165600"/>
            <a:ext cx="5953125" cy="800100"/>
          </a:xfrm>
        </p:spPr>
        <p:txBody>
          <a:bodyPr/>
          <a:lstStyle/>
          <a:p>
            <a:pPr>
              <a:defRPr/>
            </a:pPr>
            <a:r>
              <a:rPr lang="en-US" sz="1800">
                <a:latin typeface="+mj-lt"/>
                <a:ea typeface="Museo Sans For Dell" charset="0"/>
                <a:cs typeface="Museo Sans For Dell" charset="0"/>
              </a:rPr>
              <a:t>Continue to the next module</a:t>
            </a:r>
          </a:p>
        </p:txBody>
      </p:sp>
    </p:spTree>
    <p:extLst>
      <p:ext uri="{BB962C8B-B14F-4D97-AF65-F5344CB8AC3E}">
        <p14:creationId xmlns:p14="http://schemas.microsoft.com/office/powerpoint/2010/main" val="968312114"/>
      </p:ext>
    </p:extLst>
  </p:cSld>
  <p:clrMapOvr>
    <a:masterClrMapping/>
  </p:clrMapOvr>
  <p:transition spd="med">
    <p:wipe dir="r"/>
  </p:transition>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8"/>
          <p:cNvSpPr>
            <a:spLocks noGrp="1" noChangeArrowheads="1"/>
          </p:cNvSpPr>
          <p:nvPr>
            <p:ph type="ctrTitle"/>
          </p:nvPr>
        </p:nvSpPr>
        <p:spPr>
          <a:xfrm>
            <a:off x="438150" y="2679700"/>
            <a:ext cx="5962650" cy="1006475"/>
          </a:xfrm>
        </p:spPr>
        <p:txBody>
          <a:bodyPr/>
          <a:lstStyle/>
          <a:p>
            <a:r>
              <a:rPr lang="en-US" sz="3200"/>
              <a:t>Dell </a:t>
            </a:r>
            <a:r>
              <a:rPr lang="en-US" sz="3200" smtClean="0"/>
              <a:t>AIM </a:t>
            </a:r>
            <a:r>
              <a:rPr lang="en-US" sz="3200" dirty="0"/>
              <a:t>Training</a:t>
            </a:r>
            <a:endParaRPr lang="en-US" sz="3200" dirty="0">
              <a:latin typeface="Museo For Dell" charset="0"/>
              <a:ea typeface="Museo For Dell" charset="0"/>
              <a:cs typeface="Museo For Dell" charset="0"/>
            </a:endParaRPr>
          </a:p>
        </p:txBody>
      </p:sp>
      <p:sp>
        <p:nvSpPr>
          <p:cNvPr id="9" name="Rectangle 70"/>
          <p:cNvSpPr>
            <a:spLocks noGrp="1" noChangeArrowheads="1"/>
          </p:cNvSpPr>
          <p:nvPr>
            <p:ph type="subTitle" idx="1"/>
          </p:nvPr>
        </p:nvSpPr>
        <p:spPr>
          <a:xfrm>
            <a:off x="447675" y="4165600"/>
            <a:ext cx="5953125" cy="387798"/>
          </a:xfrm>
        </p:spPr>
        <p:txBody>
          <a:bodyPr>
            <a:spAutoFit/>
          </a:bodyPr>
          <a:lstStyle/>
          <a:p>
            <a:r>
              <a:rPr lang="en-US" sz="2800" dirty="0" smtClean="0">
                <a:latin typeface="Museo Sans For Dell" charset="0"/>
                <a:ea typeface="Museo Sans For Dell" charset="0"/>
                <a:cs typeface="Museo Sans For Dell" charset="0"/>
              </a:rPr>
              <a:t>Windows Personas</a:t>
            </a:r>
            <a:endParaRPr lang="en-US" sz="2800" dirty="0">
              <a:latin typeface="Museo Sans For Dell" charset="0"/>
              <a:ea typeface="Museo Sans For Dell" charset="0"/>
              <a:cs typeface="Museo Sans For Dell" charset="0"/>
            </a:endParaRPr>
          </a:p>
        </p:txBody>
      </p:sp>
    </p:spTree>
    <p:extLst>
      <p:ext uri="{BB962C8B-B14F-4D97-AF65-F5344CB8AC3E}">
        <p14:creationId xmlns:p14="http://schemas.microsoft.com/office/powerpoint/2010/main" val="1052639127"/>
      </p:ext>
    </p:extLst>
  </p:cSld>
  <p:clrMapOvr>
    <a:masterClrMapping/>
  </p:clrMapOvr>
  <p:transition spd="med">
    <p:wipe dir="r"/>
  </p:transition>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Objectives</a:t>
            </a:r>
            <a:endParaRPr lang="en-US" dirty="0"/>
          </a:p>
        </p:txBody>
      </p:sp>
      <p:sp>
        <p:nvSpPr>
          <p:cNvPr id="3" name="Content Placeholder 2"/>
          <p:cNvSpPr>
            <a:spLocks noGrp="1"/>
          </p:cNvSpPr>
          <p:nvPr>
            <p:ph sz="half" idx="1"/>
          </p:nvPr>
        </p:nvSpPr>
        <p:spPr>
          <a:xfrm>
            <a:off x="411018" y="1263458"/>
            <a:ext cx="8229600" cy="4754880"/>
          </a:xfrm>
        </p:spPr>
        <p:txBody>
          <a:bodyPr>
            <a:normAutofit/>
          </a:bodyPr>
          <a:lstStyle/>
          <a:p>
            <a:r>
              <a:rPr lang="en-US" sz="1800" dirty="0" smtClean="0"/>
              <a:t>Understand the procedure to build Windows personas from Windows disk images  </a:t>
            </a:r>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338</a:t>
            </a:fld>
            <a:endParaRPr lang="en-US" dirty="0"/>
          </a:p>
        </p:txBody>
      </p:sp>
    </p:spTree>
    <p:extLst>
      <p:ext uri="{BB962C8B-B14F-4D97-AF65-F5344CB8AC3E}">
        <p14:creationId xmlns:p14="http://schemas.microsoft.com/office/powerpoint/2010/main" val="1633571083"/>
      </p:ext>
    </p:extLst>
  </p:cSld>
  <p:clrMapOvr>
    <a:masterClrMapping/>
  </p:clrMapOvr>
  <p:transition spd="med">
    <p:wipe dir="r"/>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 Covered</a:t>
            </a:r>
            <a:endParaRPr lang="en-US" dirty="0"/>
          </a:p>
        </p:txBody>
      </p:sp>
      <p:sp>
        <p:nvSpPr>
          <p:cNvPr id="3" name="Content Placeholder 2"/>
          <p:cNvSpPr>
            <a:spLocks noGrp="1"/>
          </p:cNvSpPr>
          <p:nvPr>
            <p:ph sz="half" idx="1"/>
          </p:nvPr>
        </p:nvSpPr>
        <p:spPr>
          <a:xfrm>
            <a:off x="457200" y="1267634"/>
            <a:ext cx="8229600" cy="4754880"/>
          </a:xfrm>
        </p:spPr>
        <p:txBody>
          <a:bodyPr>
            <a:normAutofit/>
          </a:bodyPr>
          <a:lstStyle/>
          <a:p>
            <a:pPr>
              <a:lnSpc>
                <a:spcPct val="100000"/>
              </a:lnSpc>
            </a:pPr>
            <a:r>
              <a:rPr lang="en-US" sz="1800" dirty="0" smtClean="0"/>
              <a:t>Windows 2008 and 2003</a:t>
            </a:r>
          </a:p>
          <a:p>
            <a:pPr>
              <a:lnSpc>
                <a:spcPct val="150000"/>
              </a:lnSpc>
            </a:pPr>
            <a:r>
              <a:rPr lang="en-US" sz="1800" dirty="0" smtClean="0"/>
              <a:t>Installation</a:t>
            </a:r>
          </a:p>
          <a:p>
            <a:pPr>
              <a:lnSpc>
                <a:spcPct val="150000"/>
              </a:lnSpc>
            </a:pPr>
            <a:r>
              <a:rPr lang="en-US" sz="1800" dirty="0" smtClean="0"/>
              <a:t>Preparation</a:t>
            </a:r>
          </a:p>
          <a:p>
            <a:pPr>
              <a:lnSpc>
                <a:spcPct val="150000"/>
              </a:lnSpc>
            </a:pPr>
            <a:r>
              <a:rPr lang="en-US" sz="1800" dirty="0" smtClean="0"/>
              <a:t>Migration</a:t>
            </a:r>
          </a:p>
          <a:p>
            <a:pPr>
              <a:lnSpc>
                <a:spcPct val="150000"/>
              </a:lnSpc>
            </a:pPr>
            <a:r>
              <a:rPr lang="en-US" sz="1800" dirty="0" smtClean="0"/>
              <a:t>Networking</a:t>
            </a:r>
          </a:p>
          <a:p>
            <a:pPr>
              <a:lnSpc>
                <a:spcPct val="150000"/>
              </a:lnSpc>
            </a:pPr>
            <a:r>
              <a:rPr lang="en-US" sz="1800" dirty="0" smtClean="0"/>
              <a:t>Booting and Retargeting</a:t>
            </a:r>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339</a:t>
            </a:fld>
            <a:endParaRPr lang="en-US" dirty="0"/>
          </a:p>
        </p:txBody>
      </p:sp>
    </p:spTree>
    <p:extLst>
      <p:ext uri="{BB962C8B-B14F-4D97-AF65-F5344CB8AC3E}">
        <p14:creationId xmlns:p14="http://schemas.microsoft.com/office/powerpoint/2010/main" val="4104138409"/>
      </p:ext>
    </p:extLst>
  </p:cSld>
  <p:clrMapOvr>
    <a:masterClrMapping/>
  </p:clrMapOvr>
  <p:transition spd="med">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Dell </a:t>
            </a:r>
            <a:r>
              <a:rPr lang="en-US" sz="3200" dirty="0" smtClean="0"/>
              <a:t>AIM </a:t>
            </a:r>
            <a:r>
              <a:rPr lang="en-US" sz="3200" dirty="0"/>
              <a:t>Training</a:t>
            </a:r>
          </a:p>
        </p:txBody>
      </p:sp>
      <p:sp>
        <p:nvSpPr>
          <p:cNvPr id="3" name="Subtitle 2"/>
          <p:cNvSpPr>
            <a:spLocks noGrp="1"/>
          </p:cNvSpPr>
          <p:nvPr>
            <p:ph type="subTitle" idx="1"/>
          </p:nvPr>
        </p:nvSpPr>
        <p:spPr/>
        <p:txBody>
          <a:bodyPr>
            <a:normAutofit/>
          </a:bodyPr>
          <a:lstStyle/>
          <a:p>
            <a:r>
              <a:rPr lang="en-US" sz="2800" dirty="0" smtClean="0"/>
              <a:t>Dell AIM 3.4 Refresher</a:t>
            </a:r>
          </a:p>
        </p:txBody>
      </p:sp>
    </p:spTree>
    <p:extLst>
      <p:ext uri="{BB962C8B-B14F-4D97-AF65-F5344CB8AC3E}">
        <p14:creationId xmlns:p14="http://schemas.microsoft.com/office/powerpoint/2010/main" val="3341307307"/>
      </p:ext>
    </p:extLst>
  </p:cSld>
  <p:clrMapOvr>
    <a:masterClrMapping/>
  </p:clrMapOvr>
  <p:transition spd="med">
    <p:wipe dir="r"/>
  </p:transition>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2008 - </a:t>
            </a:r>
            <a:r>
              <a:rPr lang="en-US" sz="2800" dirty="0" smtClean="0"/>
              <a:t>Installation</a:t>
            </a:r>
            <a:endParaRPr lang="en-US" sz="2800" dirty="0"/>
          </a:p>
        </p:txBody>
      </p:sp>
      <p:sp>
        <p:nvSpPr>
          <p:cNvPr id="3" name="Content Placeholder 2"/>
          <p:cNvSpPr>
            <a:spLocks noGrp="1"/>
          </p:cNvSpPr>
          <p:nvPr>
            <p:ph sz="half" idx="1"/>
          </p:nvPr>
        </p:nvSpPr>
        <p:spPr>
          <a:xfrm>
            <a:off x="457200" y="1267634"/>
            <a:ext cx="8229600" cy="4754880"/>
          </a:xfrm>
        </p:spPr>
        <p:txBody>
          <a:bodyPr>
            <a:normAutofit/>
          </a:bodyPr>
          <a:lstStyle/>
          <a:p>
            <a:pPr>
              <a:lnSpc>
                <a:spcPct val="100000"/>
              </a:lnSpc>
            </a:pPr>
            <a:r>
              <a:rPr lang="en-US" sz="1800" dirty="0" smtClean="0"/>
              <a:t>Normally installed on local disk</a:t>
            </a:r>
          </a:p>
          <a:p>
            <a:pPr>
              <a:lnSpc>
                <a:spcPct val="150000"/>
              </a:lnSpc>
            </a:pPr>
            <a:r>
              <a:rPr lang="en-US" sz="1800" dirty="0" smtClean="0"/>
              <a:t>May be installed directly on </a:t>
            </a:r>
            <a:r>
              <a:rPr lang="en-US" sz="1800" dirty="0" err="1" smtClean="0"/>
              <a:t>iSCSI</a:t>
            </a:r>
            <a:r>
              <a:rPr lang="en-US" sz="1800" dirty="0" smtClean="0"/>
              <a:t> target or FC-SAN LUN</a:t>
            </a:r>
          </a:p>
          <a:p>
            <a:pPr>
              <a:lnSpc>
                <a:spcPct val="150000"/>
              </a:lnSpc>
            </a:pPr>
            <a:r>
              <a:rPr lang="en-US" sz="1800" dirty="0" smtClean="0"/>
              <a:t>32-bit and 64-bit SP2 and R2 versions supported</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340</a:t>
            </a:fld>
            <a:endParaRPr lang="en-US" dirty="0"/>
          </a:p>
        </p:txBody>
      </p:sp>
    </p:spTree>
    <p:extLst>
      <p:ext uri="{BB962C8B-B14F-4D97-AF65-F5344CB8AC3E}">
        <p14:creationId xmlns:p14="http://schemas.microsoft.com/office/powerpoint/2010/main" val="4162248318"/>
      </p:ext>
    </p:extLst>
  </p:cSld>
  <p:clrMapOvr>
    <a:masterClrMapping/>
  </p:clrMapOvr>
  <p:transition spd="med">
    <p:wipe dir="r"/>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2008 - </a:t>
            </a:r>
            <a:r>
              <a:rPr lang="en-US" sz="2800" dirty="0" smtClean="0"/>
              <a:t>Preparation</a:t>
            </a:r>
            <a:endParaRPr lang="en-US" sz="2800" dirty="0"/>
          </a:p>
        </p:txBody>
      </p:sp>
      <p:sp>
        <p:nvSpPr>
          <p:cNvPr id="3" name="Content Placeholder 2"/>
          <p:cNvSpPr>
            <a:spLocks noGrp="1"/>
          </p:cNvSpPr>
          <p:nvPr>
            <p:ph sz="half" idx="1"/>
          </p:nvPr>
        </p:nvSpPr>
        <p:spPr>
          <a:xfrm>
            <a:off x="457200" y="1267634"/>
            <a:ext cx="8229600" cy="4754880"/>
          </a:xfrm>
        </p:spPr>
        <p:txBody>
          <a:bodyPr>
            <a:normAutofit/>
          </a:bodyPr>
          <a:lstStyle/>
          <a:p>
            <a:pPr>
              <a:lnSpc>
                <a:spcPct val="100000"/>
              </a:lnSpc>
            </a:pPr>
            <a:r>
              <a:rPr lang="en-US" sz="1800" dirty="0" smtClean="0"/>
              <a:t>No changes or additions are required on the source image</a:t>
            </a:r>
          </a:p>
          <a:p>
            <a:pPr>
              <a:lnSpc>
                <a:spcPct val="100000"/>
              </a:lnSpc>
            </a:pPr>
            <a:endParaRPr lang="en-US" sz="1800" dirty="0"/>
          </a:p>
          <a:p>
            <a:pPr>
              <a:lnSpc>
                <a:spcPct val="100000"/>
              </a:lnSpc>
            </a:pPr>
            <a:r>
              <a:rPr lang="en-US" sz="1800" dirty="0" smtClean="0"/>
              <a:t>If  the servers target storage are separated by a router you will need to build static routes on the image before you migrate it, see KBA 439</a:t>
            </a:r>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341</a:t>
            </a:fld>
            <a:endParaRPr lang="en-US" dirty="0"/>
          </a:p>
        </p:txBody>
      </p:sp>
    </p:spTree>
    <p:extLst>
      <p:ext uri="{BB962C8B-B14F-4D97-AF65-F5344CB8AC3E}">
        <p14:creationId xmlns:p14="http://schemas.microsoft.com/office/powerpoint/2010/main" val="586593215"/>
      </p:ext>
    </p:extLst>
  </p:cSld>
  <p:clrMapOvr>
    <a:masterClrMapping/>
  </p:clrMapOvr>
  <p:transition spd="med">
    <p:wipe dir="r"/>
  </p:transition>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2008 - </a:t>
            </a:r>
            <a:r>
              <a:rPr lang="en-US" sz="2800" dirty="0" smtClean="0"/>
              <a:t>Migration</a:t>
            </a:r>
            <a:endParaRPr lang="en-US" sz="2800" dirty="0"/>
          </a:p>
        </p:txBody>
      </p:sp>
      <p:sp>
        <p:nvSpPr>
          <p:cNvPr id="3" name="Content Placeholder 2"/>
          <p:cNvSpPr>
            <a:spLocks noGrp="1"/>
          </p:cNvSpPr>
          <p:nvPr>
            <p:ph sz="half" idx="1"/>
          </p:nvPr>
        </p:nvSpPr>
        <p:spPr>
          <a:xfrm>
            <a:off x="457200" y="1267634"/>
            <a:ext cx="8229600" cy="4754880"/>
          </a:xfrm>
        </p:spPr>
        <p:txBody>
          <a:bodyPr>
            <a:noAutofit/>
          </a:bodyPr>
          <a:lstStyle/>
          <a:p>
            <a:pPr>
              <a:lnSpc>
                <a:spcPct val="100000"/>
              </a:lnSpc>
            </a:pPr>
            <a:r>
              <a:rPr lang="en-US" sz="1800" dirty="0" smtClean="0"/>
              <a:t>Performed with SMU</a:t>
            </a:r>
          </a:p>
          <a:p>
            <a:pPr>
              <a:lnSpc>
                <a:spcPct val="150000"/>
              </a:lnSpc>
            </a:pPr>
            <a:r>
              <a:rPr lang="en-US" sz="1800" dirty="0" smtClean="0"/>
              <a:t>Images must be “prepared for </a:t>
            </a:r>
            <a:r>
              <a:rPr lang="en-US" sz="1800" dirty="0" err="1" smtClean="0"/>
              <a:t>iSCSI</a:t>
            </a:r>
            <a:r>
              <a:rPr lang="en-US" sz="1800" dirty="0" smtClean="0"/>
              <a:t> booting” with SMU</a:t>
            </a:r>
          </a:p>
          <a:p>
            <a:pPr>
              <a:lnSpc>
                <a:spcPct val="150000"/>
              </a:lnSpc>
            </a:pPr>
            <a:r>
              <a:rPr lang="en-US" sz="1800" dirty="0" smtClean="0"/>
              <a:t>Emulex and </a:t>
            </a:r>
            <a:r>
              <a:rPr lang="en-US" sz="1800" dirty="0" err="1" smtClean="0"/>
              <a:t>QLogic</a:t>
            </a:r>
            <a:r>
              <a:rPr lang="en-US" sz="1800" dirty="0" smtClean="0"/>
              <a:t> Fiber Channel HBA drivers automatically installed</a:t>
            </a:r>
          </a:p>
          <a:p>
            <a:pPr>
              <a:lnSpc>
                <a:spcPct val="150000"/>
              </a:lnSpc>
            </a:pPr>
            <a:r>
              <a:rPr lang="en-US" sz="1800" dirty="0" smtClean="0"/>
              <a:t>In most cases, the ESX and Hyper-V Virtual Disk Drivers should be installed to prevent having to do it when P2V is performed</a:t>
            </a:r>
          </a:p>
          <a:p>
            <a:pPr>
              <a:lnSpc>
                <a:spcPct val="150000"/>
              </a:lnSpc>
            </a:pPr>
            <a:r>
              <a:rPr lang="en-US" sz="1800" dirty="0" smtClean="0"/>
              <a:t>Automatic reboot on BSOD should be disabled</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342</a:t>
            </a:fld>
            <a:endParaRPr lang="en-US" dirty="0"/>
          </a:p>
        </p:txBody>
      </p:sp>
    </p:spTree>
    <p:extLst>
      <p:ext uri="{BB962C8B-B14F-4D97-AF65-F5344CB8AC3E}">
        <p14:creationId xmlns:p14="http://schemas.microsoft.com/office/powerpoint/2010/main" val="2373723468"/>
      </p:ext>
    </p:extLst>
  </p:cSld>
  <p:clrMapOvr>
    <a:masterClrMapping/>
  </p:clrMapOvr>
  <p:transition spd="med">
    <p:wipe dir="r"/>
  </p:transitio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2008 - </a:t>
            </a:r>
            <a:r>
              <a:rPr lang="en-US" sz="2800" dirty="0" smtClean="0"/>
              <a:t>Networking</a:t>
            </a:r>
            <a:endParaRPr lang="en-US" sz="2800" dirty="0"/>
          </a:p>
        </p:txBody>
      </p:sp>
      <p:sp>
        <p:nvSpPr>
          <p:cNvPr id="3" name="Content Placeholder 2"/>
          <p:cNvSpPr>
            <a:spLocks noGrp="1"/>
          </p:cNvSpPr>
          <p:nvPr>
            <p:ph sz="half" idx="1"/>
          </p:nvPr>
        </p:nvSpPr>
        <p:spPr>
          <a:xfrm>
            <a:off x="400050" y="1260456"/>
            <a:ext cx="8229600" cy="4939665"/>
          </a:xfrm>
        </p:spPr>
        <p:txBody>
          <a:bodyPr>
            <a:normAutofit/>
          </a:bodyPr>
          <a:lstStyle/>
          <a:p>
            <a:pPr>
              <a:lnSpc>
                <a:spcPct val="100000"/>
              </a:lnSpc>
            </a:pPr>
            <a:r>
              <a:rPr lang="en-US" sz="1800" dirty="0" smtClean="0"/>
              <a:t>The persona agent can configure the following:</a:t>
            </a:r>
          </a:p>
          <a:p>
            <a:pPr lvl="1">
              <a:lnSpc>
                <a:spcPct val="100000"/>
              </a:lnSpc>
            </a:pPr>
            <a:r>
              <a:rPr lang="en-US" sz="1600" dirty="0" smtClean="0"/>
              <a:t>Static Routes</a:t>
            </a:r>
          </a:p>
          <a:p>
            <a:pPr lvl="1">
              <a:lnSpc>
                <a:spcPct val="100000"/>
              </a:lnSpc>
            </a:pPr>
            <a:r>
              <a:rPr lang="en-US" sz="1600" dirty="0" smtClean="0"/>
              <a:t>Default Gateway</a:t>
            </a:r>
          </a:p>
          <a:p>
            <a:pPr lvl="1">
              <a:lnSpc>
                <a:spcPct val="100000"/>
              </a:lnSpc>
            </a:pPr>
            <a:r>
              <a:rPr lang="en-US" sz="1600" dirty="0" smtClean="0"/>
              <a:t>DNS Servers</a:t>
            </a:r>
          </a:p>
          <a:p>
            <a:pPr lvl="1">
              <a:lnSpc>
                <a:spcPct val="100000"/>
              </a:lnSpc>
            </a:pPr>
            <a:endParaRPr lang="en-US" sz="700" dirty="0" smtClean="0"/>
          </a:p>
          <a:p>
            <a:pPr>
              <a:lnSpc>
                <a:spcPct val="100000"/>
              </a:lnSpc>
            </a:pPr>
            <a:r>
              <a:rPr lang="en-US" sz="1800" dirty="0" err="1" smtClean="0"/>
              <a:t>vNICs</a:t>
            </a:r>
            <a:r>
              <a:rPr lang="en-US" sz="1800" dirty="0" smtClean="0"/>
              <a:t> are used to provide VLAN access to existing NICs</a:t>
            </a:r>
          </a:p>
          <a:p>
            <a:pPr lvl="1">
              <a:lnSpc>
                <a:spcPct val="100000"/>
              </a:lnSpc>
            </a:pPr>
            <a:r>
              <a:rPr lang="en-US" sz="1600" dirty="0" err="1" smtClean="0"/>
              <a:t>vNIC</a:t>
            </a:r>
            <a:r>
              <a:rPr lang="en-US" sz="1600" dirty="0" smtClean="0"/>
              <a:t> configuration includes</a:t>
            </a:r>
          </a:p>
          <a:p>
            <a:pPr lvl="2">
              <a:lnSpc>
                <a:spcPct val="100000"/>
              </a:lnSpc>
            </a:pPr>
            <a:r>
              <a:rPr lang="en-US" sz="1400" dirty="0" smtClean="0"/>
              <a:t>NetBIOS Over TCP</a:t>
            </a:r>
          </a:p>
          <a:p>
            <a:pPr lvl="2">
              <a:lnSpc>
                <a:spcPct val="100000"/>
              </a:lnSpc>
            </a:pPr>
            <a:r>
              <a:rPr lang="en-US" sz="1400" dirty="0" smtClean="0"/>
              <a:t>WINS Server Address</a:t>
            </a:r>
          </a:p>
          <a:p>
            <a:pPr lvl="2">
              <a:lnSpc>
                <a:spcPct val="100000"/>
              </a:lnSpc>
            </a:pPr>
            <a:r>
              <a:rPr lang="en-US" sz="1400" dirty="0" smtClean="0"/>
              <a:t>Register With DNS</a:t>
            </a:r>
          </a:p>
          <a:p>
            <a:pPr lvl="2">
              <a:lnSpc>
                <a:spcPct val="100000"/>
              </a:lnSpc>
            </a:pPr>
            <a:r>
              <a:rPr lang="en-US" sz="1400" dirty="0" smtClean="0"/>
              <a:t>IP Address</a:t>
            </a:r>
          </a:p>
          <a:p>
            <a:endParaRPr lang="en-US" sz="700" dirty="0" smtClean="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343</a:t>
            </a:fld>
            <a:endParaRPr lang="en-US" dirty="0"/>
          </a:p>
        </p:txBody>
      </p:sp>
    </p:spTree>
    <p:extLst>
      <p:ext uri="{BB962C8B-B14F-4D97-AF65-F5344CB8AC3E}">
        <p14:creationId xmlns:p14="http://schemas.microsoft.com/office/powerpoint/2010/main" val="1995908512"/>
      </p:ext>
    </p:extLst>
  </p:cSld>
  <p:clrMapOvr>
    <a:masterClrMapping/>
  </p:clrMapOvr>
  <p:transition spd="med">
    <p:wipe dir="r"/>
  </p:transition>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2008 – </a:t>
            </a:r>
            <a:r>
              <a:rPr lang="en-US" sz="2800" dirty="0" smtClean="0"/>
              <a:t>Networking Restrictions</a:t>
            </a:r>
            <a:endParaRPr lang="en-US" sz="2800" dirty="0"/>
          </a:p>
        </p:txBody>
      </p:sp>
      <p:sp>
        <p:nvSpPr>
          <p:cNvPr id="3" name="Content Placeholder 2"/>
          <p:cNvSpPr>
            <a:spLocks noGrp="1"/>
          </p:cNvSpPr>
          <p:nvPr>
            <p:ph sz="half" idx="1"/>
          </p:nvPr>
        </p:nvSpPr>
        <p:spPr>
          <a:xfrm>
            <a:off x="400050" y="1260456"/>
            <a:ext cx="8229600" cy="4939665"/>
          </a:xfrm>
        </p:spPr>
        <p:txBody>
          <a:bodyPr>
            <a:normAutofit/>
          </a:bodyPr>
          <a:lstStyle/>
          <a:p>
            <a:r>
              <a:rPr lang="en-US" sz="1800" dirty="0" smtClean="0"/>
              <a:t>Intel e1000 NICs</a:t>
            </a:r>
          </a:p>
          <a:p>
            <a:pPr lvl="1">
              <a:lnSpc>
                <a:spcPct val="100000"/>
              </a:lnSpc>
            </a:pPr>
            <a:r>
              <a:rPr lang="en-US" sz="1600" dirty="0" smtClean="0"/>
              <a:t>A registry change must be performed to all tagged traffic through the physical interface</a:t>
            </a:r>
          </a:p>
          <a:p>
            <a:pPr lvl="1">
              <a:lnSpc>
                <a:spcPct val="150000"/>
              </a:lnSpc>
            </a:pPr>
            <a:r>
              <a:rPr lang="en-US" sz="1600" dirty="0" smtClean="0"/>
              <a:t>Applies to ESX e1000 network adapter as well</a:t>
            </a:r>
          </a:p>
          <a:p>
            <a:pPr lvl="2">
              <a:lnSpc>
                <a:spcPct val="150000"/>
              </a:lnSpc>
            </a:pPr>
            <a:r>
              <a:rPr lang="en-US" dirty="0" smtClean="0"/>
              <a:t>vmxnet2 adapter can be used to prevent having to modify the registry</a:t>
            </a:r>
          </a:p>
          <a:p>
            <a:pPr lvl="1">
              <a:lnSpc>
                <a:spcPct val="150000"/>
              </a:lnSpc>
            </a:pPr>
            <a:endParaRPr lang="en-US" sz="1600" dirty="0" smtClean="0"/>
          </a:p>
          <a:p>
            <a:pPr>
              <a:lnSpc>
                <a:spcPct val="150000"/>
              </a:lnSpc>
            </a:pPr>
            <a:r>
              <a:rPr lang="en-US" sz="1800" dirty="0" smtClean="0"/>
              <a:t>On </a:t>
            </a:r>
            <a:r>
              <a:rPr lang="en-US" sz="1800" dirty="0" err="1" smtClean="0"/>
              <a:t>iSCSI</a:t>
            </a:r>
            <a:r>
              <a:rPr lang="en-US" sz="1800" dirty="0" smtClean="0"/>
              <a:t>, </a:t>
            </a:r>
            <a:r>
              <a:rPr lang="en-US" sz="1800" dirty="0" err="1" smtClean="0"/>
              <a:t>vNICs</a:t>
            </a:r>
            <a:r>
              <a:rPr lang="en-US" sz="1800" dirty="0" smtClean="0"/>
              <a:t> cannot be created on the boot NIC</a:t>
            </a:r>
          </a:p>
          <a:p>
            <a:pPr lvl="1">
              <a:lnSpc>
                <a:spcPct val="150000"/>
              </a:lnSpc>
            </a:pPr>
            <a:r>
              <a:rPr lang="en-US" sz="1600" dirty="0" smtClean="0"/>
              <a:t>Windows restriction</a:t>
            </a:r>
          </a:p>
          <a:p>
            <a:pPr>
              <a:lnSpc>
                <a:spcPct val="150000"/>
              </a:lnSpc>
            </a:pPr>
            <a:endParaRPr lang="en-US" sz="1800" dirty="0"/>
          </a:p>
          <a:p>
            <a:pPr>
              <a:lnSpc>
                <a:spcPct val="100000"/>
              </a:lnSpc>
            </a:pPr>
            <a:r>
              <a:rPr lang="en-US" sz="1800" dirty="0" smtClean="0"/>
              <a:t>On Non R2 Windows the AIM driver must be installed manually after the AIM agent as been installed. </a:t>
            </a:r>
            <a:r>
              <a:rPr lang="en-US" sz="1400" dirty="0" smtClean="0"/>
              <a:t>(See Release notes and KBA 424)</a:t>
            </a:r>
          </a:p>
        </p:txBody>
      </p:sp>
      <p:sp>
        <p:nvSpPr>
          <p:cNvPr id="4" name="Footer Placeholder 3"/>
          <p:cNvSpPr>
            <a:spLocks noGrp="1"/>
          </p:cNvSpPr>
          <p:nvPr>
            <p:ph type="ftr" sz="quarter" idx="3"/>
          </p:nvPr>
        </p:nvSpPr>
        <p:spPr>
          <a:xfrm>
            <a:off x="772768" y="6407579"/>
            <a:ext cx="1885950" cy="152400"/>
          </a:xfrm>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344</a:t>
            </a:fld>
            <a:endParaRPr lang="en-US" dirty="0"/>
          </a:p>
        </p:txBody>
      </p:sp>
    </p:spTree>
    <p:extLst>
      <p:ext uri="{BB962C8B-B14F-4D97-AF65-F5344CB8AC3E}">
        <p14:creationId xmlns:p14="http://schemas.microsoft.com/office/powerpoint/2010/main" val="638983196"/>
      </p:ext>
    </p:extLst>
  </p:cSld>
  <p:clrMapOvr>
    <a:masterClrMapping/>
  </p:clrMapOvr>
  <p:transition spd="med">
    <p:wipe dir="r"/>
  </p:transition>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2008 </a:t>
            </a:r>
            <a:r>
              <a:rPr lang="en-US" sz="2800" dirty="0" smtClean="0"/>
              <a:t>– </a:t>
            </a:r>
            <a:r>
              <a:rPr lang="en-US" sz="2800" dirty="0" err="1" smtClean="0"/>
              <a:t>iSCSI</a:t>
            </a:r>
            <a:r>
              <a:rPr lang="en-US" sz="2800" dirty="0" smtClean="0"/>
              <a:t> Booting and Retargeting</a:t>
            </a:r>
            <a:endParaRPr lang="en-US" sz="2800" dirty="0"/>
          </a:p>
        </p:txBody>
      </p:sp>
      <p:sp>
        <p:nvSpPr>
          <p:cNvPr id="3" name="Content Placeholder 2"/>
          <p:cNvSpPr>
            <a:spLocks noGrp="1"/>
          </p:cNvSpPr>
          <p:nvPr>
            <p:ph sz="half" idx="1"/>
          </p:nvPr>
        </p:nvSpPr>
        <p:spPr>
          <a:xfrm>
            <a:off x="457200" y="1280160"/>
            <a:ext cx="8229600" cy="4945276"/>
          </a:xfrm>
        </p:spPr>
        <p:txBody>
          <a:bodyPr>
            <a:normAutofit/>
          </a:bodyPr>
          <a:lstStyle/>
          <a:p>
            <a:r>
              <a:rPr lang="en-US" sz="1800" dirty="0" smtClean="0"/>
              <a:t>Requires identical hardware</a:t>
            </a:r>
          </a:p>
          <a:p>
            <a:pPr lvl="1">
              <a:lnSpc>
                <a:spcPct val="150000"/>
              </a:lnSpc>
            </a:pPr>
            <a:r>
              <a:rPr lang="en-US" sz="1600" dirty="0" smtClean="0"/>
              <a:t>Examples of what works:</a:t>
            </a:r>
          </a:p>
          <a:p>
            <a:pPr lvl="2">
              <a:lnSpc>
                <a:spcPct val="150000"/>
              </a:lnSpc>
            </a:pPr>
            <a:r>
              <a:rPr lang="en-US" dirty="0" smtClean="0"/>
              <a:t>R610 to R710</a:t>
            </a:r>
          </a:p>
          <a:p>
            <a:pPr lvl="2">
              <a:lnSpc>
                <a:spcPct val="150000"/>
              </a:lnSpc>
            </a:pPr>
            <a:r>
              <a:rPr lang="en-US" dirty="0" smtClean="0"/>
              <a:t>M610 to M710</a:t>
            </a:r>
          </a:p>
          <a:p>
            <a:pPr lvl="1">
              <a:lnSpc>
                <a:spcPct val="150000"/>
              </a:lnSpc>
            </a:pPr>
            <a:r>
              <a:rPr lang="en-US" sz="1600" dirty="0" smtClean="0"/>
              <a:t>Example of what does not work:</a:t>
            </a:r>
          </a:p>
          <a:p>
            <a:pPr lvl="2">
              <a:lnSpc>
                <a:spcPct val="150000"/>
              </a:lnSpc>
            </a:pPr>
            <a:r>
              <a:rPr lang="en-US" dirty="0" smtClean="0"/>
              <a:t>R610 to 2950</a:t>
            </a:r>
          </a:p>
          <a:p>
            <a:pPr marL="0" lvl="1" indent="0">
              <a:lnSpc>
                <a:spcPct val="150000"/>
              </a:lnSpc>
              <a:buNone/>
            </a:pPr>
            <a:endParaRPr lang="en-US" sz="1600" dirty="0" smtClean="0"/>
          </a:p>
          <a:p>
            <a:pPr marL="228600" lvl="1" indent="-228600">
              <a:lnSpc>
                <a:spcPct val="110000"/>
              </a:lnSpc>
              <a:buFont typeface="Arial" pitchFamily="34" charset="0"/>
              <a:buChar char="•"/>
            </a:pPr>
            <a:r>
              <a:rPr lang="en-US" sz="1600" dirty="0" smtClean="0"/>
              <a:t>Update the registry with the </a:t>
            </a:r>
            <a:r>
              <a:rPr lang="en-US" sz="1600" dirty="0" err="1" smtClean="0"/>
              <a:t>iSCSI</a:t>
            </a:r>
            <a:r>
              <a:rPr lang="en-US" sz="1600" dirty="0" smtClean="0"/>
              <a:t> initiator path if additional LUNs must be mounted – See SMU Administrator Guide</a:t>
            </a:r>
          </a:p>
          <a:p>
            <a:pPr>
              <a:lnSpc>
                <a:spcPct val="150000"/>
              </a:lnSpc>
            </a:pPr>
            <a:endParaRPr lang="en-US" sz="1600" dirty="0"/>
          </a:p>
        </p:txBody>
      </p:sp>
      <p:sp>
        <p:nvSpPr>
          <p:cNvPr id="4" name="Footer Placeholder 3"/>
          <p:cNvSpPr>
            <a:spLocks noGrp="1"/>
          </p:cNvSpPr>
          <p:nvPr>
            <p:ph type="ftr" sz="quarter" idx="3"/>
          </p:nvPr>
        </p:nvSpPr>
        <p:spPr/>
        <p:txBody>
          <a:bodyPr/>
          <a:lstStyle/>
          <a:p>
            <a:r>
              <a:rPr lang="en-US" dirty="0"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345</a:t>
            </a:fld>
            <a:endParaRPr lang="en-US" dirty="0"/>
          </a:p>
        </p:txBody>
      </p:sp>
    </p:spTree>
    <p:extLst>
      <p:ext uri="{BB962C8B-B14F-4D97-AF65-F5344CB8AC3E}">
        <p14:creationId xmlns:p14="http://schemas.microsoft.com/office/powerpoint/2010/main" val="2893935065"/>
      </p:ext>
    </p:extLst>
  </p:cSld>
  <p:clrMapOvr>
    <a:masterClrMapping/>
  </p:clrMapOvr>
  <p:transition spd="med">
    <p:wipe dir="r"/>
  </p:transition>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2008 - </a:t>
            </a:r>
            <a:r>
              <a:rPr lang="en-US" sz="2800" dirty="0" smtClean="0"/>
              <a:t>FC Booting and Multi-</a:t>
            </a:r>
            <a:r>
              <a:rPr lang="en-US" sz="2800" dirty="0" err="1" smtClean="0"/>
              <a:t>Pathing</a:t>
            </a:r>
            <a:endParaRPr lang="en-US" sz="2800" dirty="0"/>
          </a:p>
        </p:txBody>
      </p:sp>
      <p:sp>
        <p:nvSpPr>
          <p:cNvPr id="3" name="Content Placeholder 2"/>
          <p:cNvSpPr>
            <a:spLocks noGrp="1"/>
          </p:cNvSpPr>
          <p:nvPr>
            <p:ph sz="half" idx="1"/>
          </p:nvPr>
        </p:nvSpPr>
        <p:spPr>
          <a:xfrm>
            <a:off x="503382" y="1260169"/>
            <a:ext cx="8229600" cy="4754880"/>
          </a:xfrm>
        </p:spPr>
        <p:txBody>
          <a:bodyPr>
            <a:normAutofit/>
          </a:bodyPr>
          <a:lstStyle/>
          <a:p>
            <a:pPr lvl="0"/>
            <a:r>
              <a:rPr lang="en-US" sz="1800" dirty="0" smtClean="0"/>
              <a:t>Boots using the BIOS method</a:t>
            </a:r>
          </a:p>
          <a:p>
            <a:pPr lvl="1"/>
            <a:r>
              <a:rPr lang="en-US" sz="1600" dirty="0" err="1" smtClean="0"/>
              <a:t>vWWPN</a:t>
            </a:r>
            <a:r>
              <a:rPr lang="en-US" sz="1600" dirty="0" smtClean="0"/>
              <a:t> written to HBA BIOS at boot time</a:t>
            </a:r>
          </a:p>
          <a:p>
            <a:pPr lvl="0"/>
            <a:endParaRPr lang="en-US" sz="700" dirty="0" smtClean="0"/>
          </a:p>
          <a:p>
            <a:pPr lvl="0">
              <a:buNone/>
            </a:pPr>
            <a:endParaRPr lang="en-US" sz="700" dirty="0" smtClean="0"/>
          </a:p>
          <a:p>
            <a:pPr lvl="0"/>
            <a:r>
              <a:rPr lang="en-US" sz="1800" dirty="0" smtClean="0"/>
              <a:t>If installed directly on LUN, SMU can be used to inject HBA driver from other manufacturer</a:t>
            </a:r>
          </a:p>
          <a:p>
            <a:pPr lvl="0"/>
            <a:endParaRPr lang="en-US" sz="700" dirty="0" smtClean="0"/>
          </a:p>
          <a:p>
            <a:pPr lvl="0"/>
            <a:r>
              <a:rPr lang="en-US" sz="1800" dirty="0" smtClean="0"/>
              <a:t>Only EMC </a:t>
            </a:r>
            <a:r>
              <a:rPr lang="en-US" sz="1800" dirty="0" err="1" smtClean="0"/>
              <a:t>PowerPath</a:t>
            </a:r>
            <a:r>
              <a:rPr lang="en-US" sz="1800" dirty="0" smtClean="0"/>
              <a:t> is supported</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346</a:t>
            </a:fld>
            <a:endParaRPr lang="en-US" dirty="0"/>
          </a:p>
        </p:txBody>
      </p:sp>
    </p:spTree>
    <p:extLst>
      <p:ext uri="{BB962C8B-B14F-4D97-AF65-F5344CB8AC3E}">
        <p14:creationId xmlns:p14="http://schemas.microsoft.com/office/powerpoint/2010/main" val="1846621709"/>
      </p:ext>
    </p:extLst>
  </p:cSld>
  <p:clrMapOvr>
    <a:masterClrMapping/>
  </p:clrMapOvr>
  <p:transition spd="med">
    <p:wipe dir="r"/>
  </p:transition>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 Windows 2008 </a:t>
            </a:r>
            <a:r>
              <a:rPr lang="en-US" dirty="0" err="1" smtClean="0"/>
              <a:t>iSCSI</a:t>
            </a:r>
            <a:r>
              <a:rPr lang="en-US" dirty="0" smtClean="0"/>
              <a:t> persona from a Local Disk Image</a:t>
            </a:r>
            <a:endParaRPr lang="en-US" dirty="0"/>
          </a:p>
        </p:txBody>
      </p:sp>
      <p:sp>
        <p:nvSpPr>
          <p:cNvPr id="3" name="Content Placeholder 2"/>
          <p:cNvSpPr>
            <a:spLocks noGrp="1"/>
          </p:cNvSpPr>
          <p:nvPr>
            <p:ph sz="half" idx="1"/>
          </p:nvPr>
        </p:nvSpPr>
        <p:spPr>
          <a:xfrm>
            <a:off x="438438" y="1264581"/>
            <a:ext cx="8410287" cy="5166036"/>
          </a:xfrm>
        </p:spPr>
        <p:txBody>
          <a:bodyPr>
            <a:noAutofit/>
          </a:bodyPr>
          <a:lstStyle/>
          <a:p>
            <a:pPr>
              <a:lnSpc>
                <a:spcPct val="100000"/>
              </a:lnSpc>
            </a:pPr>
            <a:r>
              <a:rPr lang="en-US" sz="1800" dirty="0" smtClean="0"/>
              <a:t>Provision a LUN in the </a:t>
            </a:r>
            <a:r>
              <a:rPr lang="en-US" sz="1800" dirty="0" err="1" smtClean="0"/>
              <a:t>iSCSI</a:t>
            </a:r>
            <a:r>
              <a:rPr lang="en-US" sz="1800" dirty="0" smtClean="0"/>
              <a:t> target</a:t>
            </a:r>
          </a:p>
          <a:p>
            <a:pPr lvl="1">
              <a:lnSpc>
                <a:spcPct val="100000"/>
              </a:lnSpc>
            </a:pPr>
            <a:r>
              <a:rPr lang="en-US" sz="1600" dirty="0" smtClean="0"/>
              <a:t>Can be performed from SMU for </a:t>
            </a:r>
            <a:r>
              <a:rPr lang="en-US" sz="1600" dirty="0" err="1" smtClean="0"/>
              <a:t>EqualLogic</a:t>
            </a:r>
            <a:endParaRPr lang="en-US" sz="1600" dirty="0" smtClean="0"/>
          </a:p>
          <a:p>
            <a:pPr lvl="1">
              <a:lnSpc>
                <a:spcPct val="100000"/>
              </a:lnSpc>
            </a:pPr>
            <a:endParaRPr lang="en-US" sz="800" dirty="0" smtClean="0"/>
          </a:p>
          <a:p>
            <a:pPr>
              <a:lnSpc>
                <a:spcPct val="100000"/>
              </a:lnSpc>
            </a:pPr>
            <a:r>
              <a:rPr lang="en-US" sz="1800" dirty="0" smtClean="0"/>
              <a:t>Boot SMU on the server with the image on local disk</a:t>
            </a:r>
          </a:p>
          <a:p>
            <a:pPr>
              <a:lnSpc>
                <a:spcPct val="100000"/>
              </a:lnSpc>
            </a:pPr>
            <a:endParaRPr lang="en-US" sz="800" dirty="0" smtClean="0"/>
          </a:p>
          <a:p>
            <a:pPr>
              <a:lnSpc>
                <a:spcPct val="100000"/>
              </a:lnSpc>
            </a:pPr>
            <a:r>
              <a:rPr lang="en-US" sz="1800" dirty="0" smtClean="0"/>
              <a:t>Mount the </a:t>
            </a:r>
            <a:r>
              <a:rPr lang="en-US" sz="1800" dirty="0" err="1" smtClean="0"/>
              <a:t>iSCSI</a:t>
            </a:r>
            <a:r>
              <a:rPr lang="en-US" sz="1800" dirty="0" smtClean="0"/>
              <a:t> LUN</a:t>
            </a:r>
          </a:p>
          <a:p>
            <a:pPr lvl="1">
              <a:lnSpc>
                <a:spcPct val="100000"/>
              </a:lnSpc>
            </a:pPr>
            <a:r>
              <a:rPr lang="en-US" sz="1600" dirty="0" smtClean="0"/>
              <a:t>SMU requires a DHCP server to obtain an IP address</a:t>
            </a:r>
          </a:p>
          <a:p>
            <a:pPr lvl="1">
              <a:lnSpc>
                <a:spcPct val="100000"/>
              </a:lnSpc>
            </a:pPr>
            <a:endParaRPr lang="en-US" sz="800" dirty="0" smtClean="0"/>
          </a:p>
          <a:p>
            <a:pPr>
              <a:lnSpc>
                <a:spcPct val="100000"/>
              </a:lnSpc>
            </a:pPr>
            <a:r>
              <a:rPr lang="en-US" sz="1800" dirty="0" smtClean="0"/>
              <a:t>Copy the boot image to the </a:t>
            </a:r>
            <a:r>
              <a:rPr lang="en-US" sz="1800" dirty="0" err="1" smtClean="0"/>
              <a:t>iSCSI</a:t>
            </a:r>
            <a:r>
              <a:rPr lang="en-US" sz="1800" dirty="0" smtClean="0"/>
              <a:t> LUN</a:t>
            </a:r>
          </a:p>
          <a:p>
            <a:pPr>
              <a:lnSpc>
                <a:spcPct val="100000"/>
              </a:lnSpc>
            </a:pPr>
            <a:endParaRPr lang="en-US" sz="800" dirty="0" smtClean="0"/>
          </a:p>
          <a:p>
            <a:pPr>
              <a:lnSpc>
                <a:spcPct val="100000"/>
              </a:lnSpc>
            </a:pPr>
            <a:r>
              <a:rPr lang="en-US" sz="1800" dirty="0" smtClean="0"/>
              <a:t>From SMU, prepare the image for </a:t>
            </a:r>
            <a:r>
              <a:rPr lang="en-US" sz="1800" dirty="0" err="1" smtClean="0"/>
              <a:t>iSCSI</a:t>
            </a:r>
            <a:r>
              <a:rPr lang="en-US" sz="1800" dirty="0" smtClean="0"/>
              <a:t> booting</a:t>
            </a:r>
          </a:p>
          <a:p>
            <a:pPr>
              <a:lnSpc>
                <a:spcPct val="100000"/>
              </a:lnSpc>
            </a:pPr>
            <a:endParaRPr lang="en-US" sz="800" dirty="0" smtClean="0"/>
          </a:p>
          <a:p>
            <a:pPr>
              <a:lnSpc>
                <a:spcPct val="100000"/>
              </a:lnSpc>
            </a:pPr>
            <a:r>
              <a:rPr lang="en-US" sz="1800" dirty="0" smtClean="0"/>
              <a:t>From SMU, inject the ESX or Hyper-V Virtual Disk Drivers if P2V is planned</a:t>
            </a:r>
          </a:p>
          <a:p>
            <a:pPr>
              <a:lnSpc>
                <a:spcPct val="100000"/>
              </a:lnSpc>
            </a:pPr>
            <a:endParaRPr lang="en-US" sz="800" dirty="0" smtClean="0"/>
          </a:p>
          <a:p>
            <a:pPr>
              <a:lnSpc>
                <a:spcPct val="100000"/>
              </a:lnSpc>
            </a:pPr>
            <a:r>
              <a:rPr lang="en-US" sz="1800" dirty="0" smtClean="0"/>
              <a:t>Shutdown the server and configure it for PXE booting</a:t>
            </a:r>
          </a:p>
          <a:p>
            <a:pPr lvl="1">
              <a:lnSpc>
                <a:spcPct val="100000"/>
              </a:lnSpc>
            </a:pPr>
            <a:r>
              <a:rPr lang="en-US" sz="1600" dirty="0" smtClean="0"/>
              <a:t>Disabling the local disk and disk controller is recommended</a:t>
            </a:r>
          </a:p>
          <a:p>
            <a:pPr lvl="1">
              <a:lnSpc>
                <a:spcPct val="100000"/>
              </a:lnSpc>
            </a:pPr>
            <a:endParaRPr lang="en-US" sz="800" dirty="0" smtClean="0"/>
          </a:p>
          <a:p>
            <a:pPr>
              <a:lnSpc>
                <a:spcPct val="100000"/>
              </a:lnSpc>
            </a:pPr>
            <a:r>
              <a:rPr lang="en-US" sz="1800" dirty="0" smtClean="0"/>
              <a:t>Add the persona to the AIM controller</a:t>
            </a:r>
          </a:p>
          <a:p>
            <a:pPr lvl="1">
              <a:lnSpc>
                <a:spcPct val="100000"/>
              </a:lnSpc>
            </a:pPr>
            <a:r>
              <a:rPr lang="en-US" sz="1600" dirty="0" smtClean="0"/>
              <a:t>If using EQL in a routed environment, use one of the physical IP addresses</a:t>
            </a:r>
          </a:p>
          <a:p>
            <a:pPr lvl="1">
              <a:lnSpc>
                <a:spcPct val="100000"/>
              </a:lnSpc>
            </a:pPr>
            <a:endParaRPr lang="en-US" sz="800" dirty="0" smtClean="0"/>
          </a:p>
          <a:p>
            <a:pPr>
              <a:lnSpc>
                <a:spcPct val="100000"/>
              </a:lnSpc>
            </a:pPr>
            <a:r>
              <a:rPr lang="en-US" sz="1800" dirty="0" smtClean="0"/>
              <a:t>Start the persona on the original or identical server</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347</a:t>
            </a:fld>
            <a:endParaRPr lang="en-US" dirty="0"/>
          </a:p>
        </p:txBody>
      </p:sp>
    </p:spTree>
    <p:extLst>
      <p:ext uri="{BB962C8B-B14F-4D97-AF65-F5344CB8AC3E}">
        <p14:creationId xmlns:p14="http://schemas.microsoft.com/office/powerpoint/2010/main" val="1510047145"/>
      </p:ext>
    </p:extLst>
  </p:cSld>
  <p:clrMapOvr>
    <a:masterClrMapping/>
  </p:clrMapOvr>
  <p:transition spd="med">
    <p:wipe dir="r"/>
  </p:transitio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 Windows 2008 FC-SAN persona from a Local Disk Image</a:t>
            </a:r>
            <a:endParaRPr lang="en-US" dirty="0"/>
          </a:p>
        </p:txBody>
      </p:sp>
      <p:sp>
        <p:nvSpPr>
          <p:cNvPr id="3" name="Content Placeholder 2"/>
          <p:cNvSpPr>
            <a:spLocks noGrp="1"/>
          </p:cNvSpPr>
          <p:nvPr>
            <p:ph sz="half" idx="1"/>
          </p:nvPr>
        </p:nvSpPr>
        <p:spPr>
          <a:xfrm>
            <a:off x="438438" y="1287623"/>
            <a:ext cx="8410287" cy="4898224"/>
          </a:xfrm>
        </p:spPr>
        <p:txBody>
          <a:bodyPr>
            <a:noAutofit/>
          </a:bodyPr>
          <a:lstStyle/>
          <a:p>
            <a:pPr>
              <a:lnSpc>
                <a:spcPct val="120000"/>
              </a:lnSpc>
            </a:pPr>
            <a:r>
              <a:rPr lang="en-US" sz="1800" dirty="0" smtClean="0"/>
              <a:t>Provision a LUN in the FC-SAN array</a:t>
            </a:r>
          </a:p>
          <a:p>
            <a:pPr>
              <a:lnSpc>
                <a:spcPct val="120000"/>
              </a:lnSpc>
            </a:pPr>
            <a:r>
              <a:rPr lang="en-US" sz="1800" dirty="0" smtClean="0"/>
              <a:t>Install an HBA in the server with the local disk image</a:t>
            </a:r>
          </a:p>
          <a:p>
            <a:pPr>
              <a:lnSpc>
                <a:spcPct val="120000"/>
              </a:lnSpc>
            </a:pPr>
            <a:r>
              <a:rPr lang="en-US" sz="1800" dirty="0" smtClean="0"/>
              <a:t>Map the LUN to the server HBA factory WWPN</a:t>
            </a:r>
          </a:p>
          <a:p>
            <a:pPr>
              <a:lnSpc>
                <a:spcPct val="120000"/>
              </a:lnSpc>
            </a:pPr>
            <a:r>
              <a:rPr lang="en-US" sz="1800" dirty="0" smtClean="0"/>
              <a:t>Boot SMU on the server</a:t>
            </a:r>
          </a:p>
          <a:p>
            <a:pPr>
              <a:lnSpc>
                <a:spcPct val="120000"/>
              </a:lnSpc>
            </a:pPr>
            <a:r>
              <a:rPr lang="en-US" sz="1800" dirty="0" smtClean="0"/>
              <a:t>Copy the boot image to the LUN</a:t>
            </a:r>
          </a:p>
          <a:p>
            <a:pPr>
              <a:lnSpc>
                <a:spcPct val="120000"/>
              </a:lnSpc>
            </a:pPr>
            <a:r>
              <a:rPr lang="en-US" sz="1800" dirty="0" smtClean="0"/>
              <a:t>From SMU, inject the ESX or Hyper-V Virtual Disk Drivers if P2V is planned</a:t>
            </a:r>
          </a:p>
          <a:p>
            <a:pPr>
              <a:lnSpc>
                <a:spcPct val="120000"/>
              </a:lnSpc>
            </a:pPr>
            <a:r>
              <a:rPr lang="en-US" sz="1800" dirty="0" smtClean="0"/>
              <a:t>Shutdown the server and configure it for PXE booting</a:t>
            </a:r>
          </a:p>
          <a:p>
            <a:pPr lvl="1">
              <a:lnSpc>
                <a:spcPct val="120000"/>
              </a:lnSpc>
            </a:pPr>
            <a:r>
              <a:rPr lang="en-US" sz="1600" dirty="0" smtClean="0"/>
              <a:t>Remove any local disks and disable the disk controller</a:t>
            </a:r>
          </a:p>
          <a:p>
            <a:pPr lvl="1">
              <a:lnSpc>
                <a:spcPct val="120000"/>
              </a:lnSpc>
            </a:pPr>
            <a:r>
              <a:rPr lang="en-US" sz="1600" dirty="0" smtClean="0"/>
              <a:t>Configure the HBA to boot from the BIOS</a:t>
            </a:r>
          </a:p>
          <a:p>
            <a:pPr>
              <a:lnSpc>
                <a:spcPct val="120000"/>
              </a:lnSpc>
            </a:pPr>
            <a:r>
              <a:rPr lang="en-US" sz="1800" dirty="0" smtClean="0"/>
              <a:t>Add the persona to the AIM controller</a:t>
            </a:r>
          </a:p>
          <a:p>
            <a:pPr lvl="1">
              <a:lnSpc>
                <a:spcPct val="120000"/>
              </a:lnSpc>
            </a:pPr>
            <a:r>
              <a:rPr lang="en-US" sz="1600" dirty="0" smtClean="0"/>
              <a:t>Add a </a:t>
            </a:r>
            <a:r>
              <a:rPr lang="en-US" sz="1600" dirty="0" err="1" smtClean="0"/>
              <a:t>vWWPN</a:t>
            </a:r>
            <a:r>
              <a:rPr lang="en-US" sz="1600" dirty="0" smtClean="0"/>
              <a:t> to the persona</a:t>
            </a:r>
          </a:p>
          <a:p>
            <a:pPr>
              <a:lnSpc>
                <a:spcPct val="120000"/>
              </a:lnSpc>
            </a:pPr>
            <a:r>
              <a:rPr lang="en-US" sz="1800" dirty="0" smtClean="0"/>
              <a:t>Map the LUN to the persona </a:t>
            </a:r>
            <a:r>
              <a:rPr lang="en-US" sz="1800" dirty="0" err="1" smtClean="0"/>
              <a:t>vWWPN</a:t>
            </a:r>
            <a:endParaRPr lang="en-US" sz="1800" dirty="0" smtClean="0"/>
          </a:p>
          <a:p>
            <a:pPr lvl="1">
              <a:lnSpc>
                <a:spcPct val="120000"/>
              </a:lnSpc>
            </a:pPr>
            <a:r>
              <a:rPr lang="en-US" sz="1600" dirty="0" smtClean="0"/>
              <a:t>The </a:t>
            </a:r>
            <a:r>
              <a:rPr lang="en-US" sz="1600" dirty="0" err="1" smtClean="0"/>
              <a:t>vWWPN</a:t>
            </a:r>
            <a:r>
              <a:rPr lang="en-US" sz="1600" dirty="0" smtClean="0"/>
              <a:t> needs to be registered on the FC-SAN</a:t>
            </a:r>
          </a:p>
          <a:p>
            <a:pPr>
              <a:lnSpc>
                <a:spcPct val="120000"/>
              </a:lnSpc>
            </a:pPr>
            <a:r>
              <a:rPr lang="en-US" sz="1800" dirty="0" smtClean="0"/>
              <a:t>Start the persona on a server with an HBA with access to the LUN</a:t>
            </a:r>
            <a:endParaRPr lang="en-US" dirty="0" smtClean="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348</a:t>
            </a:fld>
            <a:endParaRPr lang="en-US" dirty="0"/>
          </a:p>
        </p:txBody>
      </p:sp>
    </p:spTree>
    <p:extLst>
      <p:ext uri="{BB962C8B-B14F-4D97-AF65-F5344CB8AC3E}">
        <p14:creationId xmlns:p14="http://schemas.microsoft.com/office/powerpoint/2010/main" val="103803655"/>
      </p:ext>
    </p:extLst>
  </p:cSld>
  <p:clrMapOvr>
    <a:masterClrMapping/>
  </p:clrMapOvr>
  <p:transition spd="med">
    <p:wipe dir="r"/>
  </p:transition>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2003 - </a:t>
            </a:r>
            <a:r>
              <a:rPr lang="en-US" sz="2800" dirty="0" smtClean="0"/>
              <a:t>Installation</a:t>
            </a:r>
            <a:endParaRPr lang="en-US" sz="2800" dirty="0"/>
          </a:p>
        </p:txBody>
      </p:sp>
      <p:sp>
        <p:nvSpPr>
          <p:cNvPr id="3" name="Content Placeholder 2"/>
          <p:cNvSpPr>
            <a:spLocks noGrp="1"/>
          </p:cNvSpPr>
          <p:nvPr>
            <p:ph sz="half" idx="1"/>
          </p:nvPr>
        </p:nvSpPr>
        <p:spPr>
          <a:xfrm>
            <a:off x="355598" y="1262320"/>
            <a:ext cx="8243455" cy="4900485"/>
          </a:xfrm>
        </p:spPr>
        <p:txBody>
          <a:bodyPr>
            <a:normAutofit/>
          </a:bodyPr>
          <a:lstStyle/>
          <a:p>
            <a:r>
              <a:rPr lang="en-US" sz="1800" dirty="0" smtClean="0"/>
              <a:t>Normally installed on local disk</a:t>
            </a:r>
          </a:p>
          <a:p>
            <a:endParaRPr lang="en-US" sz="700" dirty="0" smtClean="0"/>
          </a:p>
          <a:p>
            <a:r>
              <a:rPr lang="en-US" sz="1800" dirty="0" smtClean="0"/>
              <a:t>May be installed directly on </a:t>
            </a:r>
            <a:r>
              <a:rPr lang="en-US" sz="1800" dirty="0" err="1" smtClean="0"/>
              <a:t>iSCSI</a:t>
            </a:r>
            <a:r>
              <a:rPr lang="en-US" sz="1800" dirty="0" smtClean="0"/>
              <a:t> target or FC-SAN LUN</a:t>
            </a:r>
          </a:p>
          <a:p>
            <a:endParaRPr lang="en-US" sz="700" dirty="0" smtClean="0"/>
          </a:p>
          <a:p>
            <a:r>
              <a:rPr lang="en-US" sz="1800" dirty="0" smtClean="0"/>
              <a:t>32-bit and 64-bit R2 versions supported</a:t>
            </a:r>
          </a:p>
          <a:p>
            <a:endParaRPr lang="en-US" sz="700" dirty="0" smtClean="0"/>
          </a:p>
          <a:p>
            <a:r>
              <a:rPr lang="en-US" sz="1800" dirty="0" smtClean="0"/>
              <a:t>SP1 and SP2  are supported – SP2 preferred</a:t>
            </a:r>
          </a:p>
          <a:p>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349</a:t>
            </a:fld>
            <a:endParaRPr lang="en-US" dirty="0"/>
          </a:p>
        </p:txBody>
      </p:sp>
    </p:spTree>
    <p:extLst>
      <p:ext uri="{BB962C8B-B14F-4D97-AF65-F5344CB8AC3E}">
        <p14:creationId xmlns:p14="http://schemas.microsoft.com/office/powerpoint/2010/main" val="1175846474"/>
      </p:ext>
    </p:extLst>
  </p:cSld>
  <p:clrMapOvr>
    <a:masterClrMapping/>
  </p:clrMapOvr>
  <p:transition spd="med">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sz="half" idx="1"/>
          </p:nvPr>
        </p:nvSpPr>
        <p:spPr/>
        <p:txBody>
          <a:bodyPr>
            <a:normAutofit/>
          </a:bodyPr>
          <a:lstStyle/>
          <a:p>
            <a:pPr>
              <a:lnSpc>
                <a:spcPct val="100000"/>
              </a:lnSpc>
            </a:pPr>
            <a:r>
              <a:rPr lang="en-US" sz="1800" dirty="0" smtClean="0"/>
              <a:t>Dell AIM 3.4 is a major release in the AIM product line, this module introduces you to the changes and new features of this release.</a:t>
            </a:r>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35</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1747409201"/>
      </p:ext>
    </p:extLst>
  </p:cSld>
  <p:clrMapOvr>
    <a:masterClrMapping/>
  </p:clrMapOvr>
  <p:transition spd="med">
    <p:wipe dir="r"/>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2003 - </a:t>
            </a:r>
            <a:r>
              <a:rPr lang="en-US" sz="2800" dirty="0" smtClean="0"/>
              <a:t>Preparation</a:t>
            </a:r>
            <a:endParaRPr lang="en-US" sz="2800" dirty="0"/>
          </a:p>
        </p:txBody>
      </p:sp>
      <p:sp>
        <p:nvSpPr>
          <p:cNvPr id="3" name="Content Placeholder 2"/>
          <p:cNvSpPr>
            <a:spLocks noGrp="1"/>
          </p:cNvSpPr>
          <p:nvPr>
            <p:ph sz="half" idx="1"/>
          </p:nvPr>
        </p:nvSpPr>
        <p:spPr>
          <a:xfrm>
            <a:off x="420254" y="1266242"/>
            <a:ext cx="8243455" cy="4909090"/>
          </a:xfrm>
        </p:spPr>
        <p:txBody>
          <a:bodyPr>
            <a:normAutofit/>
          </a:bodyPr>
          <a:lstStyle/>
          <a:p>
            <a:r>
              <a:rPr lang="en-US" sz="1800" dirty="0" err="1" smtClean="0"/>
              <a:t>iSCSI</a:t>
            </a:r>
            <a:r>
              <a:rPr lang="en-US" sz="1800" dirty="0" smtClean="0"/>
              <a:t> requires installation of MSFT </a:t>
            </a:r>
            <a:r>
              <a:rPr lang="en-US" sz="1800" dirty="0" err="1" smtClean="0"/>
              <a:t>iSCSI</a:t>
            </a:r>
            <a:r>
              <a:rPr lang="en-US" sz="1800" dirty="0" smtClean="0"/>
              <a:t> boot initiator</a:t>
            </a:r>
          </a:p>
          <a:p>
            <a:endParaRPr lang="en-US" dirty="0" smtClean="0"/>
          </a:p>
          <a:p>
            <a:pPr marL="338138" lvl="1" indent="12700">
              <a:buNone/>
            </a:pPr>
            <a:r>
              <a:rPr lang="en-US" sz="1400" dirty="0" smtClean="0">
                <a:hlinkClick r:id="rId2"/>
              </a:rPr>
              <a:t>http://www.microsoft.com/downloadS/details.aspx?FamilyID=12cb3c1a-15d6-4585-b385-befd1319f825&amp;displaylang=en</a:t>
            </a:r>
            <a:endParaRPr lang="en-US" sz="1400" dirty="0" smtClean="0"/>
          </a:p>
          <a:p>
            <a:endParaRPr lang="en-US" dirty="0" smtClean="0"/>
          </a:p>
          <a:p>
            <a:endParaRPr lang="en-US" dirty="0" smtClean="0"/>
          </a:p>
          <a:p>
            <a:pPr marL="0" indent="0">
              <a:buNone/>
            </a:pPr>
            <a:endParaRPr lang="en-US" dirty="0" smtClean="0"/>
          </a:p>
          <a:p>
            <a:endParaRPr lang="en-US" dirty="0" smtClean="0"/>
          </a:p>
          <a:p>
            <a:endParaRPr lang="en-US" sz="700" dirty="0" smtClean="0"/>
          </a:p>
          <a:p>
            <a:r>
              <a:rPr lang="en-US" sz="1800" dirty="0" smtClean="0"/>
              <a:t>Intel PRO2KXP or PROEM64T NIC driver should be copied to allow installation while booted on VMs via RDM or PT</a:t>
            </a:r>
          </a:p>
          <a:p>
            <a:endParaRPr lang="en-US" sz="700" dirty="0" smtClean="0"/>
          </a:p>
          <a:p>
            <a:r>
              <a:rPr lang="en-US" sz="1800" dirty="0" smtClean="0"/>
              <a:t>Intel dc21x4vm.inf and dc21x4vm.sys driver files should be copied on 64-bit images for Hyper-V VM NICs</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350</a:t>
            </a:fld>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2962564" y="2535671"/>
            <a:ext cx="2637576" cy="583310"/>
          </a:xfrm>
          <a:prstGeom prst="rect">
            <a:avLst/>
          </a:prstGeom>
          <a:noFill/>
          <a:ln w="9525">
            <a:solidFill>
              <a:schemeClr val="bg2"/>
            </a:solidFill>
            <a:miter lim="800000"/>
            <a:headEnd/>
            <a:tailEnd/>
          </a:ln>
        </p:spPr>
      </p:pic>
    </p:spTree>
    <p:extLst>
      <p:ext uri="{BB962C8B-B14F-4D97-AF65-F5344CB8AC3E}">
        <p14:creationId xmlns:p14="http://schemas.microsoft.com/office/powerpoint/2010/main" val="3765348360"/>
      </p:ext>
    </p:extLst>
  </p:cSld>
  <p:clrMapOvr>
    <a:masterClrMapping/>
  </p:clrMapOvr>
  <p:transition spd="med">
    <p:wipe dir="r"/>
  </p:transition>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2003 - </a:t>
            </a:r>
            <a:r>
              <a:rPr lang="en-US" sz="2800" dirty="0" smtClean="0"/>
              <a:t>Networking</a:t>
            </a:r>
            <a:endParaRPr lang="en-US" sz="2800" dirty="0"/>
          </a:p>
        </p:txBody>
      </p:sp>
      <p:sp>
        <p:nvSpPr>
          <p:cNvPr id="3" name="Content Placeholder 2"/>
          <p:cNvSpPr>
            <a:spLocks noGrp="1"/>
          </p:cNvSpPr>
          <p:nvPr>
            <p:ph sz="half" idx="1"/>
          </p:nvPr>
        </p:nvSpPr>
        <p:spPr>
          <a:xfrm>
            <a:off x="420254" y="1206608"/>
            <a:ext cx="8243455" cy="4858985"/>
          </a:xfrm>
        </p:spPr>
        <p:txBody>
          <a:bodyPr>
            <a:normAutofit/>
          </a:bodyPr>
          <a:lstStyle/>
          <a:p>
            <a:pPr>
              <a:lnSpc>
                <a:spcPct val="130000"/>
              </a:lnSpc>
            </a:pPr>
            <a:r>
              <a:rPr lang="en-US" sz="1800" dirty="0" smtClean="0"/>
              <a:t>The persona agent can configure the following:</a:t>
            </a:r>
          </a:p>
          <a:p>
            <a:pPr lvl="1">
              <a:lnSpc>
                <a:spcPct val="130000"/>
              </a:lnSpc>
            </a:pPr>
            <a:r>
              <a:rPr lang="en-US" sz="1600" dirty="0" smtClean="0"/>
              <a:t>Static Routes</a:t>
            </a:r>
          </a:p>
          <a:p>
            <a:pPr lvl="1">
              <a:lnSpc>
                <a:spcPct val="130000"/>
              </a:lnSpc>
            </a:pPr>
            <a:r>
              <a:rPr lang="en-US" sz="1600" dirty="0" smtClean="0"/>
              <a:t>Default Gateway</a:t>
            </a:r>
          </a:p>
          <a:p>
            <a:pPr lvl="1">
              <a:lnSpc>
                <a:spcPct val="130000"/>
              </a:lnSpc>
            </a:pPr>
            <a:r>
              <a:rPr lang="en-US" sz="1600" dirty="0" smtClean="0"/>
              <a:t>DNS Servers</a:t>
            </a:r>
          </a:p>
          <a:p>
            <a:pPr lvl="1">
              <a:lnSpc>
                <a:spcPct val="130000"/>
              </a:lnSpc>
            </a:pPr>
            <a:endParaRPr lang="en-US" sz="700" dirty="0" smtClean="0"/>
          </a:p>
          <a:p>
            <a:pPr>
              <a:lnSpc>
                <a:spcPct val="130000"/>
              </a:lnSpc>
            </a:pPr>
            <a:r>
              <a:rPr lang="en-US" sz="1800" dirty="0" err="1" smtClean="0"/>
              <a:t>vNICs</a:t>
            </a:r>
            <a:r>
              <a:rPr lang="en-US" sz="1800" dirty="0" smtClean="0"/>
              <a:t> are used to provide VLAN access to existing NICs</a:t>
            </a:r>
          </a:p>
          <a:p>
            <a:pPr lvl="1">
              <a:lnSpc>
                <a:spcPct val="130000"/>
              </a:lnSpc>
            </a:pPr>
            <a:r>
              <a:rPr lang="en-US" sz="1600" dirty="0" err="1" smtClean="0"/>
              <a:t>vNIC</a:t>
            </a:r>
            <a:r>
              <a:rPr lang="en-US" sz="1600" dirty="0" smtClean="0"/>
              <a:t> configuration includes</a:t>
            </a:r>
          </a:p>
          <a:p>
            <a:pPr lvl="2">
              <a:lnSpc>
                <a:spcPct val="130000"/>
              </a:lnSpc>
            </a:pPr>
            <a:r>
              <a:rPr lang="en-US" dirty="0" smtClean="0"/>
              <a:t>NetBIOS Over TCP</a:t>
            </a:r>
          </a:p>
          <a:p>
            <a:pPr lvl="2">
              <a:lnSpc>
                <a:spcPct val="130000"/>
              </a:lnSpc>
            </a:pPr>
            <a:r>
              <a:rPr lang="en-US" dirty="0" smtClean="0"/>
              <a:t>WINS Server Address</a:t>
            </a:r>
          </a:p>
          <a:p>
            <a:pPr lvl="2">
              <a:lnSpc>
                <a:spcPct val="130000"/>
              </a:lnSpc>
            </a:pPr>
            <a:r>
              <a:rPr lang="en-US" dirty="0" smtClean="0"/>
              <a:t>Register With DNS</a:t>
            </a:r>
          </a:p>
          <a:p>
            <a:pPr lvl="2">
              <a:lnSpc>
                <a:spcPct val="130000"/>
              </a:lnSpc>
            </a:pPr>
            <a:r>
              <a:rPr lang="en-US" dirty="0" smtClean="0"/>
              <a:t>IP Address</a:t>
            </a:r>
          </a:p>
          <a:p>
            <a:pPr>
              <a:lnSpc>
                <a:spcPct val="130000"/>
              </a:lnSpc>
            </a:pPr>
            <a:endParaRPr lang="en-US" sz="700" dirty="0" smtClean="0"/>
          </a:p>
          <a:p>
            <a:pPr>
              <a:lnSpc>
                <a:spcPct val="130000"/>
              </a:lnSpc>
            </a:pPr>
            <a:r>
              <a:rPr lang="en-US" sz="1800" dirty="0" err="1" smtClean="0"/>
              <a:t>vNICs</a:t>
            </a:r>
            <a:r>
              <a:rPr lang="en-US" sz="1800" dirty="0" smtClean="0"/>
              <a:t> are not supported with certain Intermediate Filter Drivers like Symantec Endpoint Protection (SEP)</a:t>
            </a:r>
          </a:p>
        </p:txBody>
      </p:sp>
      <p:sp>
        <p:nvSpPr>
          <p:cNvPr id="4" name="Footer Placeholder 3"/>
          <p:cNvSpPr>
            <a:spLocks noGrp="1"/>
          </p:cNvSpPr>
          <p:nvPr>
            <p:ph type="ftr" sz="quarter" idx="3"/>
          </p:nvPr>
        </p:nvSpPr>
        <p:spPr/>
        <p:txBody>
          <a:bodyPr/>
          <a:lstStyle/>
          <a:p>
            <a:r>
              <a:rPr lang="en-US" dirty="0"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351</a:t>
            </a:fld>
            <a:endParaRPr lang="en-US" dirty="0"/>
          </a:p>
        </p:txBody>
      </p:sp>
    </p:spTree>
    <p:extLst>
      <p:ext uri="{BB962C8B-B14F-4D97-AF65-F5344CB8AC3E}">
        <p14:creationId xmlns:p14="http://schemas.microsoft.com/office/powerpoint/2010/main" val="912246864"/>
      </p:ext>
    </p:extLst>
  </p:cSld>
  <p:clrMapOvr>
    <a:masterClrMapping/>
  </p:clrMapOvr>
  <p:transition spd="med">
    <p:wipe dir="r"/>
  </p:transition>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2003 </a:t>
            </a:r>
            <a:r>
              <a:rPr lang="en-US" sz="2800" dirty="0" smtClean="0"/>
              <a:t>– </a:t>
            </a:r>
            <a:r>
              <a:rPr lang="en-US" sz="2800" dirty="0" err="1" smtClean="0"/>
              <a:t>iSCSI</a:t>
            </a:r>
            <a:r>
              <a:rPr lang="en-US" sz="2800" dirty="0" smtClean="0"/>
              <a:t> Booting and Retargeting</a:t>
            </a:r>
            <a:endParaRPr lang="en-US" sz="2400" dirty="0"/>
          </a:p>
        </p:txBody>
      </p:sp>
      <p:sp>
        <p:nvSpPr>
          <p:cNvPr id="3" name="Content Placeholder 2"/>
          <p:cNvSpPr>
            <a:spLocks noGrp="1"/>
          </p:cNvSpPr>
          <p:nvPr>
            <p:ph sz="half" idx="1"/>
          </p:nvPr>
        </p:nvSpPr>
        <p:spPr>
          <a:xfrm>
            <a:off x="420254" y="1266242"/>
            <a:ext cx="8243455" cy="5074458"/>
          </a:xfrm>
        </p:spPr>
        <p:txBody>
          <a:bodyPr>
            <a:normAutofit/>
          </a:bodyPr>
          <a:lstStyle/>
          <a:p>
            <a:r>
              <a:rPr lang="en-US" sz="1800" dirty="0" smtClean="0"/>
              <a:t>Requires identical hardware</a:t>
            </a:r>
          </a:p>
          <a:p>
            <a:pPr lvl="1"/>
            <a:r>
              <a:rPr lang="en-US" sz="1600" dirty="0" smtClean="0"/>
              <a:t>What works:</a:t>
            </a:r>
          </a:p>
          <a:p>
            <a:pPr lvl="2"/>
            <a:r>
              <a:rPr lang="en-US" dirty="0" smtClean="0">
                <a:solidFill>
                  <a:schemeClr val="bg1">
                    <a:lumMod val="75000"/>
                  </a:schemeClr>
                </a:solidFill>
              </a:rPr>
              <a:t>R610 to R710</a:t>
            </a:r>
          </a:p>
          <a:p>
            <a:pPr lvl="2"/>
            <a:r>
              <a:rPr lang="en-US" dirty="0" smtClean="0">
                <a:solidFill>
                  <a:schemeClr val="bg1">
                    <a:lumMod val="75000"/>
                  </a:schemeClr>
                </a:solidFill>
              </a:rPr>
              <a:t>M610 to M710</a:t>
            </a:r>
          </a:p>
          <a:p>
            <a:pPr lvl="2"/>
            <a:endParaRPr lang="en-US" sz="1800" dirty="0" smtClean="0"/>
          </a:p>
          <a:p>
            <a:pPr lvl="1"/>
            <a:r>
              <a:rPr lang="en-US" sz="1600" dirty="0" smtClean="0"/>
              <a:t>What does not work:</a:t>
            </a:r>
          </a:p>
          <a:p>
            <a:pPr lvl="2"/>
            <a:r>
              <a:rPr lang="en-US" dirty="0" smtClean="0">
                <a:solidFill>
                  <a:schemeClr val="bg1">
                    <a:lumMod val="75000"/>
                  </a:schemeClr>
                </a:solidFill>
              </a:rPr>
              <a:t>R610 to 2950</a:t>
            </a:r>
          </a:p>
          <a:p>
            <a:endParaRPr lang="en-US" dirty="0" smtClean="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352</a:t>
            </a:fld>
            <a:endParaRPr lang="en-US" dirty="0"/>
          </a:p>
        </p:txBody>
      </p:sp>
    </p:spTree>
    <p:extLst>
      <p:ext uri="{BB962C8B-B14F-4D97-AF65-F5344CB8AC3E}">
        <p14:creationId xmlns:p14="http://schemas.microsoft.com/office/powerpoint/2010/main" val="45454129"/>
      </p:ext>
    </p:extLst>
  </p:cSld>
  <p:clrMapOvr>
    <a:masterClrMapping/>
  </p:clrMapOvr>
  <p:transition spd="med">
    <p:wipe dir="r"/>
  </p:transition>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2003 </a:t>
            </a:r>
            <a:r>
              <a:rPr lang="en-US" sz="2800" dirty="0" smtClean="0"/>
              <a:t>– FC Booting and Multi-</a:t>
            </a:r>
            <a:r>
              <a:rPr lang="en-US" sz="2800" dirty="0" err="1" smtClean="0"/>
              <a:t>Pathing</a:t>
            </a:r>
            <a:endParaRPr lang="en-US" sz="2400" dirty="0"/>
          </a:p>
        </p:txBody>
      </p:sp>
      <p:sp>
        <p:nvSpPr>
          <p:cNvPr id="3" name="Content Placeholder 2"/>
          <p:cNvSpPr>
            <a:spLocks noGrp="1"/>
          </p:cNvSpPr>
          <p:nvPr>
            <p:ph sz="half" idx="1"/>
          </p:nvPr>
        </p:nvSpPr>
        <p:spPr>
          <a:xfrm>
            <a:off x="420254" y="1206608"/>
            <a:ext cx="8243455" cy="4869815"/>
          </a:xfrm>
        </p:spPr>
        <p:txBody>
          <a:bodyPr>
            <a:normAutofit/>
          </a:bodyPr>
          <a:lstStyle/>
          <a:p>
            <a:pPr lvl="0">
              <a:lnSpc>
                <a:spcPct val="130000"/>
              </a:lnSpc>
            </a:pPr>
            <a:r>
              <a:rPr lang="en-US" sz="1800" dirty="0" smtClean="0"/>
              <a:t>Boots using the BIOS method</a:t>
            </a:r>
          </a:p>
          <a:p>
            <a:pPr lvl="1">
              <a:lnSpc>
                <a:spcPct val="130000"/>
              </a:lnSpc>
            </a:pPr>
            <a:r>
              <a:rPr lang="en-US" sz="1600" dirty="0" err="1" smtClean="0"/>
              <a:t>vWWPN</a:t>
            </a:r>
            <a:r>
              <a:rPr lang="en-US" sz="1600" dirty="0" smtClean="0"/>
              <a:t> written to HBA BIOS at boot time</a:t>
            </a:r>
          </a:p>
          <a:p>
            <a:pPr lvl="1">
              <a:lnSpc>
                <a:spcPct val="130000"/>
              </a:lnSpc>
            </a:pPr>
            <a:endParaRPr lang="en-US" sz="700" dirty="0" smtClean="0"/>
          </a:p>
          <a:p>
            <a:pPr>
              <a:lnSpc>
                <a:spcPct val="130000"/>
              </a:lnSpc>
            </a:pPr>
            <a:r>
              <a:rPr lang="en-US" sz="1800" dirty="0" smtClean="0"/>
              <a:t>If installed directly on LUN, SMU can be used to inject HBA driver from other manufactur</a:t>
            </a:r>
            <a:r>
              <a:rPr lang="en-US" dirty="0" smtClean="0"/>
              <a:t>er</a:t>
            </a:r>
          </a:p>
          <a:p>
            <a:pPr lvl="0">
              <a:lnSpc>
                <a:spcPct val="130000"/>
              </a:lnSpc>
            </a:pPr>
            <a:endParaRPr lang="en-US" sz="700" dirty="0" smtClean="0"/>
          </a:p>
          <a:p>
            <a:pPr lvl="0">
              <a:lnSpc>
                <a:spcPct val="130000"/>
              </a:lnSpc>
            </a:pPr>
            <a:r>
              <a:rPr lang="en-US" sz="1800" dirty="0" smtClean="0"/>
              <a:t>Only EMC </a:t>
            </a:r>
            <a:r>
              <a:rPr lang="en-US" sz="1800" dirty="0" err="1" smtClean="0"/>
              <a:t>PowerPath</a:t>
            </a:r>
            <a:r>
              <a:rPr lang="en-US" sz="1800" dirty="0" smtClean="0"/>
              <a:t> is supported</a:t>
            </a:r>
          </a:p>
          <a:p>
            <a:pPr lvl="0">
              <a:lnSpc>
                <a:spcPct val="130000"/>
              </a:lnSpc>
            </a:pPr>
            <a:endParaRPr lang="en-US" sz="700" dirty="0" smtClean="0"/>
          </a:p>
          <a:p>
            <a:pPr lvl="0">
              <a:lnSpc>
                <a:spcPct val="130000"/>
              </a:lnSpc>
            </a:pPr>
            <a:r>
              <a:rPr lang="en-US" sz="1800" dirty="0" err="1" smtClean="0"/>
              <a:t>NetApp</a:t>
            </a:r>
            <a:r>
              <a:rPr lang="en-US" sz="1800" dirty="0" smtClean="0"/>
              <a:t> MPIO is known to cause BSOD on personas booting on ESX VMs</a:t>
            </a:r>
          </a:p>
          <a:p>
            <a:pPr>
              <a:buNone/>
            </a:pPr>
            <a:endParaRPr lang="en-US" dirty="0" smtClean="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353</a:t>
            </a:fld>
            <a:endParaRPr lang="en-US" dirty="0"/>
          </a:p>
        </p:txBody>
      </p:sp>
    </p:spTree>
    <p:extLst>
      <p:ext uri="{BB962C8B-B14F-4D97-AF65-F5344CB8AC3E}">
        <p14:creationId xmlns:p14="http://schemas.microsoft.com/office/powerpoint/2010/main" val="3945764979"/>
      </p:ext>
    </p:extLst>
  </p:cSld>
  <p:clrMapOvr>
    <a:masterClrMapping/>
  </p:clrMapOvr>
  <p:transition spd="med">
    <p:wipe dir="r"/>
  </p:transition>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 Windows 2003 </a:t>
            </a:r>
            <a:r>
              <a:rPr lang="en-US" dirty="0" err="1" smtClean="0"/>
              <a:t>iSCSI</a:t>
            </a:r>
            <a:r>
              <a:rPr lang="en-US" dirty="0" smtClean="0"/>
              <a:t> persona from a Local Disk Image</a:t>
            </a:r>
            <a:endParaRPr lang="en-US" dirty="0"/>
          </a:p>
        </p:txBody>
      </p:sp>
      <p:sp>
        <p:nvSpPr>
          <p:cNvPr id="3" name="Content Placeholder 2"/>
          <p:cNvSpPr>
            <a:spLocks noGrp="1"/>
          </p:cNvSpPr>
          <p:nvPr>
            <p:ph sz="half" idx="1"/>
          </p:nvPr>
        </p:nvSpPr>
        <p:spPr>
          <a:xfrm>
            <a:off x="457200" y="1208000"/>
            <a:ext cx="8229600" cy="5004910"/>
          </a:xfrm>
        </p:spPr>
        <p:txBody>
          <a:bodyPr>
            <a:normAutofit lnSpcReduction="10000"/>
          </a:bodyPr>
          <a:lstStyle/>
          <a:p>
            <a:pPr>
              <a:lnSpc>
                <a:spcPct val="140000"/>
              </a:lnSpc>
            </a:pPr>
            <a:r>
              <a:rPr lang="en-US" sz="1800" dirty="0" smtClean="0"/>
              <a:t>Install the MSFT </a:t>
            </a:r>
            <a:r>
              <a:rPr lang="en-US" sz="1800" dirty="0" err="1" smtClean="0"/>
              <a:t>iSCSI</a:t>
            </a:r>
            <a:r>
              <a:rPr lang="en-US" sz="1800" dirty="0" smtClean="0"/>
              <a:t> Boot Initiator on the source image</a:t>
            </a:r>
          </a:p>
          <a:p>
            <a:pPr>
              <a:lnSpc>
                <a:spcPct val="140000"/>
              </a:lnSpc>
            </a:pPr>
            <a:r>
              <a:rPr lang="en-US" sz="1800" dirty="0" smtClean="0"/>
              <a:t>Copy the ESX and Hyper-V VM NIC drivers to the source image</a:t>
            </a:r>
          </a:p>
          <a:p>
            <a:pPr>
              <a:lnSpc>
                <a:spcPct val="140000"/>
              </a:lnSpc>
            </a:pPr>
            <a:r>
              <a:rPr lang="en-US" sz="1800" dirty="0" smtClean="0"/>
              <a:t>Provision a LUN in the </a:t>
            </a:r>
            <a:r>
              <a:rPr lang="en-US" sz="1800" dirty="0" err="1" smtClean="0"/>
              <a:t>iSCSI</a:t>
            </a:r>
            <a:r>
              <a:rPr lang="en-US" sz="1800" dirty="0" smtClean="0"/>
              <a:t> target</a:t>
            </a:r>
          </a:p>
          <a:p>
            <a:pPr lvl="1">
              <a:lnSpc>
                <a:spcPct val="140000"/>
              </a:lnSpc>
            </a:pPr>
            <a:r>
              <a:rPr lang="en-US" sz="1600" dirty="0" smtClean="0"/>
              <a:t>Can be performed from SMU for EqualLogic</a:t>
            </a:r>
          </a:p>
          <a:p>
            <a:pPr>
              <a:lnSpc>
                <a:spcPct val="140000"/>
              </a:lnSpc>
            </a:pPr>
            <a:r>
              <a:rPr lang="en-US" sz="1800" dirty="0" smtClean="0"/>
              <a:t>Boot SMU on the server with the image on local disk</a:t>
            </a:r>
          </a:p>
          <a:p>
            <a:pPr>
              <a:lnSpc>
                <a:spcPct val="140000"/>
              </a:lnSpc>
            </a:pPr>
            <a:r>
              <a:rPr lang="en-US" sz="1800" dirty="0" smtClean="0"/>
              <a:t>Mount the </a:t>
            </a:r>
            <a:r>
              <a:rPr lang="en-US" sz="1800" dirty="0" err="1" smtClean="0"/>
              <a:t>iSCSI</a:t>
            </a:r>
            <a:r>
              <a:rPr lang="en-US" sz="1800" dirty="0" smtClean="0"/>
              <a:t> LUN</a:t>
            </a:r>
          </a:p>
          <a:p>
            <a:pPr lvl="1">
              <a:lnSpc>
                <a:spcPct val="140000"/>
              </a:lnSpc>
            </a:pPr>
            <a:r>
              <a:rPr lang="en-US" sz="1600" dirty="0" smtClean="0"/>
              <a:t>SMU requires a DHCP server to obtain an IP address</a:t>
            </a:r>
          </a:p>
          <a:p>
            <a:pPr>
              <a:lnSpc>
                <a:spcPct val="140000"/>
              </a:lnSpc>
            </a:pPr>
            <a:r>
              <a:rPr lang="en-US" sz="1800" dirty="0" smtClean="0"/>
              <a:t>Copy the boot image to the </a:t>
            </a:r>
            <a:r>
              <a:rPr lang="en-US" sz="1800" dirty="0" err="1" smtClean="0"/>
              <a:t>iSCSI</a:t>
            </a:r>
            <a:r>
              <a:rPr lang="en-US" sz="1800" dirty="0" smtClean="0"/>
              <a:t> LUN</a:t>
            </a:r>
          </a:p>
          <a:p>
            <a:pPr>
              <a:lnSpc>
                <a:spcPct val="140000"/>
              </a:lnSpc>
            </a:pPr>
            <a:r>
              <a:rPr lang="en-US" sz="1800" dirty="0" smtClean="0"/>
              <a:t>From SMU, inject the ESX or Hyper-V Virtual Disk Drivers if P2V is planned</a:t>
            </a:r>
          </a:p>
          <a:p>
            <a:pPr>
              <a:lnSpc>
                <a:spcPct val="140000"/>
              </a:lnSpc>
            </a:pPr>
            <a:r>
              <a:rPr lang="en-US" sz="1800" dirty="0" smtClean="0"/>
              <a:t>Shutdown the server and configure it for PXE booting</a:t>
            </a:r>
          </a:p>
          <a:p>
            <a:pPr lvl="1">
              <a:lnSpc>
                <a:spcPct val="140000"/>
              </a:lnSpc>
            </a:pPr>
            <a:r>
              <a:rPr lang="en-US" sz="1600" dirty="0" smtClean="0"/>
              <a:t>Disabling the local disk and disk controller is recommended</a:t>
            </a:r>
          </a:p>
          <a:p>
            <a:pPr>
              <a:lnSpc>
                <a:spcPct val="140000"/>
              </a:lnSpc>
            </a:pPr>
            <a:r>
              <a:rPr lang="en-US" sz="1800" dirty="0" smtClean="0"/>
              <a:t>Add the persona to the AIM controller</a:t>
            </a:r>
          </a:p>
          <a:p>
            <a:pPr>
              <a:lnSpc>
                <a:spcPct val="140000"/>
              </a:lnSpc>
            </a:pPr>
            <a:r>
              <a:rPr lang="en-US" sz="1800" dirty="0" smtClean="0"/>
              <a:t>Start the persona on the original or identical server</a:t>
            </a:r>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354</a:t>
            </a:fld>
            <a:endParaRPr lang="en-US" dirty="0"/>
          </a:p>
        </p:txBody>
      </p:sp>
    </p:spTree>
    <p:extLst>
      <p:ext uri="{BB962C8B-B14F-4D97-AF65-F5344CB8AC3E}">
        <p14:creationId xmlns:p14="http://schemas.microsoft.com/office/powerpoint/2010/main" val="499693420"/>
      </p:ext>
    </p:extLst>
  </p:cSld>
  <p:clrMapOvr>
    <a:masterClrMapping/>
  </p:clrMapOvr>
  <p:transition spd="med">
    <p:wipe dir="r"/>
  </p:transition>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 Windows 2003 FC-SAN persona from a Local Disk Image</a:t>
            </a:r>
            <a:endParaRPr lang="en-US" dirty="0"/>
          </a:p>
        </p:txBody>
      </p:sp>
      <p:sp>
        <p:nvSpPr>
          <p:cNvPr id="3" name="Content Placeholder 2"/>
          <p:cNvSpPr>
            <a:spLocks noGrp="1"/>
          </p:cNvSpPr>
          <p:nvPr>
            <p:ph sz="half" idx="1"/>
          </p:nvPr>
        </p:nvSpPr>
        <p:spPr>
          <a:xfrm>
            <a:off x="438438" y="1214886"/>
            <a:ext cx="8410287" cy="4935803"/>
          </a:xfrm>
        </p:spPr>
        <p:txBody>
          <a:bodyPr>
            <a:normAutofit lnSpcReduction="10000"/>
          </a:bodyPr>
          <a:lstStyle/>
          <a:p>
            <a:pPr>
              <a:lnSpc>
                <a:spcPct val="130000"/>
              </a:lnSpc>
            </a:pPr>
            <a:r>
              <a:rPr lang="en-US" sz="1800" dirty="0" smtClean="0"/>
              <a:t>Provision a LUN in the FC-SAN array</a:t>
            </a:r>
          </a:p>
          <a:p>
            <a:pPr>
              <a:lnSpc>
                <a:spcPct val="130000"/>
              </a:lnSpc>
            </a:pPr>
            <a:r>
              <a:rPr lang="en-US" sz="1800" dirty="0" smtClean="0"/>
              <a:t>Install an HBA in the server with the local disk image</a:t>
            </a:r>
          </a:p>
          <a:p>
            <a:pPr>
              <a:lnSpc>
                <a:spcPct val="130000"/>
              </a:lnSpc>
            </a:pPr>
            <a:r>
              <a:rPr lang="en-US" sz="1800" dirty="0" smtClean="0"/>
              <a:t>Map the LUN to the server HBA factory WWPN</a:t>
            </a:r>
          </a:p>
          <a:p>
            <a:pPr>
              <a:lnSpc>
                <a:spcPct val="130000"/>
              </a:lnSpc>
            </a:pPr>
            <a:r>
              <a:rPr lang="en-US" sz="1800" dirty="0" smtClean="0"/>
              <a:t>Boot SMU on the server</a:t>
            </a:r>
          </a:p>
          <a:p>
            <a:pPr>
              <a:lnSpc>
                <a:spcPct val="130000"/>
              </a:lnSpc>
            </a:pPr>
            <a:r>
              <a:rPr lang="en-US" sz="1800" dirty="0" smtClean="0"/>
              <a:t>Copy the boot image to the LUN</a:t>
            </a:r>
          </a:p>
          <a:p>
            <a:pPr>
              <a:lnSpc>
                <a:spcPct val="130000"/>
              </a:lnSpc>
            </a:pPr>
            <a:r>
              <a:rPr lang="en-US" sz="1800" dirty="0" smtClean="0"/>
              <a:t>From SMU, inject the ESX or Hyper-V Virtual Disk Drivers if P2V is planned</a:t>
            </a:r>
          </a:p>
          <a:p>
            <a:pPr>
              <a:lnSpc>
                <a:spcPct val="130000"/>
              </a:lnSpc>
            </a:pPr>
            <a:r>
              <a:rPr lang="en-US" sz="1800" dirty="0" smtClean="0"/>
              <a:t>Shutdown the server and configure it for PXE booting</a:t>
            </a:r>
          </a:p>
          <a:p>
            <a:pPr lvl="1">
              <a:lnSpc>
                <a:spcPct val="130000"/>
              </a:lnSpc>
            </a:pPr>
            <a:r>
              <a:rPr lang="en-US" sz="1600" dirty="0" smtClean="0"/>
              <a:t>Remove any local disks and disable the disk controller</a:t>
            </a:r>
          </a:p>
          <a:p>
            <a:pPr lvl="1">
              <a:lnSpc>
                <a:spcPct val="130000"/>
              </a:lnSpc>
            </a:pPr>
            <a:r>
              <a:rPr lang="en-US" sz="1600" dirty="0" smtClean="0"/>
              <a:t>Configure the HBA to boot from the BIOS</a:t>
            </a:r>
          </a:p>
          <a:p>
            <a:pPr>
              <a:lnSpc>
                <a:spcPct val="130000"/>
              </a:lnSpc>
            </a:pPr>
            <a:r>
              <a:rPr lang="en-US" sz="1800" dirty="0" smtClean="0"/>
              <a:t>Add the persona to the AIM controller</a:t>
            </a:r>
          </a:p>
          <a:p>
            <a:pPr lvl="1">
              <a:lnSpc>
                <a:spcPct val="130000"/>
              </a:lnSpc>
            </a:pPr>
            <a:r>
              <a:rPr lang="en-US" sz="1600" dirty="0" smtClean="0"/>
              <a:t>Add a </a:t>
            </a:r>
            <a:r>
              <a:rPr lang="en-US" sz="1600" dirty="0" err="1" smtClean="0"/>
              <a:t>vWWPN</a:t>
            </a:r>
            <a:r>
              <a:rPr lang="en-US" sz="1600" dirty="0" smtClean="0"/>
              <a:t> to the persona</a:t>
            </a:r>
          </a:p>
          <a:p>
            <a:pPr>
              <a:lnSpc>
                <a:spcPct val="130000"/>
              </a:lnSpc>
            </a:pPr>
            <a:r>
              <a:rPr lang="en-US" sz="1800" dirty="0" smtClean="0"/>
              <a:t>Map the LUN to the persona </a:t>
            </a:r>
            <a:r>
              <a:rPr lang="en-US" sz="1800" dirty="0" err="1" smtClean="0"/>
              <a:t>vWWPN</a:t>
            </a:r>
            <a:endParaRPr lang="en-US" sz="1800" dirty="0" smtClean="0"/>
          </a:p>
          <a:p>
            <a:pPr lvl="1">
              <a:lnSpc>
                <a:spcPct val="130000"/>
              </a:lnSpc>
            </a:pPr>
            <a:r>
              <a:rPr lang="en-US" sz="1600" dirty="0" smtClean="0"/>
              <a:t>The </a:t>
            </a:r>
            <a:r>
              <a:rPr lang="en-US" sz="1600" dirty="0" err="1" smtClean="0"/>
              <a:t>vWWPN</a:t>
            </a:r>
            <a:r>
              <a:rPr lang="en-US" sz="1600" dirty="0" smtClean="0"/>
              <a:t> needs to be registered on the FC-SAN</a:t>
            </a:r>
          </a:p>
          <a:p>
            <a:pPr>
              <a:lnSpc>
                <a:spcPct val="130000"/>
              </a:lnSpc>
            </a:pPr>
            <a:r>
              <a:rPr lang="en-US" sz="1800" dirty="0" smtClean="0"/>
              <a:t>Start the persona on a server with an HBA with access to the LUN</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355</a:t>
            </a:fld>
            <a:endParaRPr lang="en-US" dirty="0"/>
          </a:p>
        </p:txBody>
      </p:sp>
    </p:spTree>
    <p:extLst>
      <p:ext uri="{BB962C8B-B14F-4D97-AF65-F5344CB8AC3E}">
        <p14:creationId xmlns:p14="http://schemas.microsoft.com/office/powerpoint/2010/main" val="1890147738"/>
      </p:ext>
    </p:extLst>
  </p:cSld>
  <p:clrMapOvr>
    <a:masterClrMapping/>
  </p:clrMapOvr>
  <p:transition spd="med">
    <p:wipe dir="r"/>
  </p:transition>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VMware Considerations</a:t>
            </a:r>
            <a:endParaRPr lang="en-US" dirty="0"/>
          </a:p>
        </p:txBody>
      </p:sp>
      <p:sp>
        <p:nvSpPr>
          <p:cNvPr id="3" name="Content Placeholder 2"/>
          <p:cNvSpPr>
            <a:spLocks noGrp="1"/>
          </p:cNvSpPr>
          <p:nvPr>
            <p:ph sz="half" idx="1"/>
          </p:nvPr>
        </p:nvSpPr>
        <p:spPr>
          <a:xfrm>
            <a:off x="457200" y="1267634"/>
            <a:ext cx="8229600" cy="4754880"/>
          </a:xfrm>
        </p:spPr>
        <p:txBody>
          <a:bodyPr>
            <a:normAutofit/>
          </a:bodyPr>
          <a:lstStyle/>
          <a:p>
            <a:r>
              <a:rPr lang="en-US" sz="1800" dirty="0" err="1" smtClean="0"/>
              <a:t>iSCSI</a:t>
            </a:r>
            <a:r>
              <a:rPr lang="en-US" sz="1800" dirty="0" smtClean="0"/>
              <a:t> personas can be booted natively (via PXE)</a:t>
            </a:r>
          </a:p>
          <a:p>
            <a:pPr lvl="1"/>
            <a:r>
              <a:rPr lang="en-US" sz="1600" dirty="0" smtClean="0"/>
              <a:t>Need to be booted once via RDM</a:t>
            </a:r>
          </a:p>
          <a:p>
            <a:pPr lvl="2"/>
            <a:r>
              <a:rPr lang="en-US" dirty="0" smtClean="0"/>
              <a:t>On Windows 2003, </a:t>
            </a:r>
            <a:r>
              <a:rPr lang="en-US" dirty="0" err="1" smtClean="0"/>
              <a:t>iSCSI</a:t>
            </a:r>
            <a:r>
              <a:rPr lang="en-US" dirty="0" smtClean="0"/>
              <a:t> Boot Initiator must be re-installed</a:t>
            </a:r>
          </a:p>
          <a:p>
            <a:pPr lvl="1"/>
            <a:r>
              <a:rPr lang="en-US" sz="1600" dirty="0" smtClean="0"/>
              <a:t>VM Guest OS must be Windows</a:t>
            </a:r>
          </a:p>
          <a:p>
            <a:pPr lvl="2"/>
            <a:r>
              <a:rPr lang="en-US" dirty="0" smtClean="0"/>
              <a:t># of bits must match the persona</a:t>
            </a:r>
          </a:p>
          <a:p>
            <a:pPr lvl="1"/>
            <a:endParaRPr lang="en-US" sz="1600" dirty="0" smtClean="0"/>
          </a:p>
          <a:p>
            <a:r>
              <a:rPr lang="en-US" sz="1800" dirty="0" smtClean="0"/>
              <a:t>FC personas are booted via RDM</a:t>
            </a:r>
          </a:p>
          <a:p>
            <a:pPr lvl="1"/>
            <a:r>
              <a:rPr lang="en-US" sz="1600" dirty="0" smtClean="0"/>
              <a:t>Additional image must be added to the existing persona</a:t>
            </a:r>
          </a:p>
          <a:p>
            <a:pPr lvl="1"/>
            <a:endParaRPr lang="en-US" sz="1600" dirty="0" smtClean="0"/>
          </a:p>
          <a:p>
            <a:r>
              <a:rPr lang="en-US" sz="1800" dirty="0" smtClean="0"/>
              <a:t>On ESX 4.0, E1000 NICs can be used on all VMs</a:t>
            </a:r>
          </a:p>
          <a:p>
            <a:endParaRPr lang="en-US" sz="1800" dirty="0" smtClean="0"/>
          </a:p>
          <a:p>
            <a:r>
              <a:rPr lang="en-US" sz="1800" dirty="0" smtClean="0"/>
              <a:t>No local hard disk required on VMs</a:t>
            </a:r>
          </a:p>
          <a:p>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356</a:t>
            </a:fld>
            <a:endParaRPr lang="en-US" dirty="0"/>
          </a:p>
        </p:txBody>
      </p:sp>
    </p:spTree>
    <p:extLst>
      <p:ext uri="{BB962C8B-B14F-4D97-AF65-F5344CB8AC3E}">
        <p14:creationId xmlns:p14="http://schemas.microsoft.com/office/powerpoint/2010/main" val="4102383455"/>
      </p:ext>
    </p:extLst>
  </p:cSld>
  <p:clrMapOvr>
    <a:masterClrMapping/>
  </p:clrMapOvr>
  <p:transition spd="med">
    <p:wipe dir="r"/>
  </p:transition>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Thank you</a:t>
            </a:r>
            <a:endParaRPr lang="en-US" sz="3200" dirty="0"/>
          </a:p>
        </p:txBody>
      </p:sp>
      <p:sp>
        <p:nvSpPr>
          <p:cNvPr id="3" name="Subtitle 2"/>
          <p:cNvSpPr>
            <a:spLocks noGrp="1"/>
          </p:cNvSpPr>
          <p:nvPr>
            <p:ph type="subTitle" idx="1"/>
          </p:nvPr>
        </p:nvSpPr>
        <p:spPr/>
        <p:txBody>
          <a:bodyPr>
            <a:normAutofit/>
          </a:bodyPr>
          <a:lstStyle/>
          <a:p>
            <a:r>
              <a:rPr lang="en-US" sz="1800" dirty="0" smtClean="0"/>
              <a:t>Continue to the next module</a:t>
            </a:r>
          </a:p>
        </p:txBody>
      </p:sp>
    </p:spTree>
    <p:extLst>
      <p:ext uri="{BB962C8B-B14F-4D97-AF65-F5344CB8AC3E}">
        <p14:creationId xmlns:p14="http://schemas.microsoft.com/office/powerpoint/2010/main" val="901718814"/>
      </p:ext>
    </p:extLst>
  </p:cSld>
  <p:clrMapOvr>
    <a:masterClrMapping/>
  </p:clrMapOvr>
  <p:transition spd="med">
    <p:wipe dir="r"/>
  </p:transition>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a:t>Dell </a:t>
            </a:r>
            <a:r>
              <a:rPr lang="en-US" sz="3200" smtClean="0"/>
              <a:t>AIM </a:t>
            </a:r>
            <a:r>
              <a:rPr lang="en-US" sz="3200" dirty="0"/>
              <a:t>Training</a:t>
            </a:r>
          </a:p>
        </p:txBody>
      </p:sp>
      <p:sp>
        <p:nvSpPr>
          <p:cNvPr id="3" name="Subtitle 2"/>
          <p:cNvSpPr>
            <a:spLocks noGrp="1"/>
          </p:cNvSpPr>
          <p:nvPr>
            <p:ph type="subTitle" idx="1"/>
          </p:nvPr>
        </p:nvSpPr>
        <p:spPr/>
        <p:txBody>
          <a:bodyPr>
            <a:normAutofit/>
          </a:bodyPr>
          <a:lstStyle/>
          <a:p>
            <a:r>
              <a:rPr lang="en-US" sz="2800" dirty="0" smtClean="0"/>
              <a:t>ESX </a:t>
            </a:r>
            <a:r>
              <a:rPr lang="en-US" sz="2800" dirty="0" err="1" smtClean="0"/>
              <a:t>VMRacks</a:t>
            </a:r>
            <a:endParaRPr lang="en-US" sz="2800" dirty="0"/>
          </a:p>
        </p:txBody>
      </p:sp>
    </p:spTree>
    <p:extLst>
      <p:ext uri="{BB962C8B-B14F-4D97-AF65-F5344CB8AC3E}">
        <p14:creationId xmlns:p14="http://schemas.microsoft.com/office/powerpoint/2010/main" val="1742453266"/>
      </p:ext>
    </p:extLst>
  </p:cSld>
  <p:clrMapOvr>
    <a:masterClrMapping/>
  </p:clrMapOvr>
  <p:transition spd="med">
    <p:wipe dir="r"/>
  </p:transition>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mtClean="0"/>
              <a:t>Lesson Objectives</a:t>
            </a:r>
          </a:p>
        </p:txBody>
      </p:sp>
      <p:sp>
        <p:nvSpPr>
          <p:cNvPr id="5123" name="Rectangle 3"/>
          <p:cNvSpPr>
            <a:spLocks noGrp="1" noChangeArrowheads="1"/>
          </p:cNvSpPr>
          <p:nvPr>
            <p:ph type="body" idx="1"/>
          </p:nvPr>
        </p:nvSpPr>
        <p:spPr>
          <a:xfrm>
            <a:off x="471268" y="1280160"/>
            <a:ext cx="8229600" cy="4754880"/>
          </a:xfrm>
        </p:spPr>
        <p:txBody>
          <a:bodyPr>
            <a:normAutofit/>
          </a:bodyPr>
          <a:lstStyle/>
          <a:p>
            <a:pPr eaLnBrk="1" hangingPunct="1">
              <a:lnSpc>
                <a:spcPct val="100000"/>
              </a:lnSpc>
            </a:pPr>
            <a:r>
              <a:rPr lang="en-US" dirty="0" smtClean="0"/>
              <a:t>Understand how to configure ESX in the AIM environment</a:t>
            </a:r>
          </a:p>
          <a:p>
            <a:pPr eaLnBrk="1" hangingPunct="1"/>
            <a:endParaRPr lang="en-US" dirty="0" smtClean="0"/>
          </a:p>
          <a:p>
            <a:pPr eaLnBrk="1" hangingPunct="1"/>
            <a:r>
              <a:rPr lang="en-US" dirty="0" smtClean="0"/>
              <a:t>Understand how to discover running ESX </a:t>
            </a:r>
            <a:r>
              <a:rPr lang="en-US" dirty="0" err="1" smtClean="0"/>
              <a:t>VMRacks</a:t>
            </a:r>
            <a:endParaRPr lang="en-US" dirty="0" smtClean="0"/>
          </a:p>
          <a:p>
            <a:pPr eaLnBrk="1" hangingPunct="1"/>
            <a:endParaRPr lang="en-US" dirty="0" smtClean="0"/>
          </a:p>
          <a:p>
            <a:pPr eaLnBrk="1" hangingPunct="1"/>
            <a:r>
              <a:rPr lang="en-US" dirty="0" smtClean="0"/>
              <a:t>Understand how ESX </a:t>
            </a:r>
            <a:r>
              <a:rPr lang="en-US" dirty="0" err="1" smtClean="0"/>
              <a:t>VMRacks</a:t>
            </a:r>
            <a:r>
              <a:rPr lang="en-US" dirty="0" smtClean="0"/>
              <a:t> are SAN booted</a:t>
            </a:r>
          </a:p>
        </p:txBody>
      </p:sp>
      <p:sp>
        <p:nvSpPr>
          <p:cNvPr id="2" name="Date Placeholder 1"/>
          <p:cNvSpPr>
            <a:spLocks noGrp="1"/>
          </p:cNvSpPr>
          <p:nvPr>
            <p:ph type="dt" sz="half" idx="2"/>
          </p:nvPr>
        </p:nvSpPr>
        <p:spPr/>
        <p:txBody>
          <a:bodyPr/>
          <a:lstStyle/>
          <a:p>
            <a:fld id="{610CF800-6909-4A8C-B366-2DFA7747C011}"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359</a:t>
            </a:fld>
            <a:endParaRPr lang="en-US" dirty="0"/>
          </a:p>
        </p:txBody>
      </p:sp>
    </p:spTree>
    <p:extLst>
      <p:ext uri="{BB962C8B-B14F-4D97-AF65-F5344CB8AC3E}">
        <p14:creationId xmlns:p14="http://schemas.microsoft.com/office/powerpoint/2010/main" val="39773088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sz="half" idx="1"/>
          </p:nvPr>
        </p:nvSpPr>
        <p:spPr/>
        <p:txBody>
          <a:bodyPr>
            <a:normAutofit/>
          </a:bodyPr>
          <a:lstStyle/>
          <a:p>
            <a:pPr>
              <a:lnSpc>
                <a:spcPct val="120000"/>
              </a:lnSpc>
            </a:pPr>
            <a:r>
              <a:rPr lang="en-US" dirty="0" smtClean="0"/>
              <a:t>What’s new in AIM 3.4</a:t>
            </a:r>
          </a:p>
          <a:p>
            <a:pPr>
              <a:lnSpc>
                <a:spcPct val="120000"/>
              </a:lnSpc>
            </a:pPr>
            <a:r>
              <a:rPr lang="en-US" dirty="0" smtClean="0"/>
              <a:t>Network changes</a:t>
            </a:r>
          </a:p>
          <a:p>
            <a:pPr>
              <a:lnSpc>
                <a:spcPct val="120000"/>
              </a:lnSpc>
            </a:pPr>
            <a:r>
              <a:rPr lang="en-US" dirty="0" smtClean="0"/>
              <a:t>AIM Controller OVF for VMware</a:t>
            </a:r>
          </a:p>
          <a:p>
            <a:pPr>
              <a:lnSpc>
                <a:spcPct val="120000"/>
              </a:lnSpc>
            </a:pPr>
            <a:r>
              <a:rPr lang="en-US" dirty="0" smtClean="0"/>
              <a:t>Software licensing changes</a:t>
            </a:r>
          </a:p>
          <a:p>
            <a:pPr>
              <a:lnSpc>
                <a:spcPct val="120000"/>
              </a:lnSpc>
            </a:pPr>
            <a:r>
              <a:rPr lang="en-US" dirty="0" smtClean="0"/>
              <a:t>User Interface Changes (Console)</a:t>
            </a:r>
          </a:p>
          <a:p>
            <a:pPr>
              <a:lnSpc>
                <a:spcPct val="120000"/>
              </a:lnSpc>
            </a:pPr>
            <a:r>
              <a:rPr lang="en-US" dirty="0" smtClean="0"/>
              <a:t>The major parts of the AIM Console</a:t>
            </a:r>
          </a:p>
          <a:p>
            <a:pPr>
              <a:lnSpc>
                <a:spcPct val="120000"/>
              </a:lnSpc>
            </a:pPr>
            <a:r>
              <a:rPr lang="en-US" dirty="0" smtClean="0"/>
              <a:t>CLI command changes</a:t>
            </a:r>
          </a:p>
          <a:p>
            <a:pPr marL="0" indent="0">
              <a:buNone/>
            </a:pPr>
            <a:endParaRPr lang="en-US" sz="1800" dirty="0" smtClean="0">
              <a:solidFill>
                <a:schemeClr val="bg1"/>
              </a:solidFill>
            </a:endParaRPr>
          </a:p>
          <a:p>
            <a:pPr marL="0" indent="0">
              <a:buNone/>
            </a:pPr>
            <a:endParaRPr lang="en-US" sz="1800" dirty="0" smtClean="0">
              <a:solidFill>
                <a:schemeClr val="bg1"/>
              </a:solidFill>
            </a:endParaRPr>
          </a:p>
          <a:p>
            <a:pPr marL="0" indent="0">
              <a:buNone/>
            </a:pPr>
            <a:endParaRPr lang="en-US" sz="1800" dirty="0"/>
          </a:p>
          <a:p>
            <a:pPr marL="0" indent="0">
              <a:buNone/>
            </a:pPr>
            <a:endParaRPr lang="en-US" sz="1800" dirty="0" smtClean="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a:p>
          <a:p>
            <a:pPr marL="0" indent="0">
              <a:buNone/>
            </a:pPr>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36</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168918602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smtClean="0"/>
              <a:t>Topics Covered</a:t>
            </a:r>
          </a:p>
        </p:txBody>
      </p:sp>
      <p:sp>
        <p:nvSpPr>
          <p:cNvPr id="6147" name="Rectangle 3"/>
          <p:cNvSpPr>
            <a:spLocks noGrp="1" noChangeArrowheads="1"/>
          </p:cNvSpPr>
          <p:nvPr>
            <p:ph type="body" idx="1"/>
          </p:nvPr>
        </p:nvSpPr>
        <p:spPr>
          <a:xfrm>
            <a:off x="472146" y="1277229"/>
            <a:ext cx="8353425" cy="5011030"/>
          </a:xfrm>
        </p:spPr>
        <p:txBody>
          <a:bodyPr>
            <a:normAutofit/>
          </a:bodyPr>
          <a:lstStyle/>
          <a:p>
            <a:pPr eaLnBrk="1" hangingPunct="1">
              <a:lnSpc>
                <a:spcPct val="150000"/>
              </a:lnSpc>
            </a:pPr>
            <a:r>
              <a:rPr lang="en-US" dirty="0" smtClean="0"/>
              <a:t>Configuring ESX </a:t>
            </a:r>
            <a:r>
              <a:rPr lang="en-US" dirty="0" err="1" smtClean="0"/>
              <a:t>VMRack</a:t>
            </a:r>
            <a:r>
              <a:rPr lang="en-US" dirty="0" smtClean="0"/>
              <a:t> networking</a:t>
            </a:r>
          </a:p>
          <a:p>
            <a:pPr eaLnBrk="1" hangingPunct="1">
              <a:lnSpc>
                <a:spcPct val="150000"/>
              </a:lnSpc>
            </a:pPr>
            <a:r>
              <a:rPr lang="en-US" dirty="0" smtClean="0"/>
              <a:t>Configuring VMs</a:t>
            </a:r>
          </a:p>
          <a:p>
            <a:pPr eaLnBrk="1" hangingPunct="1">
              <a:lnSpc>
                <a:spcPct val="150000"/>
              </a:lnSpc>
            </a:pPr>
            <a:r>
              <a:rPr lang="en-US" dirty="0" smtClean="0"/>
              <a:t>Booting Windows and Linux personas</a:t>
            </a:r>
          </a:p>
          <a:p>
            <a:pPr eaLnBrk="1" hangingPunct="1">
              <a:lnSpc>
                <a:spcPct val="150000"/>
              </a:lnSpc>
            </a:pPr>
            <a:r>
              <a:rPr lang="en-US" dirty="0" smtClean="0"/>
              <a:t>VMware tools</a:t>
            </a:r>
          </a:p>
          <a:p>
            <a:pPr eaLnBrk="1" hangingPunct="1">
              <a:lnSpc>
                <a:spcPct val="150000"/>
              </a:lnSpc>
            </a:pPr>
            <a:r>
              <a:rPr lang="en-US" dirty="0" smtClean="0"/>
              <a:t>Virtual Center and </a:t>
            </a:r>
            <a:r>
              <a:rPr lang="en-US" dirty="0" err="1" smtClean="0"/>
              <a:t>VMotion</a:t>
            </a:r>
            <a:endParaRPr lang="en-US" dirty="0" smtClean="0"/>
          </a:p>
          <a:p>
            <a:pPr eaLnBrk="1" hangingPunct="1">
              <a:lnSpc>
                <a:spcPct val="150000"/>
              </a:lnSpc>
            </a:pPr>
            <a:r>
              <a:rPr lang="en-US" dirty="0" smtClean="0"/>
              <a:t>ESX installation for SAN booting</a:t>
            </a:r>
          </a:p>
          <a:p>
            <a:pPr eaLnBrk="1" hangingPunct="1">
              <a:lnSpc>
                <a:spcPct val="150000"/>
              </a:lnSpc>
            </a:pPr>
            <a:r>
              <a:rPr lang="en-US" dirty="0" smtClean="0"/>
              <a:t>Supported HBAs and booting methods</a:t>
            </a:r>
          </a:p>
          <a:p>
            <a:pPr eaLnBrk="1" hangingPunct="1">
              <a:lnSpc>
                <a:spcPct val="150000"/>
              </a:lnSpc>
            </a:pPr>
            <a:r>
              <a:rPr lang="en-US" dirty="0" smtClean="0"/>
              <a:t>Configuration changes and disparate hardware</a:t>
            </a:r>
          </a:p>
          <a:p>
            <a:pPr eaLnBrk="1" hangingPunct="1">
              <a:lnSpc>
                <a:spcPct val="150000"/>
              </a:lnSpc>
            </a:pPr>
            <a:r>
              <a:rPr lang="en-US" dirty="0" smtClean="0"/>
              <a:t>Installing AIM software on the </a:t>
            </a:r>
            <a:r>
              <a:rPr lang="en-US" dirty="0" err="1" smtClean="0"/>
              <a:t>VMRack</a:t>
            </a:r>
            <a:endParaRPr lang="en-US" dirty="0" smtClean="0"/>
          </a:p>
          <a:p>
            <a:pPr eaLnBrk="1" hangingPunct="1">
              <a:lnSpc>
                <a:spcPct val="150000"/>
              </a:lnSpc>
            </a:pPr>
            <a:r>
              <a:rPr lang="en-US" dirty="0" smtClean="0"/>
              <a:t>Adding the </a:t>
            </a:r>
            <a:r>
              <a:rPr lang="en-US" dirty="0" err="1" smtClean="0"/>
              <a:t>VMRack</a:t>
            </a:r>
            <a:r>
              <a:rPr lang="en-US" dirty="0" smtClean="0"/>
              <a:t> to the Controller</a:t>
            </a:r>
          </a:p>
        </p:txBody>
      </p:sp>
      <p:sp>
        <p:nvSpPr>
          <p:cNvPr id="2" name="Date Placeholder 1"/>
          <p:cNvSpPr>
            <a:spLocks noGrp="1"/>
          </p:cNvSpPr>
          <p:nvPr>
            <p:ph type="dt" sz="half" idx="2"/>
          </p:nvPr>
        </p:nvSpPr>
        <p:spPr/>
        <p:txBody>
          <a:bodyPr/>
          <a:lstStyle/>
          <a:p>
            <a:fld id="{4D42594D-128A-4DAA-AD4C-8339D5840AF6}"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360</a:t>
            </a:fld>
            <a:endParaRPr lang="en-US" dirty="0"/>
          </a:p>
        </p:txBody>
      </p:sp>
    </p:spTree>
    <p:extLst>
      <p:ext uri="{BB962C8B-B14F-4D97-AF65-F5344CB8AC3E}">
        <p14:creationId xmlns:p14="http://schemas.microsoft.com/office/powerpoint/2010/main" val="1968879984"/>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t>Physical to Virtual (P2V)</a:t>
            </a:r>
          </a:p>
        </p:txBody>
      </p:sp>
      <p:sp>
        <p:nvSpPr>
          <p:cNvPr id="7171" name="Rectangle 3"/>
          <p:cNvSpPr>
            <a:spLocks noGrp="1" noChangeArrowheads="1"/>
          </p:cNvSpPr>
          <p:nvPr>
            <p:ph type="body" idx="1"/>
          </p:nvPr>
        </p:nvSpPr>
        <p:spPr>
          <a:xfrm>
            <a:off x="474933" y="1280893"/>
            <a:ext cx="8448675" cy="5116513"/>
          </a:xfrm>
        </p:spPr>
        <p:txBody>
          <a:bodyPr>
            <a:normAutofit/>
          </a:bodyPr>
          <a:lstStyle/>
          <a:p>
            <a:pPr eaLnBrk="1" hangingPunct="1">
              <a:lnSpc>
                <a:spcPct val="100000"/>
              </a:lnSpc>
            </a:pPr>
            <a:r>
              <a:rPr lang="en-US" dirty="0" smtClean="0"/>
              <a:t>Personas can be retargeted between bare metal servers and ESX Virtual Machines</a:t>
            </a:r>
          </a:p>
          <a:p>
            <a:pPr eaLnBrk="1" hangingPunct="1"/>
            <a:endParaRPr lang="en-US" dirty="0" smtClean="0"/>
          </a:p>
          <a:p>
            <a:pPr eaLnBrk="1" hangingPunct="1"/>
            <a:r>
              <a:rPr lang="en-US" dirty="0" smtClean="0"/>
              <a:t>Drivers may need to be injected on the bare metal personas to boot them on VMs</a:t>
            </a:r>
          </a:p>
          <a:p>
            <a:pPr eaLnBrk="1" hangingPunct="1">
              <a:buFontTx/>
              <a:buNone/>
            </a:pPr>
            <a:endParaRPr lang="en-US" dirty="0" smtClean="0"/>
          </a:p>
          <a:p>
            <a:pPr eaLnBrk="1" hangingPunct="1"/>
            <a:r>
              <a:rPr lang="en-US" dirty="0" smtClean="0"/>
              <a:t>Some personas must be accessible to the ESX </a:t>
            </a:r>
            <a:r>
              <a:rPr lang="en-US" dirty="0" err="1" smtClean="0"/>
              <a:t>VMRack</a:t>
            </a:r>
            <a:r>
              <a:rPr lang="en-US" dirty="0" smtClean="0"/>
              <a:t> and configured as Raw Device Mapping (RDM) to achieve P2V</a:t>
            </a:r>
          </a:p>
          <a:p>
            <a:pPr eaLnBrk="1" hangingPunct="1"/>
            <a:endParaRPr lang="en-US" dirty="0" smtClean="0"/>
          </a:p>
          <a:p>
            <a:pPr eaLnBrk="1" hangingPunct="1"/>
            <a:r>
              <a:rPr lang="en-US" dirty="0" smtClean="0"/>
              <a:t>Dynamic network configuration and network resiliency are supported on ESX VMs</a:t>
            </a:r>
          </a:p>
        </p:txBody>
      </p:sp>
      <p:sp>
        <p:nvSpPr>
          <p:cNvPr id="2" name="Date Placeholder 1"/>
          <p:cNvSpPr>
            <a:spLocks noGrp="1"/>
          </p:cNvSpPr>
          <p:nvPr>
            <p:ph type="dt" sz="half" idx="2"/>
          </p:nvPr>
        </p:nvSpPr>
        <p:spPr/>
        <p:txBody>
          <a:bodyPr/>
          <a:lstStyle/>
          <a:p>
            <a:fld id="{F93B1663-FF6E-4D20-85FC-BABCB77EDFBF}"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361</a:t>
            </a:fld>
            <a:endParaRPr lang="en-US" dirty="0"/>
          </a:p>
        </p:txBody>
      </p:sp>
    </p:spTree>
    <p:extLst>
      <p:ext uri="{BB962C8B-B14F-4D97-AF65-F5344CB8AC3E}">
        <p14:creationId xmlns:p14="http://schemas.microsoft.com/office/powerpoint/2010/main" val="2399703177"/>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t>ESX VMRacks</a:t>
            </a:r>
          </a:p>
        </p:txBody>
      </p:sp>
      <p:sp>
        <p:nvSpPr>
          <p:cNvPr id="8195" name="Rectangle 3"/>
          <p:cNvSpPr>
            <a:spLocks noGrp="1" noChangeArrowheads="1"/>
          </p:cNvSpPr>
          <p:nvPr>
            <p:ph type="body" idx="1"/>
          </p:nvPr>
        </p:nvSpPr>
        <p:spPr>
          <a:xfrm>
            <a:off x="478598" y="1279576"/>
            <a:ext cx="8515350" cy="5211763"/>
          </a:xfrm>
        </p:spPr>
        <p:txBody>
          <a:bodyPr/>
          <a:lstStyle/>
          <a:p>
            <a:pPr eaLnBrk="1" hangingPunct="1"/>
            <a:r>
              <a:rPr lang="en-US" dirty="0" smtClean="0"/>
              <a:t>Supported ESX releases:</a:t>
            </a:r>
          </a:p>
          <a:p>
            <a:pPr lvl="1" eaLnBrk="1" hangingPunct="1"/>
            <a:r>
              <a:rPr lang="en-US" dirty="0" smtClean="0"/>
              <a:t>3.0.1 and 3.0.2</a:t>
            </a:r>
          </a:p>
          <a:p>
            <a:pPr lvl="1" eaLnBrk="1" hangingPunct="1"/>
            <a:r>
              <a:rPr lang="en-US" dirty="0" smtClean="0"/>
              <a:t>3.5 Update 4 and 5</a:t>
            </a:r>
          </a:p>
          <a:p>
            <a:pPr lvl="1" eaLnBrk="1" hangingPunct="1"/>
            <a:r>
              <a:rPr lang="en-US" dirty="0" smtClean="0"/>
              <a:t>4.0  Update 1 and 2</a:t>
            </a:r>
          </a:p>
          <a:p>
            <a:pPr lvl="1" eaLnBrk="1" hangingPunct="1"/>
            <a:r>
              <a:rPr lang="en-US" dirty="0" smtClean="0"/>
              <a:t>4.1</a:t>
            </a:r>
          </a:p>
          <a:p>
            <a:pPr lvl="1" eaLnBrk="1" hangingPunct="1"/>
            <a:r>
              <a:rPr lang="en-US" dirty="0" err="1" smtClean="0"/>
              <a:t>ESXi</a:t>
            </a:r>
            <a:r>
              <a:rPr lang="en-US" dirty="0" smtClean="0"/>
              <a:t> 4 and 4.1 (disk booted only)</a:t>
            </a:r>
          </a:p>
          <a:p>
            <a:pPr lvl="1" eaLnBrk="1" hangingPunct="1"/>
            <a:endParaRPr lang="en-US" sz="1400" dirty="0" smtClean="0"/>
          </a:p>
          <a:p>
            <a:pPr eaLnBrk="1" hangingPunct="1"/>
            <a:r>
              <a:rPr lang="en-US" dirty="0" smtClean="0"/>
              <a:t>Supported booting methods for P2V:</a:t>
            </a:r>
          </a:p>
          <a:p>
            <a:pPr lvl="1" eaLnBrk="1" hangingPunct="1"/>
            <a:r>
              <a:rPr lang="en-US" dirty="0" smtClean="0"/>
              <a:t>Windows</a:t>
            </a:r>
          </a:p>
          <a:p>
            <a:pPr lvl="2" eaLnBrk="1" hangingPunct="1"/>
            <a:r>
              <a:rPr lang="en-US" sz="1800" dirty="0" smtClean="0"/>
              <a:t>FC-SAN via RDM</a:t>
            </a:r>
          </a:p>
          <a:p>
            <a:pPr lvl="2" eaLnBrk="1" hangingPunct="1"/>
            <a:r>
              <a:rPr lang="en-US" sz="1800" dirty="0" smtClean="0"/>
              <a:t>iSCSI native or via RDM</a:t>
            </a:r>
          </a:p>
          <a:p>
            <a:pPr lvl="1" eaLnBrk="1" hangingPunct="1"/>
            <a:r>
              <a:rPr lang="en-US" dirty="0" smtClean="0"/>
              <a:t>Linux</a:t>
            </a:r>
          </a:p>
          <a:p>
            <a:pPr lvl="2" eaLnBrk="1" hangingPunct="1"/>
            <a:r>
              <a:rPr lang="en-US" sz="1800" dirty="0" smtClean="0"/>
              <a:t>NFS</a:t>
            </a:r>
          </a:p>
          <a:p>
            <a:pPr lvl="2" eaLnBrk="1" hangingPunct="1"/>
            <a:r>
              <a:rPr lang="en-US" sz="1800" dirty="0" smtClean="0"/>
              <a:t>iSCSI</a:t>
            </a:r>
          </a:p>
          <a:p>
            <a:pPr lvl="2" eaLnBrk="1" hangingPunct="1"/>
            <a:r>
              <a:rPr lang="en-US" sz="1800" dirty="0" smtClean="0"/>
              <a:t>FC-SAN via RDM</a:t>
            </a:r>
          </a:p>
          <a:p>
            <a:pPr lvl="2" eaLnBrk="1" hangingPunct="1"/>
            <a:endParaRPr lang="en-US" sz="1800" dirty="0" smtClean="0"/>
          </a:p>
        </p:txBody>
      </p:sp>
      <p:sp>
        <p:nvSpPr>
          <p:cNvPr id="2" name="Date Placeholder 1"/>
          <p:cNvSpPr>
            <a:spLocks noGrp="1"/>
          </p:cNvSpPr>
          <p:nvPr>
            <p:ph type="dt" sz="half" idx="2"/>
          </p:nvPr>
        </p:nvSpPr>
        <p:spPr/>
        <p:txBody>
          <a:bodyPr/>
          <a:lstStyle/>
          <a:p>
            <a:fld id="{F9BC3B01-018B-4E63-B03F-0CE923D817E5}"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362</a:t>
            </a:fld>
            <a:endParaRPr lang="en-US" dirty="0"/>
          </a:p>
        </p:txBody>
      </p:sp>
    </p:spTree>
    <p:extLst>
      <p:ext uri="{BB962C8B-B14F-4D97-AF65-F5344CB8AC3E}">
        <p14:creationId xmlns:p14="http://schemas.microsoft.com/office/powerpoint/2010/main" val="553360424"/>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ESX VMRack Networking</a:t>
            </a:r>
          </a:p>
        </p:txBody>
      </p:sp>
      <p:sp>
        <p:nvSpPr>
          <p:cNvPr id="9219" name="Rectangle 3"/>
          <p:cNvSpPr>
            <a:spLocks noGrp="1" noChangeArrowheads="1"/>
          </p:cNvSpPr>
          <p:nvPr>
            <p:ph type="body" idx="1"/>
          </p:nvPr>
        </p:nvSpPr>
        <p:spPr>
          <a:xfrm>
            <a:off x="484458" y="1275472"/>
            <a:ext cx="8401050" cy="5173663"/>
          </a:xfrm>
        </p:spPr>
        <p:txBody>
          <a:bodyPr/>
          <a:lstStyle/>
          <a:p>
            <a:pPr eaLnBrk="1" hangingPunct="1"/>
            <a:r>
              <a:rPr lang="en-US" sz="2000" dirty="0" smtClean="0"/>
              <a:t>A typical network configuration consists of one </a:t>
            </a:r>
            <a:r>
              <a:rPr lang="en-US" sz="2000" dirty="0" err="1" smtClean="0"/>
              <a:t>vSwitch</a:t>
            </a:r>
            <a:r>
              <a:rPr lang="en-US" sz="2000" dirty="0" smtClean="0"/>
              <a:t> connected to a team of two physical NICs connected to the SCN</a:t>
            </a:r>
          </a:p>
          <a:p>
            <a:pPr eaLnBrk="1" hangingPunct="1"/>
            <a:endParaRPr lang="en-US" sz="1400" dirty="0" smtClean="0"/>
          </a:p>
          <a:p>
            <a:pPr eaLnBrk="1" hangingPunct="1"/>
            <a:endParaRPr lang="en-US" sz="1400" dirty="0" smtClean="0"/>
          </a:p>
          <a:p>
            <a:pPr eaLnBrk="1" hangingPunct="1"/>
            <a:r>
              <a:rPr lang="en-US" sz="2000" dirty="0" smtClean="0"/>
              <a:t>A service console is assigned an </a:t>
            </a:r>
          </a:p>
          <a:p>
            <a:pPr eaLnBrk="1" hangingPunct="1">
              <a:buFontTx/>
              <a:buNone/>
            </a:pPr>
            <a:r>
              <a:rPr lang="en-US" sz="2000" dirty="0" smtClean="0"/>
              <a:t>    SCN IP address for management </a:t>
            </a:r>
          </a:p>
          <a:p>
            <a:pPr eaLnBrk="1" hangingPunct="1">
              <a:buFontTx/>
              <a:buNone/>
            </a:pPr>
            <a:r>
              <a:rPr lang="en-US" sz="2000" dirty="0" smtClean="0"/>
              <a:t>    from the controller</a:t>
            </a:r>
          </a:p>
          <a:p>
            <a:pPr eaLnBrk="1" hangingPunct="1">
              <a:buFontTx/>
              <a:buNone/>
            </a:pPr>
            <a:endParaRPr lang="en-US" sz="2000" dirty="0" smtClean="0"/>
          </a:p>
          <a:p>
            <a:pPr eaLnBrk="1" hangingPunct="1">
              <a:buFontTx/>
              <a:buNone/>
            </a:pPr>
            <a:endParaRPr lang="en-US" sz="2000" dirty="0" smtClean="0"/>
          </a:p>
          <a:p>
            <a:pPr eaLnBrk="1" hangingPunct="1"/>
            <a:r>
              <a:rPr lang="en-US" sz="2000" dirty="0" smtClean="0"/>
              <a:t>Network resiliency is provided by</a:t>
            </a:r>
          </a:p>
          <a:p>
            <a:pPr eaLnBrk="1" hangingPunct="1">
              <a:buFontTx/>
              <a:buNone/>
            </a:pPr>
            <a:r>
              <a:rPr lang="en-US" sz="2000" dirty="0" smtClean="0"/>
              <a:t>    the ESX NIC team for both the</a:t>
            </a:r>
          </a:p>
          <a:p>
            <a:pPr eaLnBrk="1" hangingPunct="1">
              <a:buFontTx/>
              <a:buNone/>
            </a:pPr>
            <a:r>
              <a:rPr lang="en-US" sz="2000" dirty="0" smtClean="0"/>
              <a:t>    </a:t>
            </a:r>
            <a:r>
              <a:rPr lang="en-US" sz="2000" dirty="0" err="1" smtClean="0"/>
              <a:t>VMRack</a:t>
            </a:r>
            <a:r>
              <a:rPr lang="en-US" sz="2000" dirty="0" smtClean="0"/>
              <a:t> and the VMs running on it</a:t>
            </a:r>
          </a:p>
          <a:p>
            <a:pPr eaLnBrk="1" hangingPunct="1"/>
            <a:endParaRPr lang="en-US" sz="2000" dirty="0" smtClean="0"/>
          </a:p>
          <a:p>
            <a:pPr eaLnBrk="1" hangingPunct="1"/>
            <a:endParaRPr lang="en-US" sz="2000" dirty="0" smtClean="0"/>
          </a:p>
          <a:p>
            <a:pPr eaLnBrk="1" hangingPunct="1"/>
            <a:r>
              <a:rPr lang="en-US" sz="2000" dirty="0" smtClean="0"/>
              <a:t>A service console can also be configured on an unmanaged NIC for management from outside the </a:t>
            </a:r>
            <a:r>
              <a:rPr lang="en-US" dirty="0" smtClean="0"/>
              <a:t>AIM</a:t>
            </a:r>
            <a:r>
              <a:rPr lang="en-US" sz="2000" dirty="0" smtClean="0"/>
              <a:t> environment</a:t>
            </a:r>
            <a:endParaRPr lang="en-US" sz="2400" dirty="0" smtClean="0"/>
          </a:p>
        </p:txBody>
      </p:sp>
      <p:pic>
        <p:nvPicPr>
          <p:cNvPr id="9220" name="Picture 5"/>
          <p:cNvPicPr>
            <a:picLocks noChangeAspect="1" noChangeArrowheads="1"/>
          </p:cNvPicPr>
          <p:nvPr/>
        </p:nvPicPr>
        <p:blipFill>
          <a:blip r:embed="rId3" cstate="print"/>
          <a:srcRect/>
          <a:stretch>
            <a:fillRect/>
          </a:stretch>
        </p:blipFill>
        <p:spPr bwMode="auto">
          <a:xfrm>
            <a:off x="5008098" y="2123664"/>
            <a:ext cx="3760097" cy="2660446"/>
          </a:xfrm>
          <a:prstGeom prst="rect">
            <a:avLst/>
          </a:prstGeom>
          <a:noFill/>
          <a:ln w="9525">
            <a:solidFill>
              <a:schemeClr val="bg2">
                <a:lumMod val="50000"/>
                <a:lumOff val="50000"/>
              </a:schemeClr>
            </a:solidFill>
            <a:miter lim="800000"/>
            <a:headEnd/>
            <a:tailEnd/>
          </a:ln>
        </p:spPr>
      </p:pic>
      <p:sp>
        <p:nvSpPr>
          <p:cNvPr id="2" name="Date Placeholder 1"/>
          <p:cNvSpPr>
            <a:spLocks noGrp="1"/>
          </p:cNvSpPr>
          <p:nvPr>
            <p:ph type="dt" sz="half" idx="2"/>
          </p:nvPr>
        </p:nvSpPr>
        <p:spPr/>
        <p:txBody>
          <a:bodyPr/>
          <a:lstStyle/>
          <a:p>
            <a:fld id="{8E5EFF52-B285-4FB0-8CD3-EFD7E75C2232}"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363</a:t>
            </a:fld>
            <a:endParaRPr lang="en-US" dirty="0"/>
          </a:p>
        </p:txBody>
      </p:sp>
    </p:spTree>
    <p:extLst>
      <p:ext uri="{BB962C8B-B14F-4D97-AF65-F5344CB8AC3E}">
        <p14:creationId xmlns:p14="http://schemas.microsoft.com/office/powerpoint/2010/main" val="812124522"/>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VMRack</a:t>
            </a:r>
            <a:r>
              <a:rPr lang="en-US" dirty="0" smtClean="0"/>
              <a:t> Networking </a:t>
            </a:r>
            <a:r>
              <a:rPr lang="en-US" sz="2400" dirty="0" smtClean="0"/>
              <a:t>– Recommended Modes</a:t>
            </a:r>
            <a:endParaRPr lang="en-US" sz="24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364</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
        <p:nvSpPr>
          <p:cNvPr id="8" name="Content Placeholder 7"/>
          <p:cNvSpPr>
            <a:spLocks noGrp="1"/>
          </p:cNvSpPr>
          <p:nvPr>
            <p:ph sz="half" idx="1"/>
          </p:nvPr>
        </p:nvSpPr>
        <p:spPr>
          <a:xfrm>
            <a:off x="428919" y="1280160"/>
            <a:ext cx="8229600" cy="513916"/>
          </a:xfrm>
        </p:spPr>
        <p:txBody>
          <a:bodyPr>
            <a:noAutofit/>
          </a:bodyPr>
          <a:lstStyle/>
          <a:p>
            <a:r>
              <a:rPr lang="en-US" sz="1900" dirty="0" smtClean="0"/>
              <a:t>These are the recommended </a:t>
            </a:r>
            <a:r>
              <a:rPr lang="en-US" sz="1900" dirty="0" err="1" smtClean="0"/>
              <a:t>VMRack</a:t>
            </a:r>
            <a:r>
              <a:rPr lang="en-US" sz="1900" dirty="0" smtClean="0"/>
              <a:t> networking mode configuration settings.</a:t>
            </a:r>
            <a:endParaRPr lang="en-US" sz="1900" dirty="0"/>
          </a:p>
        </p:txBody>
      </p:sp>
      <p:graphicFrame>
        <p:nvGraphicFramePr>
          <p:cNvPr id="9" name="Table 8"/>
          <p:cNvGraphicFramePr>
            <a:graphicFrameLocks noGrp="1"/>
          </p:cNvGraphicFramePr>
          <p:nvPr>
            <p:extLst>
              <p:ext uri="{D42A27DB-BD31-4B8C-83A1-F6EECF244321}">
                <p14:modId xmlns:p14="http://schemas.microsoft.com/office/powerpoint/2010/main" val="675799517"/>
              </p:ext>
            </p:extLst>
          </p:nvPr>
        </p:nvGraphicFramePr>
        <p:xfrm>
          <a:off x="3287210" y="1840373"/>
          <a:ext cx="5212948" cy="3287208"/>
        </p:xfrm>
        <a:graphic>
          <a:graphicData uri="http://schemas.openxmlformats.org/drawingml/2006/table">
            <a:tbl>
              <a:tblPr firstRow="1" firstCol="1" bandRow="1"/>
              <a:tblGrid>
                <a:gridCol w="2606474"/>
                <a:gridCol w="2606474"/>
              </a:tblGrid>
              <a:tr h="316432">
                <a:tc gridSpan="2">
                  <a:txBody>
                    <a:bodyPr/>
                    <a:lstStyle/>
                    <a:p>
                      <a:pPr marL="0" marR="0">
                        <a:lnSpc>
                          <a:spcPct val="115000"/>
                        </a:lnSpc>
                        <a:spcBef>
                          <a:spcPts val="0"/>
                        </a:spcBef>
                        <a:spcAft>
                          <a:spcPts val="0"/>
                        </a:spcAft>
                      </a:pPr>
                      <a:r>
                        <a:rPr lang="en-US" sz="1800" b="1" dirty="0">
                          <a:solidFill>
                            <a:srgbClr val="FFFFFF"/>
                          </a:solidFill>
                          <a:effectLst/>
                          <a:latin typeface="Calibri"/>
                          <a:ea typeface="SimSun"/>
                          <a:cs typeface="Times New Roman"/>
                        </a:rPr>
                        <a:t>Recommended </a:t>
                      </a:r>
                      <a:r>
                        <a:rPr lang="en-US" sz="1800" b="1" dirty="0" err="1">
                          <a:solidFill>
                            <a:srgbClr val="FFFFFF"/>
                          </a:solidFill>
                          <a:effectLst/>
                          <a:latin typeface="Calibri"/>
                          <a:ea typeface="SimSun"/>
                          <a:cs typeface="Times New Roman"/>
                        </a:rPr>
                        <a:t>VMrack</a:t>
                      </a:r>
                      <a:r>
                        <a:rPr lang="en-US" sz="1800" b="1" dirty="0">
                          <a:solidFill>
                            <a:srgbClr val="FFFFFF"/>
                          </a:solidFill>
                          <a:effectLst/>
                          <a:latin typeface="Calibri"/>
                          <a:ea typeface="SimSun"/>
                          <a:cs typeface="Times New Roman"/>
                        </a:rPr>
                        <a:t> Network Modes</a:t>
                      </a:r>
                      <a:endParaRPr lang="en-US" sz="11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tr>
              <a:tr h="298837">
                <a:tc>
                  <a:txBody>
                    <a:bodyPr/>
                    <a:lstStyle/>
                    <a:p>
                      <a:pPr marL="0" marR="0">
                        <a:lnSpc>
                          <a:spcPct val="115000"/>
                        </a:lnSpc>
                        <a:spcBef>
                          <a:spcPts val="0"/>
                        </a:spcBef>
                        <a:spcAft>
                          <a:spcPts val="0"/>
                        </a:spcAft>
                      </a:pPr>
                      <a:r>
                        <a:rPr lang="en-US" sz="1600" b="1" dirty="0" err="1" smtClean="0">
                          <a:effectLst/>
                          <a:latin typeface="Calibri"/>
                          <a:ea typeface="SimSun"/>
                          <a:cs typeface="Times New Roman"/>
                        </a:rPr>
                        <a:t>VMRack</a:t>
                      </a:r>
                      <a:r>
                        <a:rPr lang="en-US" sz="1600" b="1" dirty="0" smtClean="0">
                          <a:effectLst/>
                          <a:latin typeface="Calibri"/>
                          <a:ea typeface="SimSun"/>
                          <a:cs typeface="Times New Roman"/>
                        </a:rPr>
                        <a:t> </a:t>
                      </a:r>
                      <a:r>
                        <a:rPr lang="en-US" sz="1600" b="1" dirty="0">
                          <a:effectLst/>
                          <a:latin typeface="Calibri"/>
                          <a:ea typeface="SimSun"/>
                          <a:cs typeface="Times New Roman"/>
                        </a:rPr>
                        <a:t>Type</a:t>
                      </a:r>
                      <a:endParaRPr lang="en-US" sz="11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effectLst/>
                          <a:latin typeface="Calibri"/>
                          <a:ea typeface="SimSun"/>
                          <a:cs typeface="Times New Roman"/>
                        </a:rPr>
                        <a:t>Settings</a:t>
                      </a:r>
                      <a:endParaRPr lang="en-US" sz="11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837">
                <a:tc rowSpan="3">
                  <a:txBody>
                    <a:bodyPr/>
                    <a:lstStyle/>
                    <a:p>
                      <a:pPr marL="0" marR="0">
                        <a:lnSpc>
                          <a:spcPct val="115000"/>
                        </a:lnSpc>
                        <a:spcBef>
                          <a:spcPts val="0"/>
                        </a:spcBef>
                        <a:spcAft>
                          <a:spcPts val="0"/>
                        </a:spcAft>
                      </a:pPr>
                      <a:r>
                        <a:rPr lang="en-US" sz="1600">
                          <a:effectLst/>
                          <a:latin typeface="Calibri"/>
                          <a:ea typeface="SimSun"/>
                          <a:cs typeface="Times New Roman"/>
                        </a:rPr>
                        <a:t>VMWare ESX</a:t>
                      </a:r>
                      <a:endParaRPr lang="en-US" sz="1100">
                        <a:effectLst/>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a:ea typeface="SimSun"/>
                          <a:cs typeface="Times New Roman"/>
                        </a:rPr>
                        <a:t>ne = false</a:t>
                      </a:r>
                      <a:endParaRPr lang="en-US" sz="11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243">
                <a:tc vMerge="1">
                  <a:txBody>
                    <a:bodyPr/>
                    <a:lstStyle/>
                    <a:p>
                      <a:endParaRPr lang="en-US"/>
                    </a:p>
                  </a:txBody>
                  <a:tcPr/>
                </a:tc>
                <a:tc>
                  <a:txBody>
                    <a:bodyPr/>
                    <a:lstStyle/>
                    <a:p>
                      <a:pPr marL="0" marR="0">
                        <a:lnSpc>
                          <a:spcPct val="115000"/>
                        </a:lnSpc>
                        <a:spcBef>
                          <a:spcPts val="0"/>
                        </a:spcBef>
                        <a:spcAft>
                          <a:spcPts val="0"/>
                        </a:spcAft>
                      </a:pPr>
                      <a:r>
                        <a:rPr lang="en-US" sz="1600" dirty="0">
                          <a:effectLst/>
                          <a:latin typeface="Calibri"/>
                          <a:ea typeface="SimSun"/>
                          <a:cs typeface="Times New Roman"/>
                        </a:rPr>
                        <a:t>nm = trunk</a:t>
                      </a:r>
                      <a:endParaRPr lang="en-US" sz="11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837">
                <a:tc vMerge="1">
                  <a:txBody>
                    <a:bodyPr/>
                    <a:lstStyle/>
                    <a:p>
                      <a:endParaRPr lang="en-US"/>
                    </a:p>
                  </a:txBody>
                  <a:tcPr/>
                </a:tc>
                <a:tc>
                  <a:txBody>
                    <a:bodyPr/>
                    <a:lstStyle/>
                    <a:p>
                      <a:pPr marL="0" marR="0">
                        <a:lnSpc>
                          <a:spcPct val="115000"/>
                        </a:lnSpc>
                        <a:spcBef>
                          <a:spcPts val="0"/>
                        </a:spcBef>
                        <a:spcAft>
                          <a:spcPts val="0"/>
                        </a:spcAft>
                      </a:pPr>
                      <a:r>
                        <a:rPr lang="en-US" sz="1600">
                          <a:effectLst/>
                          <a:latin typeface="Calibri"/>
                          <a:ea typeface="SimSun"/>
                          <a:cs typeface="Times New Roman"/>
                        </a:rPr>
                        <a:t>nam =  fullyManaged</a:t>
                      </a:r>
                      <a:endParaRPr lang="en-US" sz="11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837">
                <a:tc rowSpan="3">
                  <a:txBody>
                    <a:bodyPr/>
                    <a:lstStyle/>
                    <a:p>
                      <a:pPr marL="0" marR="0">
                        <a:lnSpc>
                          <a:spcPct val="115000"/>
                        </a:lnSpc>
                        <a:spcBef>
                          <a:spcPts val="0"/>
                        </a:spcBef>
                        <a:spcAft>
                          <a:spcPts val="0"/>
                        </a:spcAft>
                      </a:pPr>
                      <a:r>
                        <a:rPr lang="en-US" sz="1600">
                          <a:effectLst/>
                          <a:latin typeface="Calibri"/>
                          <a:ea typeface="SimSun"/>
                          <a:cs typeface="Times New Roman"/>
                        </a:rPr>
                        <a:t>Microsoft HyperV</a:t>
                      </a:r>
                      <a:endParaRPr lang="en-US" sz="1100">
                        <a:effectLst/>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a:ea typeface="SimSun"/>
                          <a:cs typeface="Times New Roman"/>
                        </a:rPr>
                        <a:t>ne = false</a:t>
                      </a:r>
                      <a:endParaRPr lang="en-US" sz="11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837">
                <a:tc vMerge="1">
                  <a:txBody>
                    <a:bodyPr/>
                    <a:lstStyle/>
                    <a:p>
                      <a:endParaRPr lang="en-US"/>
                    </a:p>
                  </a:txBody>
                  <a:tcPr/>
                </a:tc>
                <a:tc>
                  <a:txBody>
                    <a:bodyPr/>
                    <a:lstStyle/>
                    <a:p>
                      <a:pPr marL="0" marR="0">
                        <a:lnSpc>
                          <a:spcPct val="115000"/>
                        </a:lnSpc>
                        <a:spcBef>
                          <a:spcPts val="0"/>
                        </a:spcBef>
                        <a:spcAft>
                          <a:spcPts val="0"/>
                        </a:spcAft>
                      </a:pPr>
                      <a:r>
                        <a:rPr lang="en-US" sz="1600">
                          <a:effectLst/>
                          <a:latin typeface="Calibri"/>
                          <a:ea typeface="SimSun"/>
                          <a:cs typeface="Times New Roman"/>
                        </a:rPr>
                        <a:t>nm = access</a:t>
                      </a:r>
                      <a:endParaRPr lang="en-US" sz="11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837">
                <a:tc vMerge="1">
                  <a:txBody>
                    <a:bodyPr/>
                    <a:lstStyle/>
                    <a:p>
                      <a:endParaRPr lang="en-US"/>
                    </a:p>
                  </a:txBody>
                  <a:tcPr/>
                </a:tc>
                <a:tc>
                  <a:txBody>
                    <a:bodyPr/>
                    <a:lstStyle/>
                    <a:p>
                      <a:pPr marL="0" marR="0">
                        <a:lnSpc>
                          <a:spcPct val="115000"/>
                        </a:lnSpc>
                        <a:spcBef>
                          <a:spcPts val="0"/>
                        </a:spcBef>
                        <a:spcAft>
                          <a:spcPts val="0"/>
                        </a:spcAft>
                      </a:pPr>
                      <a:r>
                        <a:rPr lang="en-US" sz="1600">
                          <a:effectLst/>
                          <a:latin typeface="Calibri"/>
                          <a:ea typeface="SimSun"/>
                          <a:cs typeface="Times New Roman"/>
                        </a:rPr>
                        <a:t>nam =  readOnly</a:t>
                      </a:r>
                      <a:endParaRPr lang="en-US" sz="11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837">
                <a:tc rowSpan="3">
                  <a:txBody>
                    <a:bodyPr/>
                    <a:lstStyle/>
                    <a:p>
                      <a:pPr marL="0" marR="0">
                        <a:lnSpc>
                          <a:spcPct val="115000"/>
                        </a:lnSpc>
                        <a:spcBef>
                          <a:spcPts val="0"/>
                        </a:spcBef>
                        <a:spcAft>
                          <a:spcPts val="0"/>
                        </a:spcAft>
                      </a:pPr>
                      <a:r>
                        <a:rPr lang="en-US" sz="1600">
                          <a:effectLst/>
                          <a:latin typeface="Calibri"/>
                          <a:ea typeface="SimSun"/>
                          <a:cs typeface="Times New Roman"/>
                        </a:rPr>
                        <a:t>RedHat Xen</a:t>
                      </a:r>
                      <a:endParaRPr lang="en-US" sz="1100">
                        <a:effectLst/>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a:ea typeface="SimSun"/>
                          <a:cs typeface="Times New Roman"/>
                        </a:rPr>
                        <a:t>ne = true</a:t>
                      </a:r>
                      <a:endParaRPr lang="en-US" sz="11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837">
                <a:tc vMerge="1">
                  <a:txBody>
                    <a:bodyPr/>
                    <a:lstStyle/>
                    <a:p>
                      <a:endParaRPr lang="en-US"/>
                    </a:p>
                  </a:txBody>
                  <a:tcPr/>
                </a:tc>
                <a:tc>
                  <a:txBody>
                    <a:bodyPr/>
                    <a:lstStyle/>
                    <a:p>
                      <a:pPr marL="0" marR="0">
                        <a:lnSpc>
                          <a:spcPct val="115000"/>
                        </a:lnSpc>
                        <a:spcBef>
                          <a:spcPts val="0"/>
                        </a:spcBef>
                        <a:spcAft>
                          <a:spcPts val="0"/>
                        </a:spcAft>
                      </a:pPr>
                      <a:r>
                        <a:rPr lang="en-US" sz="1600">
                          <a:effectLst/>
                          <a:latin typeface="Calibri"/>
                          <a:ea typeface="SimSun"/>
                          <a:cs typeface="Times New Roman"/>
                        </a:rPr>
                        <a:t>nm = trunk</a:t>
                      </a:r>
                      <a:endParaRPr lang="en-US" sz="11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837">
                <a:tc vMerge="1">
                  <a:txBody>
                    <a:bodyPr/>
                    <a:lstStyle/>
                    <a:p>
                      <a:endParaRPr lang="en-US"/>
                    </a:p>
                  </a:txBody>
                  <a:tcPr/>
                </a:tc>
                <a:tc>
                  <a:txBody>
                    <a:bodyPr/>
                    <a:lstStyle/>
                    <a:p>
                      <a:pPr marL="0" marR="0">
                        <a:lnSpc>
                          <a:spcPct val="115000"/>
                        </a:lnSpc>
                        <a:spcBef>
                          <a:spcPts val="0"/>
                        </a:spcBef>
                        <a:spcAft>
                          <a:spcPts val="0"/>
                        </a:spcAft>
                      </a:pPr>
                      <a:r>
                        <a:rPr lang="en-US" sz="1600" dirty="0" err="1">
                          <a:effectLst/>
                          <a:latin typeface="Calibri"/>
                          <a:ea typeface="SimSun"/>
                          <a:cs typeface="Times New Roman"/>
                        </a:rPr>
                        <a:t>nam</a:t>
                      </a:r>
                      <a:r>
                        <a:rPr lang="en-US" sz="1600" dirty="0">
                          <a:effectLst/>
                          <a:latin typeface="Calibri"/>
                          <a:ea typeface="SimSun"/>
                          <a:cs typeface="Times New Roman"/>
                        </a:rPr>
                        <a:t> =  </a:t>
                      </a:r>
                      <a:r>
                        <a:rPr lang="en-US" sz="1600" dirty="0" err="1">
                          <a:effectLst/>
                          <a:latin typeface="Calibri"/>
                          <a:ea typeface="SimSun"/>
                          <a:cs typeface="Times New Roman"/>
                        </a:rPr>
                        <a:t>readOnly</a:t>
                      </a:r>
                      <a:endParaRPr lang="en-US" sz="11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453557639"/>
              </p:ext>
            </p:extLst>
          </p:nvPr>
        </p:nvGraphicFramePr>
        <p:xfrm>
          <a:off x="269353" y="4011168"/>
          <a:ext cx="2933700" cy="1121664"/>
        </p:xfrm>
        <a:graphic>
          <a:graphicData uri="http://schemas.openxmlformats.org/drawingml/2006/table">
            <a:tbl>
              <a:tblPr firstRow="1" firstCol="1" bandRow="1"/>
              <a:tblGrid>
                <a:gridCol w="2933700"/>
              </a:tblGrid>
              <a:tr h="167640">
                <a:tc>
                  <a:txBody>
                    <a:bodyPr/>
                    <a:lstStyle/>
                    <a:p>
                      <a:pPr marL="0" marR="0">
                        <a:lnSpc>
                          <a:spcPct val="115000"/>
                        </a:lnSpc>
                        <a:spcBef>
                          <a:spcPts val="0"/>
                        </a:spcBef>
                        <a:spcAft>
                          <a:spcPts val="0"/>
                        </a:spcAft>
                      </a:pPr>
                      <a:r>
                        <a:rPr lang="en-US" sz="1600" b="1">
                          <a:solidFill>
                            <a:srgbClr val="FFFFFF"/>
                          </a:solidFill>
                          <a:effectLst/>
                          <a:latin typeface="Calibri"/>
                          <a:ea typeface="SimSun"/>
                          <a:cs typeface="Times New Roman"/>
                        </a:rPr>
                        <a:t>Network Settings</a:t>
                      </a:r>
                      <a:endParaRPr lang="en-US" sz="11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167640">
                <a:tc>
                  <a:txBody>
                    <a:bodyPr/>
                    <a:lstStyle/>
                    <a:p>
                      <a:pPr marL="0" marR="0">
                        <a:lnSpc>
                          <a:spcPct val="115000"/>
                        </a:lnSpc>
                        <a:spcBef>
                          <a:spcPts val="0"/>
                        </a:spcBef>
                        <a:spcAft>
                          <a:spcPts val="0"/>
                        </a:spcAft>
                      </a:pPr>
                      <a:r>
                        <a:rPr lang="en-US" sz="1600" b="1">
                          <a:effectLst/>
                          <a:latin typeface="Calibri"/>
                          <a:ea typeface="SimSun"/>
                          <a:cs typeface="Times New Roman"/>
                        </a:rPr>
                        <a:t>ne</a:t>
                      </a:r>
                      <a:r>
                        <a:rPr lang="en-US" sz="1600">
                          <a:effectLst/>
                          <a:latin typeface="Calibri"/>
                          <a:ea typeface="SimSun"/>
                          <a:cs typeface="Times New Roman"/>
                        </a:rPr>
                        <a:t> = networkingEnabled</a:t>
                      </a:r>
                      <a:endParaRPr lang="en-US" sz="11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640">
                <a:tc>
                  <a:txBody>
                    <a:bodyPr/>
                    <a:lstStyle/>
                    <a:p>
                      <a:pPr marL="0" marR="0">
                        <a:lnSpc>
                          <a:spcPct val="115000"/>
                        </a:lnSpc>
                        <a:spcBef>
                          <a:spcPts val="0"/>
                        </a:spcBef>
                        <a:spcAft>
                          <a:spcPts val="0"/>
                        </a:spcAft>
                      </a:pPr>
                      <a:r>
                        <a:rPr lang="en-US" sz="1600" b="1">
                          <a:effectLst/>
                          <a:latin typeface="Calibri"/>
                          <a:ea typeface="SimSun"/>
                          <a:cs typeface="Times New Roman"/>
                        </a:rPr>
                        <a:t>nm</a:t>
                      </a:r>
                      <a:r>
                        <a:rPr lang="en-US" sz="1600">
                          <a:effectLst/>
                          <a:latin typeface="Calibri"/>
                          <a:ea typeface="SimSun"/>
                          <a:cs typeface="Times New Roman"/>
                        </a:rPr>
                        <a:t> = networkMode</a:t>
                      </a:r>
                      <a:endParaRPr lang="en-US" sz="11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marL="0" marR="0">
                        <a:lnSpc>
                          <a:spcPct val="115000"/>
                        </a:lnSpc>
                        <a:spcBef>
                          <a:spcPts val="0"/>
                        </a:spcBef>
                        <a:spcAft>
                          <a:spcPts val="0"/>
                        </a:spcAft>
                      </a:pPr>
                      <a:r>
                        <a:rPr lang="en-US" sz="1600" b="1" dirty="0" err="1">
                          <a:effectLst/>
                          <a:latin typeface="Calibri"/>
                          <a:ea typeface="SimSun"/>
                          <a:cs typeface="Times New Roman"/>
                        </a:rPr>
                        <a:t>nam</a:t>
                      </a:r>
                      <a:r>
                        <a:rPr lang="en-US" sz="1600" dirty="0">
                          <a:effectLst/>
                          <a:latin typeface="Calibri"/>
                          <a:ea typeface="SimSun"/>
                          <a:cs typeface="Times New Roman"/>
                        </a:rPr>
                        <a:t> = </a:t>
                      </a:r>
                      <a:r>
                        <a:rPr lang="en-US" sz="1600" dirty="0" err="1">
                          <a:effectLst/>
                          <a:latin typeface="Calibri"/>
                          <a:ea typeface="SimSun"/>
                          <a:cs typeface="Times New Roman"/>
                        </a:rPr>
                        <a:t>networkAutomationMode</a:t>
                      </a:r>
                      <a:endParaRPr lang="en-US" sz="11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1546615"/>
      </p:ext>
    </p:extLst>
  </p:cSld>
  <p:clrMapOvr>
    <a:masterClrMapping/>
  </p:clrMapOvr>
  <p:transition spd="med">
    <p:wipe dir="r"/>
  </p:transition>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VMRack</a:t>
            </a:r>
            <a:r>
              <a:rPr lang="en-US" dirty="0"/>
              <a:t> Networking – </a:t>
            </a:r>
            <a:r>
              <a:rPr lang="en-US" sz="2400" dirty="0" smtClean="0"/>
              <a:t>Manual Mode</a:t>
            </a:r>
            <a:endParaRPr lang="en-US" dirty="0"/>
          </a:p>
        </p:txBody>
      </p:sp>
      <p:sp>
        <p:nvSpPr>
          <p:cNvPr id="3" name="Content Placeholder 2"/>
          <p:cNvSpPr>
            <a:spLocks noGrp="1"/>
          </p:cNvSpPr>
          <p:nvPr>
            <p:ph sz="half" idx="1"/>
          </p:nvPr>
        </p:nvSpPr>
        <p:spPr>
          <a:xfrm>
            <a:off x="428919" y="1280160"/>
            <a:ext cx="8229600" cy="1533377"/>
          </a:xfrm>
        </p:spPr>
        <p:txBody>
          <a:bodyPr>
            <a:normAutofit/>
          </a:bodyPr>
          <a:lstStyle/>
          <a:p>
            <a:pPr>
              <a:lnSpc>
                <a:spcPct val="110000"/>
              </a:lnSpc>
            </a:pPr>
            <a:r>
              <a:rPr lang="en-US" dirty="0">
                <a:latin typeface="+mn-lt"/>
                <a:ea typeface="SimSun"/>
                <a:cs typeface="Times New Roman"/>
              </a:rPr>
              <a:t>Switch ports will be in trunk mode. Allowed </a:t>
            </a:r>
            <a:r>
              <a:rPr lang="en-US" dirty="0" err="1">
                <a:latin typeface="+mn-lt"/>
                <a:ea typeface="SimSun"/>
                <a:cs typeface="Times New Roman"/>
              </a:rPr>
              <a:t>vlans</a:t>
            </a:r>
            <a:r>
              <a:rPr lang="en-US" dirty="0">
                <a:latin typeface="+mn-lt"/>
                <a:ea typeface="SimSun"/>
                <a:cs typeface="Times New Roman"/>
              </a:rPr>
              <a:t> will correspond to the assigned networks on the </a:t>
            </a:r>
            <a:r>
              <a:rPr lang="en-US" dirty="0" err="1">
                <a:latin typeface="+mn-lt"/>
                <a:ea typeface="SimSun"/>
                <a:cs typeface="Times New Roman"/>
              </a:rPr>
              <a:t>VMRack</a:t>
            </a:r>
            <a:r>
              <a:rPr lang="en-US" dirty="0" smtClean="0">
                <a:latin typeface="+mn-lt"/>
                <a:ea typeface="SimSun"/>
                <a:cs typeface="Times New Roman"/>
              </a:rPr>
              <a:t>.</a:t>
            </a:r>
          </a:p>
          <a:p>
            <a:pPr>
              <a:lnSpc>
                <a:spcPct val="110000"/>
              </a:lnSpc>
            </a:pPr>
            <a:r>
              <a:rPr lang="en-US" dirty="0">
                <a:latin typeface="+mn-lt"/>
                <a:ea typeface="SimSun"/>
                <a:cs typeface="Times New Roman"/>
              </a:rPr>
              <a:t>The </a:t>
            </a:r>
            <a:r>
              <a:rPr lang="en-US" dirty="0" err="1" smtClean="0">
                <a:latin typeface="+mn-lt"/>
                <a:ea typeface="SimSun"/>
                <a:cs typeface="Times New Roman"/>
              </a:rPr>
              <a:t>VMRack</a:t>
            </a:r>
            <a:r>
              <a:rPr lang="en-US" dirty="0" smtClean="0">
                <a:latin typeface="+mn-lt"/>
                <a:ea typeface="SimSun"/>
                <a:cs typeface="Times New Roman"/>
              </a:rPr>
              <a:t> </a:t>
            </a:r>
            <a:r>
              <a:rPr lang="en-US" dirty="0">
                <a:latin typeface="+mn-lt"/>
                <a:ea typeface="SimSun"/>
                <a:cs typeface="Times New Roman"/>
              </a:rPr>
              <a:t>must be manually assigned to the networks</a:t>
            </a:r>
            <a:r>
              <a:rPr lang="en-US" dirty="0" smtClean="0">
                <a:latin typeface="+mn-lt"/>
                <a:ea typeface="SimSun"/>
                <a:cs typeface="Times New Roman"/>
              </a:rPr>
              <a:t>.</a:t>
            </a:r>
          </a:p>
          <a:p>
            <a:pPr>
              <a:lnSpc>
                <a:spcPct val="110000"/>
              </a:lnSpc>
            </a:pPr>
            <a:r>
              <a:rPr lang="en-US" dirty="0">
                <a:latin typeface="+mn-lt"/>
                <a:ea typeface="SimSun"/>
                <a:cs typeface="Times New Roman"/>
              </a:rPr>
              <a:t>Untagged packets are sent to the </a:t>
            </a:r>
            <a:r>
              <a:rPr lang="en-US" dirty="0" smtClean="0">
                <a:latin typeface="+mn-lt"/>
                <a:ea typeface="SimSun"/>
                <a:cs typeface="Times New Roman"/>
              </a:rPr>
              <a:t>virtual machine.</a:t>
            </a:r>
          </a:p>
          <a:p>
            <a:pPr marL="0" indent="0">
              <a:buNone/>
            </a:pPr>
            <a:endParaRPr lang="en-US" sz="2200" dirty="0" smtClean="0">
              <a:latin typeface="+mn-lt"/>
              <a:ea typeface="SimSun"/>
              <a:cs typeface="Times New Roman"/>
            </a:endParaRPr>
          </a:p>
          <a:p>
            <a:endParaRPr lang="en-US" dirty="0">
              <a:latin typeface="Museo For Dell 300"/>
              <a:ea typeface="SimSun"/>
              <a:cs typeface="Times New Roman"/>
            </a:endParaRPr>
          </a:p>
          <a:p>
            <a:endParaRPr lang="en-US" dirty="0">
              <a:latin typeface="Museo For Dell 300"/>
            </a:endParaRP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365</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589000995"/>
              </p:ext>
            </p:extLst>
          </p:nvPr>
        </p:nvGraphicFramePr>
        <p:xfrm>
          <a:off x="445625" y="3090743"/>
          <a:ext cx="8229600" cy="2507580"/>
        </p:xfrm>
        <a:graphic>
          <a:graphicData uri="http://schemas.openxmlformats.org/drawingml/2006/table">
            <a:tbl>
              <a:tblPr firstRow="1" firstCol="1" bandRow="1"/>
              <a:tblGrid>
                <a:gridCol w="1697636"/>
                <a:gridCol w="3260361"/>
                <a:gridCol w="3271603"/>
              </a:tblGrid>
              <a:tr h="445833">
                <a:tc gridSpan="3">
                  <a:txBody>
                    <a:bodyPr/>
                    <a:lstStyle/>
                    <a:p>
                      <a:pPr marL="0" marR="0" algn="ctr">
                        <a:lnSpc>
                          <a:spcPct val="115000"/>
                        </a:lnSpc>
                        <a:spcBef>
                          <a:spcPts val="0"/>
                        </a:spcBef>
                        <a:spcAft>
                          <a:spcPts val="0"/>
                        </a:spcAft>
                      </a:pPr>
                      <a:r>
                        <a:rPr lang="en-US" sz="2000" b="1" dirty="0">
                          <a:solidFill>
                            <a:srgbClr val="FFFFFF"/>
                          </a:solidFill>
                          <a:effectLst/>
                          <a:latin typeface="Calibri"/>
                          <a:ea typeface="SimSun"/>
                          <a:cs typeface="Times New Roman"/>
                        </a:rPr>
                        <a:t>Manual </a:t>
                      </a:r>
                      <a:r>
                        <a:rPr lang="en-US" sz="2000" b="1" dirty="0" err="1" smtClean="0">
                          <a:solidFill>
                            <a:srgbClr val="FFFFFF"/>
                          </a:solidFill>
                          <a:effectLst/>
                          <a:latin typeface="Calibri"/>
                          <a:ea typeface="SimSun"/>
                          <a:cs typeface="Times New Roman"/>
                        </a:rPr>
                        <a:t>VMRack</a:t>
                      </a:r>
                      <a:r>
                        <a:rPr lang="en-US" sz="2000" b="1" dirty="0" smtClean="0">
                          <a:solidFill>
                            <a:srgbClr val="FFFFFF"/>
                          </a:solidFill>
                          <a:effectLst/>
                          <a:latin typeface="Calibri"/>
                          <a:ea typeface="SimSun"/>
                          <a:cs typeface="Times New Roman"/>
                        </a:rPr>
                        <a:t> Mode</a:t>
                      </a:r>
                      <a:endParaRPr lang="en-US" sz="1600" dirty="0">
                        <a:effectLst/>
                        <a:latin typeface="Calibri"/>
                        <a:ea typeface="SimSun"/>
                        <a:cs typeface="Times New Roman"/>
                      </a:endParaRP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tc hMerge="1">
                  <a:txBody>
                    <a:bodyPr/>
                    <a:lstStyle/>
                    <a:p>
                      <a:endParaRPr lang="en-US"/>
                    </a:p>
                  </a:txBody>
                  <a:tcPr/>
                </a:tc>
              </a:tr>
              <a:tr h="189626">
                <a:tc>
                  <a:txBody>
                    <a:bodyPr/>
                    <a:lstStyle/>
                    <a:p>
                      <a:pPr marL="0" marR="0">
                        <a:lnSpc>
                          <a:spcPct val="115000"/>
                        </a:lnSpc>
                        <a:spcBef>
                          <a:spcPts val="0"/>
                        </a:spcBef>
                        <a:spcAft>
                          <a:spcPts val="0"/>
                        </a:spcAft>
                      </a:pPr>
                      <a:r>
                        <a:rPr lang="en-US" sz="1600" b="1" dirty="0">
                          <a:solidFill>
                            <a:srgbClr val="FFFFFF"/>
                          </a:solidFill>
                          <a:effectLst/>
                          <a:latin typeface="Calibri"/>
                          <a:ea typeface="SimSun"/>
                          <a:cs typeface="Times New Roman"/>
                        </a:rPr>
                        <a:t>Network Settings</a:t>
                      </a:r>
                      <a:endParaRPr lang="en-US" sz="1600" dirty="0">
                        <a:effectLst/>
                        <a:latin typeface="Calibri"/>
                        <a:ea typeface="SimSun"/>
                        <a:cs typeface="Times New Roman"/>
                      </a:endParaRP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600" b="1" dirty="0" smtClean="0">
                          <a:solidFill>
                            <a:srgbClr val="FFFFFF"/>
                          </a:solidFill>
                          <a:effectLst/>
                          <a:latin typeface="Calibri"/>
                          <a:ea typeface="SimSun"/>
                          <a:cs typeface="Aharoni"/>
                        </a:rPr>
                        <a:t>Support Description</a:t>
                      </a:r>
                      <a:endParaRPr lang="en-US" sz="2000" dirty="0">
                        <a:effectLst/>
                        <a:latin typeface="Calibri"/>
                        <a:ea typeface="SimSun"/>
                        <a:cs typeface="Times New Roman"/>
                      </a:endParaRPr>
                    </a:p>
                  </a:txBody>
                  <a:tcPr marL="67456" marR="674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600" b="1" dirty="0">
                          <a:solidFill>
                            <a:srgbClr val="FFFFFF"/>
                          </a:solidFill>
                          <a:effectLst/>
                          <a:latin typeface="Calibri"/>
                          <a:ea typeface="SimSun"/>
                          <a:cs typeface="Aharoni"/>
                        </a:rPr>
                        <a:t>VM Persona Assignment</a:t>
                      </a:r>
                      <a:endParaRPr lang="en-US" sz="2000" dirty="0">
                        <a:effectLst/>
                        <a:latin typeface="Calibri"/>
                        <a:ea typeface="SimSun"/>
                        <a:cs typeface="Times New Roman"/>
                      </a:endParaRPr>
                    </a:p>
                  </a:txBody>
                  <a:tcPr marL="67456" marR="674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379252">
                <a:tc>
                  <a:txBody>
                    <a:bodyPr/>
                    <a:lstStyle/>
                    <a:p>
                      <a:pPr marL="0" marR="0">
                        <a:lnSpc>
                          <a:spcPct val="115000"/>
                        </a:lnSpc>
                        <a:spcBef>
                          <a:spcPts val="0"/>
                        </a:spcBef>
                        <a:spcAft>
                          <a:spcPts val="0"/>
                        </a:spcAft>
                      </a:pPr>
                      <a:r>
                        <a:rPr lang="en-US" sz="1600" dirty="0">
                          <a:effectLst/>
                          <a:latin typeface="Calibri"/>
                          <a:ea typeface="SimSun"/>
                          <a:cs typeface="Times New Roman"/>
                        </a:rPr>
                        <a:t> </a:t>
                      </a:r>
                    </a:p>
                    <a:p>
                      <a:pPr marL="0" marR="0">
                        <a:lnSpc>
                          <a:spcPct val="115000"/>
                        </a:lnSpc>
                        <a:spcBef>
                          <a:spcPts val="0"/>
                        </a:spcBef>
                        <a:spcAft>
                          <a:spcPts val="0"/>
                        </a:spcAft>
                      </a:pPr>
                      <a:r>
                        <a:rPr lang="en-US" sz="1600" dirty="0">
                          <a:effectLst/>
                          <a:latin typeface="Calibri"/>
                          <a:ea typeface="SimSun"/>
                          <a:cs typeface="Times New Roman"/>
                        </a:rPr>
                        <a:t>ne = </a:t>
                      </a:r>
                      <a:r>
                        <a:rPr lang="en-US" sz="1600" b="1" dirty="0">
                          <a:effectLst/>
                          <a:latin typeface="Calibri"/>
                          <a:ea typeface="SimSun"/>
                          <a:cs typeface="Times New Roman"/>
                        </a:rPr>
                        <a:t>false</a:t>
                      </a: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15000"/>
                        </a:lnSpc>
                        <a:spcBef>
                          <a:spcPts val="0"/>
                        </a:spcBef>
                        <a:spcAft>
                          <a:spcPts val="0"/>
                        </a:spcAft>
                      </a:pPr>
                      <a:r>
                        <a:rPr lang="en-US" sz="1600" dirty="0">
                          <a:effectLst/>
                          <a:latin typeface="Calibri"/>
                          <a:ea typeface="SimSun"/>
                          <a:cs typeface="Times New Roman"/>
                        </a:rPr>
                        <a:t> </a:t>
                      </a:r>
                    </a:p>
                    <a:p>
                      <a:pPr marL="0" marR="0">
                        <a:lnSpc>
                          <a:spcPct val="115000"/>
                        </a:lnSpc>
                        <a:spcBef>
                          <a:spcPts val="0"/>
                        </a:spcBef>
                        <a:spcAft>
                          <a:spcPts val="0"/>
                        </a:spcAft>
                      </a:pPr>
                      <a:r>
                        <a:rPr lang="en-US" sz="1600" dirty="0">
                          <a:effectLst/>
                          <a:latin typeface="Calibri"/>
                          <a:ea typeface="SimSun"/>
                          <a:cs typeface="Times New Roman"/>
                        </a:rPr>
                        <a:t>ESX – </a:t>
                      </a:r>
                      <a:r>
                        <a:rPr lang="en-US" sz="1600" dirty="0" smtClean="0">
                          <a:effectLst/>
                          <a:latin typeface="Calibri"/>
                          <a:ea typeface="SimSun"/>
                          <a:cs typeface="Times New Roman"/>
                        </a:rPr>
                        <a:t>Supported</a:t>
                      </a:r>
                    </a:p>
                    <a:p>
                      <a:pPr marL="0" marR="0">
                        <a:lnSpc>
                          <a:spcPct val="115000"/>
                        </a:lnSpc>
                        <a:spcBef>
                          <a:spcPts val="0"/>
                        </a:spcBef>
                        <a:spcAft>
                          <a:spcPts val="0"/>
                        </a:spcAft>
                      </a:pPr>
                      <a:endParaRPr lang="en-US" sz="1600" dirty="0">
                        <a:effectLst/>
                        <a:latin typeface="Calibri"/>
                        <a:ea typeface="SimSun"/>
                        <a:cs typeface="Times New Roman"/>
                      </a:endParaRPr>
                    </a:p>
                    <a:p>
                      <a:pPr marL="0" marR="0">
                        <a:lnSpc>
                          <a:spcPct val="115000"/>
                        </a:lnSpc>
                        <a:spcBef>
                          <a:spcPts val="0"/>
                        </a:spcBef>
                        <a:spcAft>
                          <a:spcPts val="0"/>
                        </a:spcAft>
                      </a:pPr>
                      <a:r>
                        <a:rPr lang="en-US" sz="1600" dirty="0" err="1">
                          <a:effectLst/>
                          <a:latin typeface="Calibri"/>
                          <a:ea typeface="SimSun"/>
                          <a:cs typeface="Times New Roman"/>
                        </a:rPr>
                        <a:t>Xen</a:t>
                      </a:r>
                      <a:r>
                        <a:rPr lang="en-US" sz="1600" dirty="0">
                          <a:effectLst/>
                          <a:latin typeface="Calibri"/>
                          <a:ea typeface="SimSun"/>
                          <a:cs typeface="Times New Roman"/>
                        </a:rPr>
                        <a:t> – Not </a:t>
                      </a:r>
                      <a:r>
                        <a:rPr lang="en-US" sz="1600" dirty="0" smtClean="0">
                          <a:effectLst/>
                          <a:latin typeface="Calibri"/>
                          <a:ea typeface="SimSun"/>
                          <a:cs typeface="Times New Roman"/>
                        </a:rPr>
                        <a:t>supported</a:t>
                      </a:r>
                    </a:p>
                    <a:p>
                      <a:pPr marL="0" marR="0">
                        <a:lnSpc>
                          <a:spcPct val="115000"/>
                        </a:lnSpc>
                        <a:spcBef>
                          <a:spcPts val="0"/>
                        </a:spcBef>
                        <a:spcAft>
                          <a:spcPts val="0"/>
                        </a:spcAft>
                      </a:pPr>
                      <a:endParaRPr lang="en-US" sz="1600" dirty="0">
                        <a:effectLst/>
                        <a:latin typeface="Calibri"/>
                        <a:ea typeface="SimSun"/>
                        <a:cs typeface="Times New Roman"/>
                      </a:endParaRPr>
                    </a:p>
                    <a:p>
                      <a:pPr marL="0" marR="0">
                        <a:lnSpc>
                          <a:spcPct val="115000"/>
                        </a:lnSpc>
                        <a:spcBef>
                          <a:spcPts val="0"/>
                        </a:spcBef>
                        <a:spcAft>
                          <a:spcPts val="0"/>
                        </a:spcAft>
                      </a:pPr>
                      <a:r>
                        <a:rPr lang="en-US" sz="1600" dirty="0" err="1">
                          <a:effectLst/>
                          <a:latin typeface="Calibri"/>
                          <a:ea typeface="SimSun"/>
                          <a:cs typeface="Times New Roman"/>
                        </a:rPr>
                        <a:t>HyperV</a:t>
                      </a:r>
                      <a:r>
                        <a:rPr lang="en-US" sz="1600" dirty="0">
                          <a:effectLst/>
                          <a:latin typeface="Calibri"/>
                          <a:ea typeface="SimSun"/>
                          <a:cs typeface="Times New Roman"/>
                        </a:rPr>
                        <a:t> – Supported but not common</a:t>
                      </a: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Calibri"/>
                          <a:ea typeface="SimSun"/>
                          <a:cs typeface="Times New Roman"/>
                        </a:rPr>
                        <a:t>Persona must be in </a:t>
                      </a:r>
                      <a:r>
                        <a:rPr lang="en-US" sz="1600" b="1" dirty="0">
                          <a:effectLst/>
                          <a:latin typeface="Calibri"/>
                          <a:ea typeface="SimSun"/>
                          <a:cs typeface="Times New Roman"/>
                        </a:rPr>
                        <a:t>access</a:t>
                      </a:r>
                      <a:r>
                        <a:rPr lang="en-US" sz="1600" dirty="0">
                          <a:effectLst/>
                          <a:latin typeface="Calibri"/>
                          <a:ea typeface="SimSun"/>
                          <a:cs typeface="Times New Roman"/>
                        </a:rPr>
                        <a:t> or </a:t>
                      </a:r>
                      <a:r>
                        <a:rPr lang="en-US" sz="1600" b="1" dirty="0">
                          <a:effectLst/>
                          <a:latin typeface="Calibri"/>
                          <a:ea typeface="SimSun"/>
                          <a:cs typeface="Times New Roman"/>
                        </a:rPr>
                        <a:t>auto</a:t>
                      </a:r>
                      <a:r>
                        <a:rPr lang="en-US" sz="1600" dirty="0">
                          <a:effectLst/>
                          <a:latin typeface="Calibri"/>
                          <a:ea typeface="SimSun"/>
                          <a:cs typeface="Times New Roman"/>
                        </a:rPr>
                        <a:t> mode.</a:t>
                      </a:r>
                    </a:p>
                    <a:p>
                      <a:pPr marL="0" marR="0">
                        <a:lnSpc>
                          <a:spcPct val="115000"/>
                        </a:lnSpc>
                        <a:spcBef>
                          <a:spcPts val="0"/>
                        </a:spcBef>
                        <a:spcAft>
                          <a:spcPts val="0"/>
                        </a:spcAft>
                      </a:pPr>
                      <a:r>
                        <a:rPr lang="en-US" sz="1600" dirty="0">
                          <a:effectLst/>
                          <a:latin typeface="Calibri"/>
                          <a:ea typeface="SimSun"/>
                          <a:cs typeface="Times New Roman"/>
                        </a:rPr>
                        <a:t> </a:t>
                      </a: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251">
                <a:tc>
                  <a:txBody>
                    <a:bodyPr/>
                    <a:lstStyle/>
                    <a:p>
                      <a:pPr marL="0" marR="0">
                        <a:lnSpc>
                          <a:spcPct val="115000"/>
                        </a:lnSpc>
                        <a:spcBef>
                          <a:spcPts val="0"/>
                        </a:spcBef>
                        <a:spcAft>
                          <a:spcPts val="0"/>
                        </a:spcAft>
                      </a:pPr>
                      <a:r>
                        <a:rPr lang="en-US" sz="1600" dirty="0">
                          <a:effectLst/>
                          <a:latin typeface="Calibri"/>
                          <a:ea typeface="SimSun"/>
                          <a:cs typeface="Times New Roman"/>
                        </a:rPr>
                        <a:t>nm = </a:t>
                      </a:r>
                      <a:r>
                        <a:rPr lang="en-US" sz="1600" b="1" dirty="0">
                          <a:effectLst/>
                          <a:latin typeface="Calibri"/>
                          <a:ea typeface="SimSun"/>
                          <a:cs typeface="Times New Roman"/>
                        </a:rPr>
                        <a:t>trunk</a:t>
                      </a: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nSpc>
                          <a:spcPct val="115000"/>
                        </a:lnSpc>
                        <a:spcBef>
                          <a:spcPts val="0"/>
                        </a:spcBef>
                        <a:spcAft>
                          <a:spcPts val="0"/>
                        </a:spcAft>
                      </a:pPr>
                      <a:endParaRPr lang="en-US" sz="1600" dirty="0">
                        <a:effectLst/>
                        <a:latin typeface="Calibri"/>
                        <a:ea typeface="SimSun"/>
                        <a:cs typeface="Times New Roman"/>
                      </a:endParaRP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15000"/>
                        </a:lnSpc>
                        <a:spcBef>
                          <a:spcPts val="0"/>
                        </a:spcBef>
                        <a:spcAft>
                          <a:spcPts val="0"/>
                        </a:spcAft>
                      </a:pPr>
                      <a:r>
                        <a:rPr lang="en-US" sz="1600" dirty="0">
                          <a:effectLst/>
                          <a:latin typeface="Calibri"/>
                          <a:ea typeface="SimSun"/>
                          <a:cs typeface="Times New Roman"/>
                        </a:rPr>
                        <a:t>Persona networking is met if the </a:t>
                      </a:r>
                      <a:r>
                        <a:rPr lang="en-US" sz="1600" dirty="0" err="1">
                          <a:effectLst/>
                          <a:latin typeface="Calibri"/>
                          <a:ea typeface="SimSun"/>
                          <a:cs typeface="Times New Roman"/>
                        </a:rPr>
                        <a:t>VMRack</a:t>
                      </a:r>
                      <a:r>
                        <a:rPr lang="en-US" sz="1600" dirty="0">
                          <a:effectLst/>
                          <a:latin typeface="Calibri"/>
                          <a:ea typeface="SimSun"/>
                          <a:cs typeface="Times New Roman"/>
                        </a:rPr>
                        <a:t> is assigned to the same networks as the persona</a:t>
                      </a:r>
                      <a:r>
                        <a:rPr lang="en-US" sz="1600" dirty="0" smtClean="0">
                          <a:effectLst/>
                          <a:latin typeface="Calibri"/>
                          <a:ea typeface="SimSun"/>
                          <a:cs typeface="Times New Roman"/>
                        </a:rPr>
                        <a:t>.</a:t>
                      </a:r>
                      <a:endParaRPr lang="en-US" sz="1600" dirty="0">
                        <a:effectLst/>
                        <a:latin typeface="Calibri"/>
                        <a:ea typeface="SimSun"/>
                        <a:cs typeface="Times New Roman"/>
                      </a:endParaRP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252">
                <a:tc>
                  <a:txBody>
                    <a:bodyPr/>
                    <a:lstStyle/>
                    <a:p>
                      <a:pPr marL="0" marR="0">
                        <a:lnSpc>
                          <a:spcPct val="115000"/>
                        </a:lnSpc>
                        <a:spcBef>
                          <a:spcPts val="0"/>
                        </a:spcBef>
                        <a:spcAft>
                          <a:spcPts val="0"/>
                        </a:spcAft>
                      </a:pPr>
                      <a:r>
                        <a:rPr lang="en-US" sz="1600" dirty="0" err="1">
                          <a:effectLst/>
                          <a:latin typeface="Calibri"/>
                          <a:ea typeface="SimSun"/>
                          <a:cs typeface="Times New Roman"/>
                        </a:rPr>
                        <a:t>nam</a:t>
                      </a:r>
                      <a:r>
                        <a:rPr lang="en-US" sz="1600" dirty="0">
                          <a:effectLst/>
                          <a:latin typeface="Calibri"/>
                          <a:ea typeface="SimSun"/>
                          <a:cs typeface="Times New Roman"/>
                        </a:rPr>
                        <a:t> =  </a:t>
                      </a:r>
                      <a:r>
                        <a:rPr lang="en-US" sz="1600" b="1" dirty="0" err="1">
                          <a:effectLst/>
                          <a:latin typeface="Calibri"/>
                          <a:ea typeface="SimSun"/>
                          <a:cs typeface="Times New Roman"/>
                        </a:rPr>
                        <a:t>readOnly</a:t>
                      </a:r>
                      <a:endParaRPr lang="en-US" sz="1600" b="1" dirty="0">
                        <a:effectLst/>
                        <a:latin typeface="Calibri"/>
                        <a:ea typeface="SimSun"/>
                        <a:cs typeface="Times New Roman"/>
                      </a:endParaRPr>
                    </a:p>
                    <a:p>
                      <a:pPr marL="0" marR="0">
                        <a:lnSpc>
                          <a:spcPct val="115000"/>
                        </a:lnSpc>
                        <a:spcBef>
                          <a:spcPts val="0"/>
                        </a:spcBef>
                        <a:spcAft>
                          <a:spcPts val="0"/>
                        </a:spcAft>
                      </a:pPr>
                      <a:r>
                        <a:rPr lang="en-US" sz="1600" dirty="0">
                          <a:effectLst/>
                          <a:latin typeface="Calibri"/>
                          <a:ea typeface="SimSun"/>
                          <a:cs typeface="Times New Roman"/>
                        </a:rPr>
                        <a:t> </a:t>
                      </a: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nSpc>
                          <a:spcPct val="115000"/>
                        </a:lnSpc>
                        <a:spcBef>
                          <a:spcPts val="0"/>
                        </a:spcBef>
                        <a:spcAft>
                          <a:spcPts val="0"/>
                        </a:spcAft>
                      </a:pPr>
                      <a:endParaRPr lang="en-US" sz="1600" dirty="0">
                        <a:effectLst/>
                        <a:latin typeface="Calibri"/>
                        <a:ea typeface="SimSun"/>
                        <a:cs typeface="Times New Roman"/>
                      </a:endParaRP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nSpc>
                          <a:spcPct val="115000"/>
                        </a:lnSpc>
                        <a:spcBef>
                          <a:spcPts val="0"/>
                        </a:spcBef>
                        <a:spcAft>
                          <a:spcPts val="0"/>
                        </a:spcAft>
                      </a:pPr>
                      <a:endParaRPr lang="en-US" sz="1600" dirty="0">
                        <a:effectLst/>
                        <a:latin typeface="Calibri"/>
                        <a:ea typeface="SimSun"/>
                        <a:cs typeface="Times New Roman"/>
                      </a:endParaRP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55935638"/>
      </p:ext>
    </p:extLst>
  </p:cSld>
  <p:clrMapOvr>
    <a:masterClrMapping/>
  </p:clrMapOvr>
  <p:transition spd="med">
    <p:wipe dir="r"/>
  </p:transition>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VMRack</a:t>
            </a:r>
            <a:r>
              <a:rPr lang="en-US" dirty="0"/>
              <a:t> Networking – </a:t>
            </a:r>
            <a:r>
              <a:rPr lang="en-US" sz="2400" dirty="0" smtClean="0"/>
              <a:t>Automated Mode</a:t>
            </a:r>
            <a:endParaRPr lang="en-US" i="1" dirty="0">
              <a:solidFill>
                <a:srgbClr val="FF0000"/>
              </a:solidFill>
            </a:endParaRPr>
          </a:p>
        </p:txBody>
      </p:sp>
      <p:sp>
        <p:nvSpPr>
          <p:cNvPr id="3" name="Content Placeholder 2"/>
          <p:cNvSpPr>
            <a:spLocks noGrp="1"/>
          </p:cNvSpPr>
          <p:nvPr>
            <p:ph sz="half" idx="1"/>
          </p:nvPr>
        </p:nvSpPr>
        <p:spPr>
          <a:xfrm>
            <a:off x="428919" y="1280161"/>
            <a:ext cx="8229600" cy="2192244"/>
          </a:xfrm>
        </p:spPr>
        <p:txBody>
          <a:bodyPr>
            <a:noAutofit/>
          </a:bodyPr>
          <a:lstStyle/>
          <a:p>
            <a:pPr>
              <a:lnSpc>
                <a:spcPct val="100000"/>
              </a:lnSpc>
            </a:pPr>
            <a:r>
              <a:rPr lang="en-US" dirty="0" smtClean="0">
                <a:latin typeface="+mn-lt"/>
                <a:ea typeface="SimSun"/>
                <a:cs typeface="Times New Roman"/>
              </a:rPr>
              <a:t>The </a:t>
            </a:r>
            <a:r>
              <a:rPr lang="en-US" dirty="0">
                <a:latin typeface="+mn-lt"/>
                <a:ea typeface="SimSun"/>
                <a:cs typeface="Times New Roman"/>
              </a:rPr>
              <a:t>new standard mode for ESX </a:t>
            </a:r>
            <a:r>
              <a:rPr lang="en-US" dirty="0" smtClean="0">
                <a:latin typeface="+mn-lt"/>
                <a:ea typeface="SimSun"/>
                <a:cs typeface="Times New Roman"/>
              </a:rPr>
              <a:t>being implemented for </a:t>
            </a:r>
            <a:r>
              <a:rPr lang="en-US" dirty="0" err="1">
                <a:latin typeface="+mn-lt"/>
                <a:ea typeface="SimSun"/>
                <a:cs typeface="Times New Roman"/>
              </a:rPr>
              <a:t>HyperV</a:t>
            </a:r>
            <a:r>
              <a:rPr lang="en-US" dirty="0">
                <a:latin typeface="+mn-lt"/>
                <a:ea typeface="SimSun"/>
                <a:cs typeface="Times New Roman"/>
              </a:rPr>
              <a:t> in 3.5</a:t>
            </a:r>
            <a:r>
              <a:rPr lang="en-US" dirty="0" smtClean="0">
                <a:latin typeface="+mn-lt"/>
                <a:ea typeface="SimSun"/>
                <a:cs typeface="Times New Roman"/>
              </a:rPr>
              <a:t>.</a:t>
            </a:r>
          </a:p>
          <a:p>
            <a:pPr>
              <a:lnSpc>
                <a:spcPct val="100000"/>
              </a:lnSpc>
            </a:pPr>
            <a:r>
              <a:rPr lang="en-US" dirty="0">
                <a:latin typeface="+mn-lt"/>
                <a:ea typeface="SimSun"/>
                <a:cs typeface="Times New Roman"/>
              </a:rPr>
              <a:t>Switch ports </a:t>
            </a:r>
            <a:r>
              <a:rPr lang="en-US" dirty="0" smtClean="0">
                <a:latin typeface="+mn-lt"/>
                <a:ea typeface="SimSun"/>
                <a:cs typeface="Times New Roman"/>
              </a:rPr>
              <a:t>are set </a:t>
            </a:r>
            <a:r>
              <a:rPr lang="en-US" dirty="0">
                <a:latin typeface="+mn-lt"/>
                <a:ea typeface="SimSun"/>
                <a:cs typeface="Times New Roman"/>
              </a:rPr>
              <a:t>in trunk mode and allowed </a:t>
            </a:r>
            <a:r>
              <a:rPr lang="en-US" dirty="0" err="1">
                <a:latin typeface="+mn-lt"/>
                <a:ea typeface="SimSun"/>
                <a:cs typeface="Times New Roman"/>
              </a:rPr>
              <a:t>vlans</a:t>
            </a:r>
            <a:r>
              <a:rPr lang="en-US" dirty="0">
                <a:latin typeface="+mn-lt"/>
                <a:ea typeface="SimSun"/>
                <a:cs typeface="Times New Roman"/>
              </a:rPr>
              <a:t> are all the </a:t>
            </a:r>
            <a:r>
              <a:rPr lang="en-US" dirty="0" err="1">
                <a:latin typeface="+mn-lt"/>
                <a:ea typeface="SimSun"/>
                <a:cs typeface="Times New Roman"/>
              </a:rPr>
              <a:t>vlans</a:t>
            </a:r>
            <a:r>
              <a:rPr lang="en-US" dirty="0">
                <a:latin typeface="+mn-lt"/>
                <a:ea typeface="SimSun"/>
                <a:cs typeface="Times New Roman"/>
              </a:rPr>
              <a:t> on the corresponding channel.</a:t>
            </a:r>
            <a:endParaRPr lang="en-US" dirty="0" smtClean="0">
              <a:latin typeface="+mn-lt"/>
              <a:ea typeface="SimSun"/>
              <a:cs typeface="Times New Roman"/>
            </a:endParaRPr>
          </a:p>
          <a:p>
            <a:pPr>
              <a:lnSpc>
                <a:spcPct val="100000"/>
              </a:lnSpc>
            </a:pPr>
            <a:r>
              <a:rPr lang="en-US" dirty="0" smtClean="0">
                <a:latin typeface="+mn-lt"/>
                <a:ea typeface="SimSun"/>
                <a:cs typeface="Times New Roman"/>
              </a:rPr>
              <a:t>Untagged </a:t>
            </a:r>
            <a:r>
              <a:rPr lang="en-US" dirty="0">
                <a:latin typeface="+mn-lt"/>
                <a:ea typeface="SimSun"/>
                <a:cs typeface="Times New Roman"/>
              </a:rPr>
              <a:t>packets are sent to the </a:t>
            </a:r>
            <a:r>
              <a:rPr lang="en-US" dirty="0" smtClean="0">
                <a:latin typeface="+mn-lt"/>
                <a:ea typeface="SimSun"/>
                <a:cs typeface="Times New Roman"/>
              </a:rPr>
              <a:t>virtual machine.</a:t>
            </a:r>
          </a:p>
          <a:p>
            <a:pPr>
              <a:lnSpc>
                <a:spcPct val="100000"/>
              </a:lnSpc>
            </a:pPr>
            <a:r>
              <a:rPr lang="en-US" dirty="0" err="1" smtClean="0">
                <a:latin typeface="+mn-lt"/>
                <a:ea typeface="SimSun"/>
                <a:cs typeface="Times New Roman"/>
              </a:rPr>
              <a:t>VMRacks</a:t>
            </a:r>
            <a:r>
              <a:rPr lang="en-US" dirty="0" smtClean="0">
                <a:latin typeface="+mn-lt"/>
                <a:ea typeface="SimSun"/>
                <a:cs typeface="Times New Roman"/>
              </a:rPr>
              <a:t> </a:t>
            </a:r>
            <a:r>
              <a:rPr lang="en-US" dirty="0">
                <a:latin typeface="+mn-lt"/>
                <a:ea typeface="SimSun"/>
                <a:cs typeface="Times New Roman"/>
              </a:rPr>
              <a:t>are automatically added to  networks based on the personas assigned to the </a:t>
            </a:r>
            <a:r>
              <a:rPr lang="en-US" dirty="0" err="1" smtClean="0">
                <a:latin typeface="+mn-lt"/>
                <a:ea typeface="SimSun"/>
                <a:cs typeface="Times New Roman"/>
              </a:rPr>
              <a:t>VMRack</a:t>
            </a:r>
            <a:r>
              <a:rPr lang="en-US" dirty="0">
                <a:latin typeface="+mn-lt"/>
                <a:ea typeface="SimSun"/>
                <a:cs typeface="Times New Roman"/>
              </a:rPr>
              <a:t>.</a:t>
            </a:r>
            <a:endParaRPr lang="en-US" dirty="0" smtClean="0">
              <a:latin typeface="+mn-lt"/>
              <a:ea typeface="SimSun"/>
              <a:cs typeface="Times New Roman"/>
            </a:endParaRPr>
          </a:p>
          <a:p>
            <a:pPr marL="0" indent="0">
              <a:buNone/>
            </a:pPr>
            <a:endParaRPr lang="en-US" dirty="0" smtClean="0">
              <a:latin typeface="Calibri"/>
              <a:ea typeface="SimSun"/>
              <a:cs typeface="Times New Roman"/>
            </a:endParaRPr>
          </a:p>
          <a:p>
            <a:endParaRPr lang="en-US" dirty="0">
              <a:latin typeface="Calibri"/>
              <a:ea typeface="SimSun"/>
              <a:cs typeface="Times New Roman"/>
            </a:endParaRPr>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366</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204183050"/>
              </p:ext>
            </p:extLst>
          </p:nvPr>
        </p:nvGraphicFramePr>
        <p:xfrm>
          <a:off x="445625" y="3567360"/>
          <a:ext cx="8229600" cy="2568024"/>
        </p:xfrm>
        <a:graphic>
          <a:graphicData uri="http://schemas.openxmlformats.org/drawingml/2006/table">
            <a:tbl>
              <a:tblPr firstRow="1" firstCol="1" bandRow="1"/>
              <a:tblGrid>
                <a:gridCol w="2054507"/>
                <a:gridCol w="3321934"/>
                <a:gridCol w="2853159"/>
              </a:tblGrid>
              <a:tr h="445833">
                <a:tc gridSpan="3">
                  <a:txBody>
                    <a:bodyPr/>
                    <a:lstStyle/>
                    <a:p>
                      <a:pPr marL="0" marR="0" algn="ctr">
                        <a:lnSpc>
                          <a:spcPct val="115000"/>
                        </a:lnSpc>
                        <a:spcBef>
                          <a:spcPts val="0"/>
                        </a:spcBef>
                        <a:spcAft>
                          <a:spcPts val="0"/>
                        </a:spcAft>
                      </a:pPr>
                      <a:r>
                        <a:rPr lang="en-US" sz="2000" b="1" dirty="0" smtClean="0">
                          <a:solidFill>
                            <a:srgbClr val="FFFFFF"/>
                          </a:solidFill>
                          <a:effectLst/>
                          <a:latin typeface="Calibri"/>
                          <a:ea typeface="SimSun"/>
                          <a:cs typeface="Times New Roman"/>
                        </a:rPr>
                        <a:t>Automated </a:t>
                      </a:r>
                      <a:r>
                        <a:rPr lang="en-US" sz="2000" b="1" dirty="0" err="1" smtClean="0">
                          <a:solidFill>
                            <a:srgbClr val="FFFFFF"/>
                          </a:solidFill>
                          <a:effectLst/>
                          <a:latin typeface="Calibri"/>
                          <a:ea typeface="SimSun"/>
                          <a:cs typeface="Times New Roman"/>
                        </a:rPr>
                        <a:t>VMRack</a:t>
                      </a:r>
                      <a:r>
                        <a:rPr lang="en-US" sz="2000" b="1" dirty="0" smtClean="0">
                          <a:solidFill>
                            <a:srgbClr val="FFFFFF"/>
                          </a:solidFill>
                          <a:effectLst/>
                          <a:latin typeface="Calibri"/>
                          <a:ea typeface="SimSun"/>
                          <a:cs typeface="Times New Roman"/>
                        </a:rPr>
                        <a:t> Mode</a:t>
                      </a:r>
                      <a:endParaRPr lang="en-US" sz="1600" dirty="0">
                        <a:effectLst/>
                        <a:latin typeface="Calibri"/>
                        <a:ea typeface="SimSun"/>
                        <a:cs typeface="Times New Roman"/>
                      </a:endParaRP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tc hMerge="1">
                  <a:txBody>
                    <a:bodyPr/>
                    <a:lstStyle/>
                    <a:p>
                      <a:endParaRPr lang="en-US"/>
                    </a:p>
                  </a:txBody>
                  <a:tcPr/>
                </a:tc>
              </a:tr>
              <a:tr h="189626">
                <a:tc>
                  <a:txBody>
                    <a:bodyPr/>
                    <a:lstStyle/>
                    <a:p>
                      <a:pPr marL="0" marR="0">
                        <a:lnSpc>
                          <a:spcPct val="115000"/>
                        </a:lnSpc>
                        <a:spcBef>
                          <a:spcPts val="0"/>
                        </a:spcBef>
                        <a:spcAft>
                          <a:spcPts val="0"/>
                        </a:spcAft>
                      </a:pPr>
                      <a:r>
                        <a:rPr lang="en-US" sz="1600" b="1" dirty="0">
                          <a:solidFill>
                            <a:srgbClr val="FFFFFF"/>
                          </a:solidFill>
                          <a:effectLst/>
                          <a:latin typeface="Calibri"/>
                          <a:ea typeface="SimSun"/>
                          <a:cs typeface="Times New Roman"/>
                        </a:rPr>
                        <a:t>Network Settings</a:t>
                      </a:r>
                      <a:endParaRPr lang="en-US" sz="1600" dirty="0">
                        <a:effectLst/>
                        <a:latin typeface="Calibri"/>
                        <a:ea typeface="SimSun"/>
                        <a:cs typeface="Times New Roman"/>
                      </a:endParaRP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600" b="1" dirty="0" smtClean="0">
                          <a:solidFill>
                            <a:srgbClr val="FFFFFF"/>
                          </a:solidFill>
                          <a:effectLst/>
                          <a:latin typeface="Calibri"/>
                          <a:ea typeface="SimSun"/>
                          <a:cs typeface="Aharoni"/>
                        </a:rPr>
                        <a:t>Support Description</a:t>
                      </a:r>
                      <a:endParaRPr lang="en-US" sz="2000" dirty="0">
                        <a:effectLst/>
                        <a:latin typeface="Calibri"/>
                        <a:ea typeface="SimSun"/>
                        <a:cs typeface="Times New Roman"/>
                      </a:endParaRPr>
                    </a:p>
                  </a:txBody>
                  <a:tcPr marL="67456" marR="674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600" b="1" dirty="0">
                          <a:solidFill>
                            <a:srgbClr val="FFFFFF"/>
                          </a:solidFill>
                          <a:effectLst/>
                          <a:latin typeface="Calibri"/>
                          <a:ea typeface="SimSun"/>
                          <a:cs typeface="Aharoni"/>
                        </a:rPr>
                        <a:t>VM Persona Assignment</a:t>
                      </a:r>
                      <a:endParaRPr lang="en-US" sz="2000" dirty="0">
                        <a:effectLst/>
                        <a:latin typeface="Calibri"/>
                        <a:ea typeface="SimSun"/>
                        <a:cs typeface="Times New Roman"/>
                      </a:endParaRPr>
                    </a:p>
                  </a:txBody>
                  <a:tcPr marL="67456" marR="674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379252">
                <a:tc>
                  <a:txBody>
                    <a:bodyPr/>
                    <a:lstStyle/>
                    <a:p>
                      <a:pPr marL="0" marR="0">
                        <a:lnSpc>
                          <a:spcPct val="115000"/>
                        </a:lnSpc>
                        <a:spcBef>
                          <a:spcPts val="0"/>
                        </a:spcBef>
                        <a:spcAft>
                          <a:spcPts val="0"/>
                        </a:spcAft>
                      </a:pPr>
                      <a:r>
                        <a:rPr lang="en-US" sz="1600" dirty="0">
                          <a:effectLst/>
                          <a:latin typeface="Calibri"/>
                          <a:ea typeface="SimSun"/>
                          <a:cs typeface="Times New Roman"/>
                        </a:rPr>
                        <a:t> </a:t>
                      </a:r>
                    </a:p>
                    <a:p>
                      <a:pPr marL="0" marR="0">
                        <a:lnSpc>
                          <a:spcPct val="115000"/>
                        </a:lnSpc>
                        <a:spcBef>
                          <a:spcPts val="0"/>
                        </a:spcBef>
                        <a:spcAft>
                          <a:spcPts val="0"/>
                        </a:spcAft>
                      </a:pPr>
                      <a:r>
                        <a:rPr lang="en-US" sz="1600" dirty="0">
                          <a:effectLst/>
                          <a:latin typeface="Calibri"/>
                          <a:ea typeface="SimSun"/>
                          <a:cs typeface="Times New Roman"/>
                        </a:rPr>
                        <a:t>ne = </a:t>
                      </a:r>
                      <a:r>
                        <a:rPr lang="en-US" sz="1600" b="1" dirty="0">
                          <a:effectLst/>
                          <a:latin typeface="Calibri"/>
                          <a:ea typeface="SimSun"/>
                          <a:cs typeface="Times New Roman"/>
                        </a:rPr>
                        <a:t>false</a:t>
                      </a: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15000"/>
                        </a:lnSpc>
                        <a:spcBef>
                          <a:spcPts val="0"/>
                        </a:spcBef>
                        <a:spcAft>
                          <a:spcPts val="0"/>
                        </a:spcAft>
                      </a:pPr>
                      <a:r>
                        <a:rPr lang="en-US" sz="1600" dirty="0">
                          <a:effectLst/>
                          <a:latin typeface="Calibri"/>
                          <a:ea typeface="SimSun"/>
                          <a:cs typeface="Times New Roman"/>
                        </a:rPr>
                        <a:t> </a:t>
                      </a:r>
                    </a:p>
                    <a:p>
                      <a:pPr marL="0" marR="0">
                        <a:lnSpc>
                          <a:spcPct val="115000"/>
                        </a:lnSpc>
                        <a:spcBef>
                          <a:spcPts val="0"/>
                        </a:spcBef>
                        <a:spcAft>
                          <a:spcPts val="0"/>
                        </a:spcAft>
                      </a:pPr>
                      <a:r>
                        <a:rPr lang="en-US" sz="1600" dirty="0">
                          <a:effectLst/>
                          <a:latin typeface="Calibri"/>
                          <a:ea typeface="SimSun"/>
                          <a:cs typeface="Times New Roman"/>
                        </a:rPr>
                        <a:t>ESX – </a:t>
                      </a:r>
                      <a:r>
                        <a:rPr lang="en-US" sz="1600" dirty="0" smtClean="0">
                          <a:effectLst/>
                          <a:latin typeface="Calibri"/>
                          <a:ea typeface="SimSun"/>
                          <a:cs typeface="Times New Roman"/>
                        </a:rPr>
                        <a:t>Supported</a:t>
                      </a:r>
                    </a:p>
                    <a:p>
                      <a:pPr marL="0" marR="0">
                        <a:lnSpc>
                          <a:spcPct val="115000"/>
                        </a:lnSpc>
                        <a:spcBef>
                          <a:spcPts val="0"/>
                        </a:spcBef>
                        <a:spcAft>
                          <a:spcPts val="0"/>
                        </a:spcAft>
                      </a:pPr>
                      <a:endParaRPr lang="en-US" sz="1600" dirty="0">
                        <a:effectLst/>
                        <a:latin typeface="Calibri"/>
                        <a:ea typeface="SimSun"/>
                        <a:cs typeface="Times New Roman"/>
                      </a:endParaRPr>
                    </a:p>
                    <a:p>
                      <a:pPr marL="0" marR="0">
                        <a:lnSpc>
                          <a:spcPct val="115000"/>
                        </a:lnSpc>
                        <a:spcBef>
                          <a:spcPts val="0"/>
                        </a:spcBef>
                        <a:spcAft>
                          <a:spcPts val="0"/>
                        </a:spcAft>
                      </a:pPr>
                      <a:r>
                        <a:rPr lang="en-US" sz="1600" dirty="0" err="1">
                          <a:effectLst/>
                          <a:latin typeface="Calibri"/>
                          <a:ea typeface="SimSun"/>
                          <a:cs typeface="Times New Roman"/>
                        </a:rPr>
                        <a:t>Xen</a:t>
                      </a:r>
                      <a:r>
                        <a:rPr lang="en-US" sz="1600" dirty="0">
                          <a:effectLst/>
                          <a:latin typeface="Calibri"/>
                          <a:ea typeface="SimSun"/>
                          <a:cs typeface="Times New Roman"/>
                        </a:rPr>
                        <a:t> – Not </a:t>
                      </a:r>
                      <a:r>
                        <a:rPr lang="en-US" sz="1600" dirty="0" smtClean="0">
                          <a:effectLst/>
                          <a:latin typeface="Calibri"/>
                          <a:ea typeface="SimSun"/>
                          <a:cs typeface="Times New Roman"/>
                        </a:rPr>
                        <a:t>supported</a:t>
                      </a:r>
                    </a:p>
                    <a:p>
                      <a:pPr marL="0" marR="0">
                        <a:lnSpc>
                          <a:spcPct val="115000"/>
                        </a:lnSpc>
                        <a:spcBef>
                          <a:spcPts val="0"/>
                        </a:spcBef>
                        <a:spcAft>
                          <a:spcPts val="0"/>
                        </a:spcAft>
                      </a:pPr>
                      <a:endParaRPr lang="en-US" sz="1600" dirty="0">
                        <a:effectLst/>
                        <a:latin typeface="Calibri"/>
                        <a:ea typeface="SimSun"/>
                        <a:cs typeface="Times New Roman"/>
                      </a:endParaRPr>
                    </a:p>
                    <a:p>
                      <a:pPr marL="0" marR="0">
                        <a:lnSpc>
                          <a:spcPct val="115000"/>
                        </a:lnSpc>
                        <a:spcBef>
                          <a:spcPts val="0"/>
                        </a:spcBef>
                        <a:spcAft>
                          <a:spcPts val="0"/>
                        </a:spcAft>
                      </a:pPr>
                      <a:r>
                        <a:rPr lang="en-US" sz="1600" dirty="0" err="1">
                          <a:effectLst/>
                          <a:latin typeface="Calibri"/>
                          <a:ea typeface="SimSun"/>
                          <a:cs typeface="Times New Roman"/>
                        </a:rPr>
                        <a:t>HyperV</a:t>
                      </a:r>
                      <a:r>
                        <a:rPr lang="en-US" sz="1600" dirty="0">
                          <a:effectLst/>
                          <a:latin typeface="Calibri"/>
                          <a:ea typeface="SimSun"/>
                          <a:cs typeface="Times New Roman"/>
                        </a:rPr>
                        <a:t> – Supported but not common</a:t>
                      </a: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Calibri"/>
                          <a:ea typeface="SimSun"/>
                          <a:cs typeface="Times New Roman"/>
                        </a:rPr>
                        <a:t>Persona must be in </a:t>
                      </a:r>
                      <a:r>
                        <a:rPr lang="en-US" sz="1600" b="1" dirty="0">
                          <a:effectLst/>
                          <a:latin typeface="Calibri"/>
                          <a:ea typeface="SimSun"/>
                          <a:cs typeface="Times New Roman"/>
                        </a:rPr>
                        <a:t>access</a:t>
                      </a:r>
                      <a:r>
                        <a:rPr lang="en-US" sz="1600" dirty="0">
                          <a:effectLst/>
                          <a:latin typeface="Calibri"/>
                          <a:ea typeface="SimSun"/>
                          <a:cs typeface="Times New Roman"/>
                        </a:rPr>
                        <a:t> or </a:t>
                      </a:r>
                      <a:r>
                        <a:rPr lang="en-US" sz="1600" b="1" dirty="0">
                          <a:effectLst/>
                          <a:latin typeface="Calibri"/>
                          <a:ea typeface="SimSun"/>
                          <a:cs typeface="Times New Roman"/>
                        </a:rPr>
                        <a:t>auto</a:t>
                      </a:r>
                      <a:r>
                        <a:rPr lang="en-US" sz="1600" dirty="0">
                          <a:effectLst/>
                          <a:latin typeface="Calibri"/>
                          <a:ea typeface="SimSun"/>
                          <a:cs typeface="Times New Roman"/>
                        </a:rPr>
                        <a:t> mode.</a:t>
                      </a:r>
                    </a:p>
                    <a:p>
                      <a:pPr marL="0" marR="0">
                        <a:lnSpc>
                          <a:spcPct val="115000"/>
                        </a:lnSpc>
                        <a:spcBef>
                          <a:spcPts val="0"/>
                        </a:spcBef>
                        <a:spcAft>
                          <a:spcPts val="0"/>
                        </a:spcAft>
                      </a:pPr>
                      <a:r>
                        <a:rPr lang="en-US" sz="1600" dirty="0">
                          <a:effectLst/>
                          <a:latin typeface="Calibri"/>
                          <a:ea typeface="SimSun"/>
                          <a:cs typeface="Times New Roman"/>
                        </a:rPr>
                        <a:t> </a:t>
                      </a: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251">
                <a:tc>
                  <a:txBody>
                    <a:bodyPr/>
                    <a:lstStyle/>
                    <a:p>
                      <a:pPr marL="0" marR="0">
                        <a:lnSpc>
                          <a:spcPct val="115000"/>
                        </a:lnSpc>
                        <a:spcBef>
                          <a:spcPts val="0"/>
                        </a:spcBef>
                        <a:spcAft>
                          <a:spcPts val="0"/>
                        </a:spcAft>
                      </a:pPr>
                      <a:r>
                        <a:rPr lang="en-US" sz="1600" dirty="0">
                          <a:effectLst/>
                          <a:latin typeface="Calibri"/>
                          <a:ea typeface="SimSun"/>
                          <a:cs typeface="Times New Roman"/>
                        </a:rPr>
                        <a:t>nm = </a:t>
                      </a:r>
                      <a:r>
                        <a:rPr lang="en-US" sz="1600" b="1" dirty="0">
                          <a:effectLst/>
                          <a:latin typeface="Calibri"/>
                          <a:ea typeface="SimSun"/>
                          <a:cs typeface="Times New Roman"/>
                        </a:rPr>
                        <a:t>trunk</a:t>
                      </a: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nSpc>
                          <a:spcPct val="115000"/>
                        </a:lnSpc>
                        <a:spcBef>
                          <a:spcPts val="0"/>
                        </a:spcBef>
                        <a:spcAft>
                          <a:spcPts val="0"/>
                        </a:spcAft>
                      </a:pPr>
                      <a:endParaRPr lang="en-US" sz="1600" dirty="0">
                        <a:effectLst/>
                        <a:latin typeface="Calibri"/>
                        <a:ea typeface="SimSun"/>
                        <a:cs typeface="Times New Roman"/>
                      </a:endParaRP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15000"/>
                        </a:lnSpc>
                        <a:spcBef>
                          <a:spcPts val="0"/>
                        </a:spcBef>
                        <a:spcAft>
                          <a:spcPts val="0"/>
                        </a:spcAft>
                      </a:pPr>
                      <a:r>
                        <a:rPr lang="en-US" sz="1600" dirty="0" smtClean="0">
                          <a:effectLst/>
                          <a:latin typeface="Calibri"/>
                          <a:ea typeface="SimSun"/>
                          <a:cs typeface="Times New Roman"/>
                        </a:rPr>
                        <a:t>Persona networking is met if the </a:t>
                      </a:r>
                      <a:r>
                        <a:rPr lang="en-US" sz="1600" dirty="0" err="1" smtClean="0">
                          <a:effectLst/>
                          <a:latin typeface="Calibri"/>
                          <a:ea typeface="SimSun"/>
                          <a:cs typeface="Times New Roman"/>
                        </a:rPr>
                        <a:t>VMRack</a:t>
                      </a:r>
                      <a:r>
                        <a:rPr lang="en-US" sz="1600" dirty="0" smtClean="0">
                          <a:effectLst/>
                          <a:latin typeface="Calibri"/>
                          <a:ea typeface="SimSun"/>
                          <a:cs typeface="Times New Roman"/>
                        </a:rPr>
                        <a:t> has the same set of channels as the persona.</a:t>
                      </a:r>
                      <a:endParaRPr lang="en-US" sz="1600" dirty="0">
                        <a:effectLst/>
                        <a:latin typeface="Calibri"/>
                        <a:ea typeface="SimSun"/>
                        <a:cs typeface="Times New Roman"/>
                      </a:endParaRP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1276">
                <a:tc>
                  <a:txBody>
                    <a:bodyPr/>
                    <a:lstStyle/>
                    <a:p>
                      <a:pPr marL="0" marR="0">
                        <a:lnSpc>
                          <a:spcPct val="115000"/>
                        </a:lnSpc>
                        <a:spcBef>
                          <a:spcPts val="0"/>
                        </a:spcBef>
                        <a:spcAft>
                          <a:spcPts val="0"/>
                        </a:spcAft>
                      </a:pPr>
                      <a:r>
                        <a:rPr lang="en-US" sz="1600" dirty="0" err="1">
                          <a:effectLst/>
                          <a:latin typeface="Calibri"/>
                          <a:ea typeface="SimSun"/>
                          <a:cs typeface="Times New Roman"/>
                        </a:rPr>
                        <a:t>nam</a:t>
                      </a:r>
                      <a:r>
                        <a:rPr lang="en-US" sz="1600" dirty="0">
                          <a:effectLst/>
                          <a:latin typeface="Calibri"/>
                          <a:ea typeface="SimSun"/>
                          <a:cs typeface="Times New Roman"/>
                        </a:rPr>
                        <a:t> =  </a:t>
                      </a:r>
                      <a:r>
                        <a:rPr lang="en-US" sz="1600" b="1" dirty="0" err="1" smtClean="0">
                          <a:effectLst/>
                          <a:latin typeface="Calibri"/>
                          <a:ea typeface="SimSun"/>
                          <a:cs typeface="Times New Roman"/>
                        </a:rPr>
                        <a:t>fullyManaged</a:t>
                      </a:r>
                      <a:endParaRPr lang="en-US" sz="1600" b="1" dirty="0">
                        <a:effectLst/>
                        <a:latin typeface="Calibri"/>
                        <a:ea typeface="SimSun"/>
                        <a:cs typeface="Times New Roman"/>
                      </a:endParaRP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nSpc>
                          <a:spcPct val="115000"/>
                        </a:lnSpc>
                        <a:spcBef>
                          <a:spcPts val="0"/>
                        </a:spcBef>
                        <a:spcAft>
                          <a:spcPts val="0"/>
                        </a:spcAft>
                      </a:pPr>
                      <a:endParaRPr lang="en-US" sz="1600" dirty="0">
                        <a:effectLst/>
                        <a:latin typeface="Calibri"/>
                        <a:ea typeface="SimSun"/>
                        <a:cs typeface="Times New Roman"/>
                      </a:endParaRP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nSpc>
                          <a:spcPct val="115000"/>
                        </a:lnSpc>
                        <a:spcBef>
                          <a:spcPts val="0"/>
                        </a:spcBef>
                        <a:spcAft>
                          <a:spcPts val="0"/>
                        </a:spcAft>
                      </a:pPr>
                      <a:endParaRPr lang="en-US" sz="1600" dirty="0">
                        <a:effectLst/>
                        <a:latin typeface="Calibri"/>
                        <a:ea typeface="SimSun"/>
                        <a:cs typeface="Times New Roman"/>
                      </a:endParaRPr>
                    </a:p>
                  </a:txBody>
                  <a:tcPr marL="67456" marR="67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84754608"/>
      </p:ext>
    </p:extLst>
  </p:cSld>
  <p:clrMapOvr>
    <a:masterClrMapping/>
  </p:clrMapOvr>
  <p:transition spd="med">
    <p:wipe dir="r"/>
  </p:transition>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mtClean="0"/>
              <a:t>vSwitch NIC Teaming Configuration</a:t>
            </a:r>
          </a:p>
        </p:txBody>
      </p:sp>
      <p:sp>
        <p:nvSpPr>
          <p:cNvPr id="10243" name="Rectangle 3"/>
          <p:cNvSpPr>
            <a:spLocks noGrp="1" noChangeArrowheads="1"/>
          </p:cNvSpPr>
          <p:nvPr>
            <p:ph type="body" idx="1"/>
          </p:nvPr>
        </p:nvSpPr>
        <p:spPr>
          <a:xfrm>
            <a:off x="447675" y="1278428"/>
            <a:ext cx="4152900" cy="1211263"/>
          </a:xfrm>
        </p:spPr>
        <p:txBody>
          <a:bodyPr>
            <a:normAutofit/>
          </a:bodyPr>
          <a:lstStyle/>
          <a:p>
            <a:pPr eaLnBrk="1" hangingPunct="1">
              <a:lnSpc>
                <a:spcPct val="100000"/>
              </a:lnSpc>
            </a:pPr>
            <a:r>
              <a:rPr lang="en-US" dirty="0" smtClean="0"/>
              <a:t>In the </a:t>
            </a:r>
            <a:r>
              <a:rPr lang="en-US" dirty="0" err="1" smtClean="0"/>
              <a:t>vSwitch</a:t>
            </a:r>
            <a:r>
              <a:rPr lang="en-US" dirty="0" smtClean="0"/>
              <a:t> properties Network Adapters, a second </a:t>
            </a:r>
            <a:r>
              <a:rPr lang="en-US" dirty="0" err="1" smtClean="0"/>
              <a:t>vmnic</a:t>
            </a:r>
            <a:r>
              <a:rPr lang="en-US" dirty="0" smtClean="0"/>
              <a:t> is added</a:t>
            </a:r>
          </a:p>
        </p:txBody>
      </p:sp>
      <p:grpSp>
        <p:nvGrpSpPr>
          <p:cNvPr id="2" name="Group 9"/>
          <p:cNvGrpSpPr>
            <a:grpSpLocks/>
          </p:cNvGrpSpPr>
          <p:nvPr/>
        </p:nvGrpSpPr>
        <p:grpSpPr bwMode="auto">
          <a:xfrm>
            <a:off x="506413" y="2487174"/>
            <a:ext cx="4313237" cy="3175000"/>
            <a:chOff x="319" y="1549"/>
            <a:chExt cx="2717" cy="2000"/>
          </a:xfrm>
        </p:grpSpPr>
        <p:pic>
          <p:nvPicPr>
            <p:cNvPr id="10249" name="Picture 6"/>
            <p:cNvPicPr>
              <a:picLocks noChangeAspect="1" noChangeArrowheads="1"/>
            </p:cNvPicPr>
            <p:nvPr/>
          </p:nvPicPr>
          <p:blipFill>
            <a:blip r:embed="rId3" cstate="print"/>
            <a:srcRect/>
            <a:stretch>
              <a:fillRect/>
            </a:stretch>
          </p:blipFill>
          <p:spPr bwMode="auto">
            <a:xfrm>
              <a:off x="319" y="1549"/>
              <a:ext cx="2717" cy="2000"/>
            </a:xfrm>
            <a:prstGeom prst="rect">
              <a:avLst/>
            </a:prstGeom>
            <a:noFill/>
            <a:ln w="9525">
              <a:noFill/>
              <a:miter lim="800000"/>
              <a:headEnd/>
              <a:tailEnd/>
            </a:ln>
          </p:spPr>
        </p:pic>
        <p:sp>
          <p:nvSpPr>
            <p:cNvPr id="10250" name="AutoShape 7"/>
            <p:cNvSpPr>
              <a:spLocks noChangeArrowheads="1"/>
            </p:cNvSpPr>
            <p:nvPr/>
          </p:nvSpPr>
          <p:spPr bwMode="auto">
            <a:xfrm>
              <a:off x="378" y="1890"/>
              <a:ext cx="1308" cy="108"/>
            </a:xfrm>
            <a:prstGeom prst="roundRect">
              <a:avLst>
                <a:gd name="adj" fmla="val 16667"/>
              </a:avLst>
            </a:prstGeom>
            <a:noFill/>
            <a:ln w="28575">
              <a:solidFill>
                <a:srgbClr val="FF0000"/>
              </a:solidFill>
              <a:round/>
              <a:headEnd/>
              <a:tailEnd/>
            </a:ln>
          </p:spPr>
          <p:txBody>
            <a:bodyPr wrap="none" anchor="ctr"/>
            <a:lstStyle/>
            <a:p>
              <a:endParaRPr lang="en-US"/>
            </a:p>
          </p:txBody>
        </p:sp>
      </p:grpSp>
      <p:grpSp>
        <p:nvGrpSpPr>
          <p:cNvPr id="3" name="Group 10"/>
          <p:cNvGrpSpPr>
            <a:grpSpLocks/>
          </p:cNvGrpSpPr>
          <p:nvPr/>
        </p:nvGrpSpPr>
        <p:grpSpPr bwMode="auto">
          <a:xfrm>
            <a:off x="5449455" y="2487174"/>
            <a:ext cx="3006436" cy="3637973"/>
            <a:chOff x="3400" y="1485"/>
            <a:chExt cx="2072" cy="2587"/>
          </a:xfrm>
        </p:grpSpPr>
        <p:pic>
          <p:nvPicPr>
            <p:cNvPr id="10247" name="Picture 4"/>
            <p:cNvPicPr>
              <a:picLocks noChangeAspect="1" noChangeArrowheads="1"/>
            </p:cNvPicPr>
            <p:nvPr/>
          </p:nvPicPr>
          <p:blipFill>
            <a:blip r:embed="rId4" cstate="print"/>
            <a:srcRect/>
            <a:stretch>
              <a:fillRect/>
            </a:stretch>
          </p:blipFill>
          <p:spPr bwMode="auto">
            <a:xfrm>
              <a:off x="3400" y="1485"/>
              <a:ext cx="2072" cy="2587"/>
            </a:xfrm>
            <a:prstGeom prst="rect">
              <a:avLst/>
            </a:prstGeom>
            <a:noFill/>
            <a:ln w="9525">
              <a:noFill/>
              <a:miter lim="800000"/>
              <a:headEnd/>
              <a:tailEnd/>
            </a:ln>
          </p:spPr>
        </p:pic>
        <p:sp>
          <p:nvSpPr>
            <p:cNvPr id="10248" name="AutoShape 8"/>
            <p:cNvSpPr>
              <a:spLocks noChangeArrowheads="1"/>
            </p:cNvSpPr>
            <p:nvPr/>
          </p:nvSpPr>
          <p:spPr bwMode="auto">
            <a:xfrm>
              <a:off x="4374" y="1962"/>
              <a:ext cx="378" cy="84"/>
            </a:xfrm>
            <a:prstGeom prst="roundRect">
              <a:avLst>
                <a:gd name="adj" fmla="val 16667"/>
              </a:avLst>
            </a:prstGeom>
            <a:noFill/>
            <a:ln w="28575">
              <a:solidFill>
                <a:srgbClr val="FF0000"/>
              </a:solidFill>
              <a:round/>
              <a:headEnd/>
              <a:tailEnd/>
            </a:ln>
          </p:spPr>
          <p:txBody>
            <a:bodyPr wrap="none" anchor="ctr"/>
            <a:lstStyle/>
            <a:p>
              <a:endParaRPr lang="en-US"/>
            </a:p>
          </p:txBody>
        </p:sp>
      </p:grpSp>
      <p:sp>
        <p:nvSpPr>
          <p:cNvPr id="4" name="Date Placeholder 3"/>
          <p:cNvSpPr>
            <a:spLocks noGrp="1"/>
          </p:cNvSpPr>
          <p:nvPr>
            <p:ph type="dt" sz="half" idx="2"/>
          </p:nvPr>
        </p:nvSpPr>
        <p:spPr/>
        <p:txBody>
          <a:bodyPr/>
          <a:lstStyle/>
          <a:p>
            <a:fld id="{AD3FB9AD-C455-4EC5-B2E2-93DC89C29452}" type="datetime1">
              <a:rPr lang="en-US" smtClean="0"/>
              <a:t>11/12/2023</a:t>
            </a:fld>
            <a:endParaRPr lang="en-US" dirty="0"/>
          </a:p>
        </p:txBody>
      </p:sp>
      <p:sp>
        <p:nvSpPr>
          <p:cNvPr id="5" name="Footer Placeholder 4"/>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6" name="Slide Number Placeholder 5"/>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367</a:t>
            </a:fld>
            <a:endParaRPr lang="en-US" dirty="0"/>
          </a:p>
        </p:txBody>
      </p:sp>
      <p:sp>
        <p:nvSpPr>
          <p:cNvPr id="14" name="Rectangle 3"/>
          <p:cNvSpPr txBox="1">
            <a:spLocks noChangeArrowheads="1"/>
          </p:cNvSpPr>
          <p:nvPr/>
        </p:nvSpPr>
        <p:spPr bwMode="auto">
          <a:xfrm>
            <a:off x="4567164" y="1278428"/>
            <a:ext cx="4152900" cy="1211263"/>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228600" indent="-228600" algn="l" rtl="0" eaLnBrk="1" fontAlgn="base" hangingPunct="1">
              <a:lnSpc>
                <a:spcPct val="90000"/>
              </a:lnSpc>
              <a:spcBef>
                <a:spcPts val="100"/>
              </a:spcBef>
              <a:spcAft>
                <a:spcPts val="100"/>
              </a:spcAft>
              <a:buClr>
                <a:schemeClr val="accent1"/>
              </a:buClr>
              <a:buFont typeface="Arial" pitchFamily="34" charset="0"/>
              <a:buChar char="•"/>
              <a:defRPr sz="2000">
                <a:solidFill>
                  <a:schemeClr val="bg2"/>
                </a:solidFill>
                <a:latin typeface="Museo Sans For Dell" pitchFamily="2" charset="0"/>
                <a:ea typeface="Museo Sans For Dell" pitchFamily="2" charset="0"/>
                <a:cs typeface="+mn-cs"/>
              </a:defRPr>
            </a:lvl1pPr>
            <a:lvl2pPr marL="574675" indent="-223838" algn="l" rtl="0" eaLnBrk="1" fontAlgn="base" hangingPunct="1">
              <a:lnSpc>
                <a:spcPct val="90000"/>
              </a:lnSpc>
              <a:spcBef>
                <a:spcPts val="100"/>
              </a:spcBef>
              <a:spcAft>
                <a:spcPts val="100"/>
              </a:spcAft>
              <a:buClr>
                <a:schemeClr val="accent1"/>
              </a:buClr>
              <a:buFont typeface="Museo Sans For Dell" pitchFamily="2" charset="0"/>
              <a:buChar char="–"/>
              <a:defRPr sz="1800" baseline="0">
                <a:solidFill>
                  <a:schemeClr val="bg2"/>
                </a:solidFill>
                <a:latin typeface="Museo Sans For Dell" pitchFamily="2" charset="0"/>
                <a:ea typeface="Museo Sans For Dell" pitchFamily="2" charset="0"/>
              </a:defRPr>
            </a:lvl2pPr>
            <a:lvl3pPr marL="909638" indent="-220663" algn="l" rtl="0" eaLnBrk="1" fontAlgn="base" hangingPunct="1">
              <a:lnSpc>
                <a:spcPct val="90000"/>
              </a:lnSpc>
              <a:spcBef>
                <a:spcPts val="100"/>
              </a:spcBef>
              <a:spcAft>
                <a:spcPts val="100"/>
              </a:spcAft>
              <a:buClr>
                <a:schemeClr val="accent1"/>
              </a:buClr>
              <a:buFont typeface="Museo Sans For Dell" pitchFamily="2" charset="0"/>
              <a:buChar char="›"/>
              <a:defRPr sz="1600" baseline="0">
                <a:solidFill>
                  <a:schemeClr val="bg2"/>
                </a:solidFill>
                <a:latin typeface="Museo Sans For Dell" pitchFamily="2" charset="0"/>
                <a:ea typeface="Museo Sans For Dell" pitchFamily="2" charset="0"/>
              </a:defRPr>
            </a:lvl3pPr>
            <a:lvl4pPr marL="1246188" indent="-222250" algn="l" rtl="0" eaLnBrk="1" fontAlgn="base" hangingPunct="1">
              <a:lnSpc>
                <a:spcPct val="90000"/>
              </a:lnSpc>
              <a:spcBef>
                <a:spcPts val="100"/>
              </a:spcBef>
              <a:spcAft>
                <a:spcPts val="100"/>
              </a:spcAft>
              <a:buClr>
                <a:schemeClr val="accent1"/>
              </a:buClr>
              <a:buFont typeface="Museo For Dell 300" pitchFamily="50" charset="0"/>
              <a:buChar char="–"/>
              <a:defRPr sz="1400">
                <a:solidFill>
                  <a:schemeClr val="bg2"/>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342900" indent="-342900">
              <a:spcBef>
                <a:spcPct val="20000"/>
              </a:spcBef>
            </a:pPr>
            <a:r>
              <a:rPr lang="en-US" dirty="0">
                <a:solidFill>
                  <a:srgbClr val="292929"/>
                </a:solidFill>
              </a:rPr>
              <a:t>In the NIC Teaming tab, Network Failover Detection must be set to Beacon Probing</a:t>
            </a:r>
          </a:p>
        </p:txBody>
      </p:sp>
    </p:spTree>
    <p:extLst>
      <p:ext uri="{BB962C8B-B14F-4D97-AF65-F5344CB8AC3E}">
        <p14:creationId xmlns:p14="http://schemas.microsoft.com/office/powerpoint/2010/main" val="2632762378"/>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ESX VM Configuration</a:t>
            </a:r>
          </a:p>
        </p:txBody>
      </p:sp>
      <p:sp>
        <p:nvSpPr>
          <p:cNvPr id="11267" name="Rectangle 3"/>
          <p:cNvSpPr>
            <a:spLocks noGrp="1" noChangeArrowheads="1"/>
          </p:cNvSpPr>
          <p:nvPr>
            <p:ph type="body" idx="1"/>
          </p:nvPr>
        </p:nvSpPr>
        <p:spPr>
          <a:xfrm>
            <a:off x="479476" y="1280015"/>
            <a:ext cx="4760385" cy="2594726"/>
          </a:xfrm>
        </p:spPr>
        <p:txBody>
          <a:bodyPr>
            <a:normAutofit/>
          </a:bodyPr>
          <a:lstStyle/>
          <a:p>
            <a:pPr eaLnBrk="1" hangingPunct="1">
              <a:lnSpc>
                <a:spcPct val="150000"/>
              </a:lnSpc>
            </a:pPr>
            <a:r>
              <a:rPr lang="en-US" dirty="0" smtClean="0"/>
              <a:t>No special VM configuration required.</a:t>
            </a:r>
            <a:endParaRPr lang="en-US" sz="1400" dirty="0" smtClean="0"/>
          </a:p>
          <a:p>
            <a:pPr eaLnBrk="1" hangingPunct="1">
              <a:lnSpc>
                <a:spcPct val="100000"/>
              </a:lnSpc>
            </a:pPr>
            <a:r>
              <a:rPr lang="en-US" dirty="0" smtClean="0"/>
              <a:t>Single NIC connected to the virtual machine network.</a:t>
            </a:r>
            <a:endParaRPr lang="en-US" sz="1400" dirty="0" smtClean="0"/>
          </a:p>
          <a:p>
            <a:pPr eaLnBrk="1" hangingPunct="1">
              <a:lnSpc>
                <a:spcPct val="100000"/>
              </a:lnSpc>
            </a:pPr>
            <a:r>
              <a:rPr lang="en-US" dirty="0" smtClean="0"/>
              <a:t>A hard drive is not necessary and can be deleted before the VM is created.</a:t>
            </a:r>
          </a:p>
          <a:p>
            <a:pPr eaLnBrk="1" hangingPunct="1">
              <a:buFontTx/>
              <a:buNone/>
            </a:pPr>
            <a:r>
              <a:rPr lang="en-US" sz="2400" dirty="0" smtClean="0">
                <a:solidFill>
                  <a:srgbClr val="FF0000"/>
                </a:solidFill>
              </a:rPr>
              <a:t>   </a:t>
            </a:r>
            <a:endParaRPr lang="en-US" sz="2000" dirty="0" smtClean="0">
              <a:solidFill>
                <a:srgbClr val="FF0000"/>
              </a:solidFill>
            </a:endParaRPr>
          </a:p>
        </p:txBody>
      </p:sp>
      <p:pic>
        <p:nvPicPr>
          <p:cNvPr id="11268" name="Picture 5"/>
          <p:cNvPicPr>
            <a:picLocks noChangeAspect="1" noChangeArrowheads="1"/>
          </p:cNvPicPr>
          <p:nvPr/>
        </p:nvPicPr>
        <p:blipFill>
          <a:blip r:embed="rId3" cstate="print"/>
          <a:srcRect/>
          <a:stretch>
            <a:fillRect/>
          </a:stretch>
        </p:blipFill>
        <p:spPr bwMode="auto">
          <a:xfrm>
            <a:off x="1039997" y="3263615"/>
            <a:ext cx="3222514" cy="2866526"/>
          </a:xfrm>
          <a:prstGeom prst="rect">
            <a:avLst/>
          </a:prstGeom>
          <a:noFill/>
          <a:ln w="9525">
            <a:solidFill>
              <a:schemeClr val="bg2">
                <a:lumMod val="50000"/>
                <a:lumOff val="50000"/>
              </a:schemeClr>
            </a:solidFill>
            <a:miter lim="800000"/>
            <a:headEnd/>
            <a:tailEnd/>
          </a:ln>
        </p:spPr>
      </p:pic>
      <p:grpSp>
        <p:nvGrpSpPr>
          <p:cNvPr id="7" name="Group 6"/>
          <p:cNvGrpSpPr/>
          <p:nvPr/>
        </p:nvGrpSpPr>
        <p:grpSpPr>
          <a:xfrm>
            <a:off x="5253929" y="1304729"/>
            <a:ext cx="3468042" cy="2718632"/>
            <a:chOff x="2660072" y="4110195"/>
            <a:chExt cx="3457864" cy="2598148"/>
          </a:xfrm>
        </p:grpSpPr>
        <p:pic>
          <p:nvPicPr>
            <p:cNvPr id="2050" name="Picture 2"/>
            <p:cNvPicPr>
              <a:picLocks noChangeAspect="1" noChangeArrowheads="1"/>
            </p:cNvPicPr>
            <p:nvPr/>
          </p:nvPicPr>
          <p:blipFill>
            <a:blip r:embed="rId4" cstate="print"/>
            <a:srcRect/>
            <a:stretch>
              <a:fillRect/>
            </a:stretch>
          </p:blipFill>
          <p:spPr bwMode="auto">
            <a:xfrm>
              <a:off x="2660072" y="4110195"/>
              <a:ext cx="3457864" cy="2598148"/>
            </a:xfrm>
            <a:prstGeom prst="rect">
              <a:avLst/>
            </a:prstGeom>
            <a:noFill/>
            <a:ln w="9525">
              <a:noFill/>
              <a:miter lim="800000"/>
              <a:headEnd/>
              <a:tailEnd/>
            </a:ln>
          </p:spPr>
        </p:pic>
        <p:sp>
          <p:nvSpPr>
            <p:cNvPr id="6" name="Rounded Rectangle 5"/>
            <p:cNvSpPr/>
            <p:nvPr/>
          </p:nvSpPr>
          <p:spPr>
            <a:xfrm>
              <a:off x="3482108" y="6022109"/>
              <a:ext cx="1403927" cy="184727"/>
            </a:xfrm>
            <a:prstGeom prst="roundRect">
              <a:avLst/>
            </a:prstGeom>
            <a:noFill/>
            <a:ln w="31750">
              <a:solidFill>
                <a:srgbClr val="FF0000"/>
              </a:solidFill>
            </a:ln>
            <a:effectLst/>
          </p:spPr>
          <p:txBody>
            <a:bodyPr wrap="square" rtlCol="0" anchor="t">
              <a:normAutofit fontScale="32500" lnSpcReduction="20000"/>
            </a:bodyPr>
            <a:lstStyle/>
            <a:p>
              <a:pPr algn="ctr">
                <a:lnSpc>
                  <a:spcPct val="90000"/>
                </a:lnSpc>
                <a:spcBef>
                  <a:spcPts val="100"/>
                </a:spcBef>
                <a:spcAft>
                  <a:spcPts val="100"/>
                </a:spcAft>
              </a:pPr>
              <a:endParaRPr lang="en-US" sz="2000" kern="1200" dirty="0" err="1" smtClean="0">
                <a:solidFill>
                  <a:schemeClr val="tx2"/>
                </a:solidFill>
                <a:latin typeface="+mn-lt"/>
                <a:ea typeface="+mn-ea"/>
                <a:cs typeface="+mn-cs"/>
              </a:endParaRPr>
            </a:p>
          </p:txBody>
        </p:sp>
      </p:grpSp>
      <p:sp>
        <p:nvSpPr>
          <p:cNvPr id="2" name="TextBox 1"/>
          <p:cNvSpPr txBox="1"/>
          <p:nvPr/>
        </p:nvSpPr>
        <p:spPr>
          <a:xfrm>
            <a:off x="4360980" y="4572000"/>
            <a:ext cx="4332849" cy="923330"/>
          </a:xfrm>
          <a:prstGeom prst="rect">
            <a:avLst/>
          </a:prstGeom>
          <a:noFill/>
        </p:spPr>
        <p:txBody>
          <a:bodyPr wrap="square" rtlCol="0">
            <a:spAutoFit/>
          </a:bodyPr>
          <a:lstStyle/>
          <a:p>
            <a:pPr marL="233363" indent="-233363">
              <a:lnSpc>
                <a:spcPct val="90000"/>
              </a:lnSpc>
              <a:spcBef>
                <a:spcPts val="100"/>
              </a:spcBef>
              <a:spcAft>
                <a:spcPts val="100"/>
              </a:spcAft>
              <a:buClr>
                <a:schemeClr val="bg1"/>
              </a:buClr>
              <a:buFont typeface="Arial" pitchFamily="34" charset="0"/>
              <a:buChar char="•"/>
            </a:pPr>
            <a:r>
              <a:rPr lang="en-US" sz="2000" dirty="0" smtClean="0">
                <a:solidFill>
                  <a:schemeClr val="bg2"/>
                </a:solidFill>
                <a:latin typeface="+mn-lt"/>
              </a:rPr>
              <a:t>VM created without a Disk will not have a .</a:t>
            </a:r>
            <a:r>
              <a:rPr lang="en-US" sz="2000" dirty="0" err="1" smtClean="0">
                <a:solidFill>
                  <a:schemeClr val="bg2"/>
                </a:solidFill>
                <a:latin typeface="+mn-lt"/>
              </a:rPr>
              <a:t>vmdk</a:t>
            </a:r>
            <a:r>
              <a:rPr lang="en-US" sz="2000" dirty="0" smtClean="0">
                <a:solidFill>
                  <a:schemeClr val="bg2"/>
                </a:solidFill>
                <a:latin typeface="+mn-lt"/>
              </a:rPr>
              <a:t> file within its folder. </a:t>
            </a:r>
          </a:p>
        </p:txBody>
      </p:sp>
      <p:sp>
        <p:nvSpPr>
          <p:cNvPr id="3" name="Date Placeholder 2"/>
          <p:cNvSpPr>
            <a:spLocks noGrp="1"/>
          </p:cNvSpPr>
          <p:nvPr>
            <p:ph type="dt" sz="half" idx="2"/>
          </p:nvPr>
        </p:nvSpPr>
        <p:spPr/>
        <p:txBody>
          <a:bodyPr/>
          <a:lstStyle/>
          <a:p>
            <a:fld id="{709B42E3-172E-4C63-9CEC-EF7A4C5DFA8C}" type="datetime1">
              <a:rPr lang="en-US" smtClean="0"/>
              <a:t>11/12/2023</a:t>
            </a:fld>
            <a:endParaRPr lang="en-US" dirty="0"/>
          </a:p>
        </p:txBody>
      </p:sp>
      <p:sp>
        <p:nvSpPr>
          <p:cNvPr id="4" name="Footer Placeholder 3"/>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5" name="Slide Number Placeholder 4"/>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368</a:t>
            </a:fld>
            <a:endParaRPr lang="en-US" dirty="0"/>
          </a:p>
        </p:txBody>
      </p:sp>
    </p:spTree>
    <p:extLst>
      <p:ext uri="{BB962C8B-B14F-4D97-AF65-F5344CB8AC3E}">
        <p14:creationId xmlns:p14="http://schemas.microsoft.com/office/powerpoint/2010/main" val="744939532"/>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Persona Networking Resiliency</a:t>
            </a:r>
          </a:p>
        </p:txBody>
      </p:sp>
      <p:sp>
        <p:nvSpPr>
          <p:cNvPr id="12291" name="Rectangle 3"/>
          <p:cNvSpPr>
            <a:spLocks noGrp="1" noChangeArrowheads="1"/>
          </p:cNvSpPr>
          <p:nvPr>
            <p:ph type="body" idx="1"/>
          </p:nvPr>
        </p:nvSpPr>
        <p:spPr>
          <a:xfrm>
            <a:off x="479476" y="1280015"/>
            <a:ext cx="8382000" cy="5078413"/>
          </a:xfrm>
        </p:spPr>
        <p:txBody>
          <a:bodyPr/>
          <a:lstStyle/>
          <a:p>
            <a:pPr eaLnBrk="1" hangingPunct="1">
              <a:lnSpc>
                <a:spcPct val="100000"/>
              </a:lnSpc>
            </a:pPr>
            <a:r>
              <a:rPr lang="en-US" dirty="0" smtClean="0"/>
              <a:t>Network resiliency is achieved at the </a:t>
            </a:r>
            <a:r>
              <a:rPr lang="en-US" dirty="0" err="1" smtClean="0"/>
              <a:t>VMRack</a:t>
            </a:r>
            <a:r>
              <a:rPr lang="en-US" dirty="0" smtClean="0"/>
              <a:t> level</a:t>
            </a:r>
          </a:p>
          <a:p>
            <a:pPr eaLnBrk="1" hangingPunct="1">
              <a:lnSpc>
                <a:spcPct val="100000"/>
              </a:lnSpc>
            </a:pPr>
            <a:endParaRPr lang="en-US" sz="1400" dirty="0" smtClean="0"/>
          </a:p>
        </p:txBody>
      </p:sp>
      <p:sp>
        <p:nvSpPr>
          <p:cNvPr id="12292" name="AutoShape 6"/>
          <p:cNvSpPr>
            <a:spLocks noChangeArrowheads="1"/>
          </p:cNvSpPr>
          <p:nvPr/>
        </p:nvSpPr>
        <p:spPr bwMode="auto">
          <a:xfrm>
            <a:off x="3105742" y="1971675"/>
            <a:ext cx="2552700" cy="3971925"/>
          </a:xfrm>
          <a:prstGeom prst="roundRect">
            <a:avLst>
              <a:gd name="adj" fmla="val 7713"/>
            </a:avLst>
          </a:prstGeom>
          <a:solidFill>
            <a:srgbClr val="FFFFCC"/>
          </a:solidFill>
          <a:ln w="9525">
            <a:solidFill>
              <a:schemeClr val="tx1"/>
            </a:solidFill>
            <a:round/>
            <a:headEnd/>
            <a:tailEnd/>
          </a:ln>
        </p:spPr>
        <p:txBody>
          <a:bodyPr wrap="none" anchor="ctr"/>
          <a:lstStyle/>
          <a:p>
            <a:endParaRPr lang="en-US"/>
          </a:p>
        </p:txBody>
      </p:sp>
      <p:sp>
        <p:nvSpPr>
          <p:cNvPr id="12293" name="Rectangle 7"/>
          <p:cNvSpPr>
            <a:spLocks noChangeArrowheads="1"/>
          </p:cNvSpPr>
          <p:nvPr/>
        </p:nvSpPr>
        <p:spPr bwMode="auto">
          <a:xfrm>
            <a:off x="3362917" y="4048125"/>
            <a:ext cx="2143125" cy="590550"/>
          </a:xfrm>
          <a:prstGeom prst="rect">
            <a:avLst/>
          </a:prstGeom>
          <a:solidFill>
            <a:schemeClr val="folHlink"/>
          </a:solidFill>
          <a:ln w="9525">
            <a:solidFill>
              <a:schemeClr val="tx1"/>
            </a:solidFill>
            <a:miter lim="800000"/>
            <a:headEnd/>
            <a:tailEnd/>
          </a:ln>
        </p:spPr>
        <p:txBody>
          <a:bodyPr wrap="none"/>
          <a:lstStyle/>
          <a:p>
            <a:pPr algn="ctr"/>
            <a:r>
              <a:rPr lang="en-US" sz="1000"/>
              <a:t>Physical Server</a:t>
            </a:r>
          </a:p>
        </p:txBody>
      </p:sp>
      <p:sp>
        <p:nvSpPr>
          <p:cNvPr id="12295" name="Rectangle 9"/>
          <p:cNvSpPr>
            <a:spLocks noChangeArrowheads="1"/>
          </p:cNvSpPr>
          <p:nvPr/>
        </p:nvSpPr>
        <p:spPr bwMode="auto">
          <a:xfrm>
            <a:off x="3505792" y="4410075"/>
            <a:ext cx="381000" cy="228600"/>
          </a:xfrm>
          <a:prstGeom prst="rect">
            <a:avLst/>
          </a:prstGeom>
          <a:solidFill>
            <a:srgbClr val="FFFF66"/>
          </a:solidFill>
          <a:ln w="9525">
            <a:solidFill>
              <a:schemeClr val="tx1"/>
            </a:solidFill>
            <a:miter lim="800000"/>
            <a:headEnd/>
            <a:tailEnd/>
          </a:ln>
        </p:spPr>
        <p:txBody>
          <a:bodyPr wrap="none" anchor="ctr"/>
          <a:lstStyle/>
          <a:p>
            <a:pPr algn="ctr"/>
            <a:r>
              <a:rPr lang="en-US" sz="1000"/>
              <a:t>NIC 1</a:t>
            </a:r>
          </a:p>
        </p:txBody>
      </p:sp>
      <p:sp>
        <p:nvSpPr>
          <p:cNvPr id="12296" name="Rectangle 10"/>
          <p:cNvSpPr>
            <a:spLocks noChangeArrowheads="1"/>
          </p:cNvSpPr>
          <p:nvPr/>
        </p:nvSpPr>
        <p:spPr bwMode="auto">
          <a:xfrm>
            <a:off x="4001092" y="4410075"/>
            <a:ext cx="381000" cy="228600"/>
          </a:xfrm>
          <a:prstGeom prst="rect">
            <a:avLst/>
          </a:prstGeom>
          <a:solidFill>
            <a:srgbClr val="FFFF66"/>
          </a:solidFill>
          <a:ln w="9525">
            <a:solidFill>
              <a:schemeClr val="tx1"/>
            </a:solidFill>
            <a:miter lim="800000"/>
            <a:headEnd/>
            <a:tailEnd/>
          </a:ln>
        </p:spPr>
        <p:txBody>
          <a:bodyPr wrap="none" anchor="ctr"/>
          <a:lstStyle/>
          <a:p>
            <a:pPr algn="ctr"/>
            <a:r>
              <a:rPr lang="en-US" sz="1000"/>
              <a:t>NIC 2</a:t>
            </a:r>
          </a:p>
        </p:txBody>
      </p:sp>
      <p:sp>
        <p:nvSpPr>
          <p:cNvPr id="12297" name="Rectangle 13"/>
          <p:cNvSpPr>
            <a:spLocks noChangeArrowheads="1"/>
          </p:cNvSpPr>
          <p:nvPr/>
        </p:nvSpPr>
        <p:spPr bwMode="auto">
          <a:xfrm>
            <a:off x="3724867" y="3752850"/>
            <a:ext cx="457200" cy="209550"/>
          </a:xfrm>
          <a:prstGeom prst="rect">
            <a:avLst/>
          </a:prstGeom>
          <a:solidFill>
            <a:srgbClr val="FFFF66"/>
          </a:solidFill>
          <a:ln w="9525">
            <a:solidFill>
              <a:schemeClr val="tx1"/>
            </a:solidFill>
            <a:miter lim="800000"/>
            <a:headEnd/>
            <a:tailEnd/>
          </a:ln>
        </p:spPr>
        <p:txBody>
          <a:bodyPr wrap="none" anchor="ctr"/>
          <a:lstStyle/>
          <a:p>
            <a:pPr algn="ctr"/>
            <a:r>
              <a:rPr lang="en-US" sz="900"/>
              <a:t>Team</a:t>
            </a:r>
          </a:p>
        </p:txBody>
      </p:sp>
      <p:sp>
        <p:nvSpPr>
          <p:cNvPr id="12298" name="Line 15"/>
          <p:cNvSpPr>
            <a:spLocks noChangeShapeType="1"/>
          </p:cNvSpPr>
          <p:nvPr/>
        </p:nvSpPr>
        <p:spPr bwMode="auto">
          <a:xfrm flipH="1">
            <a:off x="3696292" y="3962400"/>
            <a:ext cx="257175" cy="447675"/>
          </a:xfrm>
          <a:prstGeom prst="line">
            <a:avLst/>
          </a:prstGeom>
          <a:noFill/>
          <a:ln w="9525">
            <a:solidFill>
              <a:schemeClr val="tx1"/>
            </a:solidFill>
            <a:round/>
            <a:headEnd/>
            <a:tailEnd/>
          </a:ln>
        </p:spPr>
        <p:txBody>
          <a:bodyPr/>
          <a:lstStyle/>
          <a:p>
            <a:endParaRPr lang="en-US"/>
          </a:p>
        </p:txBody>
      </p:sp>
      <p:sp>
        <p:nvSpPr>
          <p:cNvPr id="12299" name="Line 16"/>
          <p:cNvSpPr>
            <a:spLocks noChangeShapeType="1"/>
          </p:cNvSpPr>
          <p:nvPr/>
        </p:nvSpPr>
        <p:spPr bwMode="auto">
          <a:xfrm>
            <a:off x="3943942" y="3962400"/>
            <a:ext cx="247650" cy="447675"/>
          </a:xfrm>
          <a:prstGeom prst="line">
            <a:avLst/>
          </a:prstGeom>
          <a:noFill/>
          <a:ln w="9525">
            <a:solidFill>
              <a:schemeClr val="tx1"/>
            </a:solidFill>
            <a:round/>
            <a:headEnd/>
            <a:tailEnd/>
          </a:ln>
        </p:spPr>
        <p:txBody>
          <a:bodyPr/>
          <a:lstStyle/>
          <a:p>
            <a:endParaRPr lang="en-US"/>
          </a:p>
        </p:txBody>
      </p:sp>
      <p:sp>
        <p:nvSpPr>
          <p:cNvPr id="12300" name="Rectangle 19"/>
          <p:cNvSpPr>
            <a:spLocks noChangeArrowheads="1"/>
          </p:cNvSpPr>
          <p:nvPr/>
        </p:nvSpPr>
        <p:spPr bwMode="auto">
          <a:xfrm>
            <a:off x="3362917" y="2057400"/>
            <a:ext cx="1057275" cy="1400175"/>
          </a:xfrm>
          <a:prstGeom prst="rect">
            <a:avLst/>
          </a:prstGeom>
          <a:solidFill>
            <a:schemeClr val="bg1"/>
          </a:solidFill>
          <a:ln w="9525">
            <a:solidFill>
              <a:schemeClr val="tx1"/>
            </a:solidFill>
            <a:miter lim="800000"/>
            <a:headEnd/>
            <a:tailEnd/>
          </a:ln>
        </p:spPr>
        <p:txBody>
          <a:bodyPr wrap="none"/>
          <a:lstStyle/>
          <a:p>
            <a:pPr algn="ctr"/>
            <a:r>
              <a:rPr lang="en-US" sz="1000"/>
              <a:t>VM</a:t>
            </a:r>
          </a:p>
        </p:txBody>
      </p:sp>
      <p:sp>
        <p:nvSpPr>
          <p:cNvPr id="12301" name="Rectangle 20"/>
          <p:cNvSpPr>
            <a:spLocks noChangeArrowheads="1"/>
          </p:cNvSpPr>
          <p:nvPr/>
        </p:nvSpPr>
        <p:spPr bwMode="auto">
          <a:xfrm>
            <a:off x="4420192" y="2057400"/>
            <a:ext cx="1076325" cy="1400175"/>
          </a:xfrm>
          <a:prstGeom prst="rect">
            <a:avLst/>
          </a:prstGeom>
          <a:solidFill>
            <a:schemeClr val="bg1"/>
          </a:solidFill>
          <a:ln w="9525">
            <a:solidFill>
              <a:schemeClr val="tx1"/>
            </a:solidFill>
            <a:miter lim="800000"/>
            <a:headEnd/>
            <a:tailEnd/>
          </a:ln>
        </p:spPr>
        <p:txBody>
          <a:bodyPr wrap="none"/>
          <a:lstStyle/>
          <a:p>
            <a:pPr algn="ctr"/>
            <a:r>
              <a:rPr lang="en-US" sz="1000"/>
              <a:t>VM</a:t>
            </a:r>
          </a:p>
        </p:txBody>
      </p:sp>
      <p:sp>
        <p:nvSpPr>
          <p:cNvPr id="12302" name="Rectangle 22"/>
          <p:cNvSpPr>
            <a:spLocks noChangeArrowheads="1"/>
          </p:cNvSpPr>
          <p:nvPr/>
        </p:nvSpPr>
        <p:spPr bwMode="auto">
          <a:xfrm>
            <a:off x="3477217" y="2276475"/>
            <a:ext cx="828675" cy="1123950"/>
          </a:xfrm>
          <a:prstGeom prst="rect">
            <a:avLst/>
          </a:prstGeom>
          <a:gradFill rotWithShape="1">
            <a:gsLst>
              <a:gs pos="0">
                <a:srgbClr val="666666"/>
              </a:gs>
              <a:gs pos="50000">
                <a:srgbClr val="DDDDDD"/>
              </a:gs>
              <a:gs pos="100000">
                <a:srgbClr val="666666"/>
              </a:gs>
            </a:gsLst>
            <a:lin ang="0" scaled="1"/>
          </a:gradFill>
          <a:ln w="9525">
            <a:solidFill>
              <a:schemeClr val="tx1"/>
            </a:solidFill>
            <a:miter lim="800000"/>
            <a:headEnd/>
            <a:tailEnd/>
          </a:ln>
        </p:spPr>
        <p:txBody>
          <a:bodyPr wrap="none" anchor="ctr"/>
          <a:lstStyle/>
          <a:p>
            <a:endParaRPr lang="en-US"/>
          </a:p>
        </p:txBody>
      </p:sp>
      <p:sp>
        <p:nvSpPr>
          <p:cNvPr id="12303" name="Rectangle 23"/>
          <p:cNvSpPr>
            <a:spLocks noChangeArrowheads="1"/>
          </p:cNvSpPr>
          <p:nvPr/>
        </p:nvSpPr>
        <p:spPr bwMode="auto">
          <a:xfrm>
            <a:off x="3583580" y="2343150"/>
            <a:ext cx="615950" cy="571500"/>
          </a:xfrm>
          <a:prstGeom prst="rect">
            <a:avLst/>
          </a:prstGeom>
          <a:solidFill>
            <a:schemeClr val="bg1"/>
          </a:solidFill>
          <a:ln w="9525">
            <a:solidFill>
              <a:schemeClr val="tx1"/>
            </a:solidFill>
            <a:miter lim="800000"/>
            <a:headEnd/>
            <a:tailEnd/>
          </a:ln>
        </p:spPr>
        <p:txBody>
          <a:bodyPr wrap="none" anchor="ctr"/>
          <a:lstStyle/>
          <a:p>
            <a:pPr algn="ctr"/>
            <a:r>
              <a:rPr lang="en-US" sz="1000"/>
              <a:t>Persona</a:t>
            </a:r>
          </a:p>
          <a:p>
            <a:pPr algn="ctr"/>
            <a:r>
              <a:rPr lang="en-US" sz="1000"/>
              <a:t>P1</a:t>
            </a:r>
          </a:p>
        </p:txBody>
      </p:sp>
      <p:sp>
        <p:nvSpPr>
          <p:cNvPr id="12304" name="Rectangle 24"/>
          <p:cNvSpPr>
            <a:spLocks noChangeArrowheads="1"/>
          </p:cNvSpPr>
          <p:nvPr/>
        </p:nvSpPr>
        <p:spPr bwMode="auto">
          <a:xfrm>
            <a:off x="3823292" y="3019425"/>
            <a:ext cx="90488" cy="9525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2305" name="Text Box 26"/>
          <p:cNvSpPr txBox="1">
            <a:spLocks noChangeArrowheads="1"/>
          </p:cNvSpPr>
          <p:nvPr/>
        </p:nvSpPr>
        <p:spPr bwMode="auto">
          <a:xfrm>
            <a:off x="3856630" y="2974975"/>
            <a:ext cx="358775" cy="214313"/>
          </a:xfrm>
          <a:prstGeom prst="rect">
            <a:avLst/>
          </a:prstGeom>
          <a:noFill/>
          <a:ln w="9525">
            <a:noFill/>
            <a:miter lim="800000"/>
            <a:headEnd/>
            <a:tailEnd/>
          </a:ln>
        </p:spPr>
        <p:txBody>
          <a:bodyPr wrap="none">
            <a:spAutoFit/>
          </a:bodyPr>
          <a:lstStyle/>
          <a:p>
            <a:r>
              <a:rPr lang="en-US" sz="800"/>
              <a:t>NIC</a:t>
            </a:r>
          </a:p>
        </p:txBody>
      </p:sp>
      <p:cxnSp>
        <p:nvCxnSpPr>
          <p:cNvPr id="12306" name="AutoShape 28"/>
          <p:cNvCxnSpPr>
            <a:cxnSpLocks noChangeShapeType="1"/>
            <a:stCxn id="12304" idx="1"/>
            <a:endCxn id="12297" idx="1"/>
          </p:cNvCxnSpPr>
          <p:nvPr/>
        </p:nvCxnSpPr>
        <p:spPr bwMode="auto">
          <a:xfrm rot="10800000" flipV="1">
            <a:off x="3724867" y="3067050"/>
            <a:ext cx="98425" cy="790575"/>
          </a:xfrm>
          <a:prstGeom prst="curvedConnector3">
            <a:avLst>
              <a:gd name="adj1" fmla="val 332259"/>
            </a:avLst>
          </a:prstGeom>
          <a:noFill/>
          <a:ln w="9525">
            <a:solidFill>
              <a:schemeClr val="tx1"/>
            </a:solidFill>
            <a:prstDash val="dash"/>
            <a:round/>
            <a:headEnd/>
            <a:tailEnd/>
          </a:ln>
        </p:spPr>
      </p:cxnSp>
      <p:grpSp>
        <p:nvGrpSpPr>
          <p:cNvPr id="2" name="Group 30"/>
          <p:cNvGrpSpPr>
            <a:grpSpLocks/>
          </p:cNvGrpSpPr>
          <p:nvPr/>
        </p:nvGrpSpPr>
        <p:grpSpPr bwMode="auto">
          <a:xfrm>
            <a:off x="3362917" y="4994275"/>
            <a:ext cx="2166938" cy="357188"/>
            <a:chOff x="1657" y="1280"/>
            <a:chExt cx="1365" cy="225"/>
          </a:xfrm>
        </p:grpSpPr>
        <p:sp>
          <p:nvSpPr>
            <p:cNvPr id="12318" name="Rectangle 31"/>
            <p:cNvSpPr>
              <a:spLocks noChangeArrowheads="1"/>
            </p:cNvSpPr>
            <p:nvPr/>
          </p:nvSpPr>
          <p:spPr bwMode="auto">
            <a:xfrm>
              <a:off x="1657" y="1280"/>
              <a:ext cx="1365" cy="225"/>
            </a:xfrm>
            <a:prstGeom prst="rect">
              <a:avLst/>
            </a:prstGeom>
            <a:gradFill rotWithShape="1">
              <a:gsLst>
                <a:gs pos="0">
                  <a:srgbClr val="5E7647"/>
                </a:gs>
                <a:gs pos="100000">
                  <a:srgbClr val="CCFF99"/>
                </a:gs>
              </a:gsLst>
              <a:lin ang="0" scaled="1"/>
            </a:gradFill>
            <a:ln w="19050" algn="ctr">
              <a:solidFill>
                <a:schemeClr val="bg2"/>
              </a:solidFill>
              <a:miter lim="800000"/>
              <a:headEnd/>
              <a:tailEnd/>
            </a:ln>
          </p:spPr>
          <p:txBody>
            <a:bodyPr wrap="none" anchor="ctr">
              <a:spAutoFit/>
            </a:bodyPr>
            <a:lstStyle/>
            <a:p>
              <a:endParaRPr lang="en-US"/>
            </a:p>
          </p:txBody>
        </p:sp>
        <p:sp>
          <p:nvSpPr>
            <p:cNvPr id="12319" name="Rectangle 32"/>
            <p:cNvSpPr>
              <a:spLocks noChangeArrowheads="1"/>
            </p:cNvSpPr>
            <p:nvPr/>
          </p:nvSpPr>
          <p:spPr bwMode="auto">
            <a:xfrm>
              <a:off x="1753" y="1360"/>
              <a:ext cx="70" cy="56"/>
            </a:xfrm>
            <a:prstGeom prst="rect">
              <a:avLst/>
            </a:prstGeom>
            <a:solidFill>
              <a:srgbClr val="EAEAEA"/>
            </a:solidFill>
            <a:ln w="12700" algn="ctr">
              <a:solidFill>
                <a:schemeClr val="bg2"/>
              </a:solidFill>
              <a:miter lim="800000"/>
              <a:headEnd/>
              <a:tailEnd/>
            </a:ln>
          </p:spPr>
          <p:txBody>
            <a:bodyPr wrap="none" anchor="ctr">
              <a:spAutoFit/>
            </a:bodyPr>
            <a:lstStyle/>
            <a:p>
              <a:endParaRPr lang="en-US"/>
            </a:p>
          </p:txBody>
        </p:sp>
        <p:sp>
          <p:nvSpPr>
            <p:cNvPr id="12320" name="Rectangle 33"/>
            <p:cNvSpPr>
              <a:spLocks noChangeArrowheads="1"/>
            </p:cNvSpPr>
            <p:nvPr/>
          </p:nvSpPr>
          <p:spPr bwMode="auto">
            <a:xfrm>
              <a:off x="1850" y="1360"/>
              <a:ext cx="70" cy="56"/>
            </a:xfrm>
            <a:prstGeom prst="rect">
              <a:avLst/>
            </a:prstGeom>
            <a:solidFill>
              <a:srgbClr val="EAEAEA"/>
            </a:solidFill>
            <a:ln w="12700" algn="ctr">
              <a:solidFill>
                <a:schemeClr val="bg2"/>
              </a:solidFill>
              <a:miter lim="800000"/>
              <a:headEnd/>
              <a:tailEnd/>
            </a:ln>
          </p:spPr>
          <p:txBody>
            <a:bodyPr wrap="none" anchor="ctr">
              <a:spAutoFit/>
            </a:bodyPr>
            <a:lstStyle/>
            <a:p>
              <a:endParaRPr lang="en-US"/>
            </a:p>
          </p:txBody>
        </p:sp>
        <p:sp>
          <p:nvSpPr>
            <p:cNvPr id="12321" name="Rectangle 34"/>
            <p:cNvSpPr>
              <a:spLocks noChangeArrowheads="1"/>
            </p:cNvSpPr>
            <p:nvPr/>
          </p:nvSpPr>
          <p:spPr bwMode="auto">
            <a:xfrm>
              <a:off x="1952" y="1360"/>
              <a:ext cx="70" cy="56"/>
            </a:xfrm>
            <a:prstGeom prst="rect">
              <a:avLst/>
            </a:prstGeom>
            <a:solidFill>
              <a:srgbClr val="EAEAEA"/>
            </a:solidFill>
            <a:ln w="12700" algn="ctr">
              <a:solidFill>
                <a:schemeClr val="bg2"/>
              </a:solidFill>
              <a:miter lim="800000"/>
              <a:headEnd/>
              <a:tailEnd/>
            </a:ln>
          </p:spPr>
          <p:txBody>
            <a:bodyPr wrap="none" anchor="ctr">
              <a:spAutoFit/>
            </a:bodyPr>
            <a:lstStyle/>
            <a:p>
              <a:endParaRPr lang="en-US"/>
            </a:p>
          </p:txBody>
        </p:sp>
        <p:sp>
          <p:nvSpPr>
            <p:cNvPr id="12322" name="Rectangle 35"/>
            <p:cNvSpPr>
              <a:spLocks noChangeArrowheads="1"/>
            </p:cNvSpPr>
            <p:nvPr/>
          </p:nvSpPr>
          <p:spPr bwMode="auto">
            <a:xfrm>
              <a:off x="2049" y="1360"/>
              <a:ext cx="70" cy="56"/>
            </a:xfrm>
            <a:prstGeom prst="rect">
              <a:avLst/>
            </a:prstGeom>
            <a:solidFill>
              <a:srgbClr val="EAEAEA"/>
            </a:solidFill>
            <a:ln w="12700" algn="ctr">
              <a:solidFill>
                <a:schemeClr val="bg2"/>
              </a:solidFill>
              <a:miter lim="800000"/>
              <a:headEnd/>
              <a:tailEnd/>
            </a:ln>
          </p:spPr>
          <p:txBody>
            <a:bodyPr wrap="none" anchor="ctr">
              <a:spAutoFit/>
            </a:bodyPr>
            <a:lstStyle/>
            <a:p>
              <a:endParaRPr lang="en-US"/>
            </a:p>
          </p:txBody>
        </p:sp>
        <p:sp>
          <p:nvSpPr>
            <p:cNvPr id="12323" name="Rectangle 36"/>
            <p:cNvSpPr>
              <a:spLocks noChangeArrowheads="1"/>
            </p:cNvSpPr>
            <p:nvPr/>
          </p:nvSpPr>
          <p:spPr bwMode="auto">
            <a:xfrm>
              <a:off x="2161"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12324" name="Rectangle 37"/>
            <p:cNvSpPr>
              <a:spLocks noChangeArrowheads="1"/>
            </p:cNvSpPr>
            <p:nvPr/>
          </p:nvSpPr>
          <p:spPr bwMode="auto">
            <a:xfrm>
              <a:off x="2258"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12325" name="Rectangle 38"/>
            <p:cNvSpPr>
              <a:spLocks noChangeArrowheads="1"/>
            </p:cNvSpPr>
            <p:nvPr/>
          </p:nvSpPr>
          <p:spPr bwMode="auto">
            <a:xfrm>
              <a:off x="2360"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12326" name="Rectangle 39"/>
            <p:cNvSpPr>
              <a:spLocks noChangeArrowheads="1"/>
            </p:cNvSpPr>
            <p:nvPr/>
          </p:nvSpPr>
          <p:spPr bwMode="auto">
            <a:xfrm>
              <a:off x="2457"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12327" name="Rectangle 40"/>
            <p:cNvSpPr>
              <a:spLocks noChangeArrowheads="1"/>
            </p:cNvSpPr>
            <p:nvPr/>
          </p:nvSpPr>
          <p:spPr bwMode="auto">
            <a:xfrm>
              <a:off x="2559"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12328" name="Rectangle 41"/>
            <p:cNvSpPr>
              <a:spLocks noChangeArrowheads="1"/>
            </p:cNvSpPr>
            <p:nvPr/>
          </p:nvSpPr>
          <p:spPr bwMode="auto">
            <a:xfrm>
              <a:off x="2656"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12329" name="Rectangle 42"/>
            <p:cNvSpPr>
              <a:spLocks noChangeArrowheads="1"/>
            </p:cNvSpPr>
            <p:nvPr/>
          </p:nvSpPr>
          <p:spPr bwMode="auto">
            <a:xfrm>
              <a:off x="2758"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sp>
          <p:nvSpPr>
            <p:cNvPr id="12330" name="Rectangle 43"/>
            <p:cNvSpPr>
              <a:spLocks noChangeArrowheads="1"/>
            </p:cNvSpPr>
            <p:nvPr/>
          </p:nvSpPr>
          <p:spPr bwMode="auto">
            <a:xfrm>
              <a:off x="2855" y="1360"/>
              <a:ext cx="70" cy="56"/>
            </a:xfrm>
            <a:prstGeom prst="rect">
              <a:avLst/>
            </a:prstGeom>
            <a:solidFill>
              <a:srgbClr val="DDDDDD"/>
            </a:solidFill>
            <a:ln w="12700" algn="ctr">
              <a:solidFill>
                <a:schemeClr val="bg2"/>
              </a:solidFill>
              <a:miter lim="800000"/>
              <a:headEnd/>
              <a:tailEnd/>
            </a:ln>
          </p:spPr>
          <p:txBody>
            <a:bodyPr wrap="none" anchor="ctr">
              <a:spAutoFit/>
            </a:bodyPr>
            <a:lstStyle/>
            <a:p>
              <a:endParaRPr lang="en-US"/>
            </a:p>
          </p:txBody>
        </p:sp>
      </p:grpSp>
      <p:sp>
        <p:nvSpPr>
          <p:cNvPr id="12308" name="Line 46"/>
          <p:cNvSpPr>
            <a:spLocks noChangeShapeType="1"/>
          </p:cNvSpPr>
          <p:nvPr/>
        </p:nvSpPr>
        <p:spPr bwMode="auto">
          <a:xfrm>
            <a:off x="4210642" y="4638675"/>
            <a:ext cx="0" cy="485775"/>
          </a:xfrm>
          <a:prstGeom prst="line">
            <a:avLst/>
          </a:prstGeom>
          <a:noFill/>
          <a:ln w="9525">
            <a:solidFill>
              <a:schemeClr val="tx1"/>
            </a:solidFill>
            <a:round/>
            <a:headEnd/>
            <a:tailEnd/>
          </a:ln>
        </p:spPr>
        <p:txBody>
          <a:bodyPr/>
          <a:lstStyle/>
          <a:p>
            <a:endParaRPr lang="en-US"/>
          </a:p>
        </p:txBody>
      </p:sp>
      <p:sp>
        <p:nvSpPr>
          <p:cNvPr id="12309" name="Line 47"/>
          <p:cNvSpPr>
            <a:spLocks noChangeShapeType="1"/>
          </p:cNvSpPr>
          <p:nvPr/>
        </p:nvSpPr>
        <p:spPr bwMode="auto">
          <a:xfrm>
            <a:off x="3724867" y="4638675"/>
            <a:ext cx="0" cy="476250"/>
          </a:xfrm>
          <a:prstGeom prst="line">
            <a:avLst/>
          </a:prstGeom>
          <a:noFill/>
          <a:ln w="9525">
            <a:solidFill>
              <a:schemeClr val="tx1"/>
            </a:solidFill>
            <a:round/>
            <a:headEnd/>
            <a:tailEnd/>
          </a:ln>
        </p:spPr>
        <p:txBody>
          <a:bodyPr/>
          <a:lstStyle/>
          <a:p>
            <a:endParaRPr lang="en-US"/>
          </a:p>
        </p:txBody>
      </p:sp>
      <p:sp>
        <p:nvSpPr>
          <p:cNvPr id="12310" name="Text Box 48"/>
          <p:cNvSpPr txBox="1">
            <a:spLocks noChangeArrowheads="1"/>
          </p:cNvSpPr>
          <p:nvPr/>
        </p:nvSpPr>
        <p:spPr bwMode="auto">
          <a:xfrm>
            <a:off x="3254967" y="4805363"/>
            <a:ext cx="869950" cy="228600"/>
          </a:xfrm>
          <a:prstGeom prst="rect">
            <a:avLst/>
          </a:prstGeom>
          <a:noFill/>
          <a:ln w="9525">
            <a:noFill/>
            <a:miter lim="800000"/>
            <a:headEnd/>
            <a:tailEnd/>
          </a:ln>
        </p:spPr>
        <p:txBody>
          <a:bodyPr wrap="none">
            <a:spAutoFit/>
          </a:bodyPr>
          <a:lstStyle/>
          <a:p>
            <a:pPr algn="ctr"/>
            <a:r>
              <a:rPr lang="en-US" sz="900"/>
              <a:t>vRack Switch</a:t>
            </a:r>
          </a:p>
        </p:txBody>
      </p:sp>
      <p:sp>
        <p:nvSpPr>
          <p:cNvPr id="12311" name="Text Box 49"/>
          <p:cNvSpPr txBox="1">
            <a:spLocks noChangeArrowheads="1"/>
          </p:cNvSpPr>
          <p:nvPr/>
        </p:nvSpPr>
        <p:spPr bwMode="auto">
          <a:xfrm>
            <a:off x="3604217" y="5373688"/>
            <a:ext cx="254000" cy="244475"/>
          </a:xfrm>
          <a:prstGeom prst="rect">
            <a:avLst/>
          </a:prstGeom>
          <a:noFill/>
          <a:ln w="9525">
            <a:noFill/>
            <a:miter lim="800000"/>
            <a:headEnd/>
            <a:tailEnd/>
          </a:ln>
        </p:spPr>
        <p:txBody>
          <a:bodyPr wrap="none">
            <a:spAutoFit/>
          </a:bodyPr>
          <a:lstStyle/>
          <a:p>
            <a:r>
              <a:rPr lang="en-US" sz="1000"/>
              <a:t>1</a:t>
            </a:r>
          </a:p>
        </p:txBody>
      </p:sp>
      <p:sp>
        <p:nvSpPr>
          <p:cNvPr id="12312" name="Text Box 50"/>
          <p:cNvSpPr txBox="1">
            <a:spLocks noChangeArrowheads="1"/>
          </p:cNvSpPr>
          <p:nvPr/>
        </p:nvSpPr>
        <p:spPr bwMode="auto">
          <a:xfrm>
            <a:off x="4109042" y="5383213"/>
            <a:ext cx="254000" cy="244475"/>
          </a:xfrm>
          <a:prstGeom prst="rect">
            <a:avLst/>
          </a:prstGeom>
          <a:noFill/>
          <a:ln w="9525">
            <a:noFill/>
            <a:miter lim="800000"/>
            <a:headEnd/>
            <a:tailEnd/>
          </a:ln>
        </p:spPr>
        <p:txBody>
          <a:bodyPr wrap="none">
            <a:spAutoFit/>
          </a:bodyPr>
          <a:lstStyle/>
          <a:p>
            <a:r>
              <a:rPr lang="en-US" sz="1000"/>
              <a:t>2</a:t>
            </a:r>
          </a:p>
        </p:txBody>
      </p:sp>
      <p:sp>
        <p:nvSpPr>
          <p:cNvPr id="12313" name="Text Box 53"/>
          <p:cNvSpPr txBox="1">
            <a:spLocks noChangeArrowheads="1"/>
          </p:cNvSpPr>
          <p:nvPr/>
        </p:nvSpPr>
        <p:spPr bwMode="auto">
          <a:xfrm>
            <a:off x="3861392" y="5586413"/>
            <a:ext cx="1238250" cy="228600"/>
          </a:xfrm>
          <a:prstGeom prst="rect">
            <a:avLst/>
          </a:prstGeom>
          <a:noFill/>
          <a:ln w="9525">
            <a:noFill/>
            <a:miter lim="800000"/>
            <a:headEnd/>
            <a:tailEnd/>
          </a:ln>
        </p:spPr>
        <p:txBody>
          <a:bodyPr wrap="none">
            <a:spAutoFit/>
          </a:bodyPr>
          <a:lstStyle/>
          <a:p>
            <a:pPr algn="ctr"/>
            <a:r>
              <a:rPr lang="en-US" sz="900"/>
              <a:t>Channel Assignment</a:t>
            </a:r>
          </a:p>
        </p:txBody>
      </p:sp>
      <p:sp>
        <p:nvSpPr>
          <p:cNvPr id="12314" name="Line 54"/>
          <p:cNvSpPr>
            <a:spLocks noChangeShapeType="1"/>
          </p:cNvSpPr>
          <p:nvPr/>
        </p:nvSpPr>
        <p:spPr bwMode="auto">
          <a:xfrm>
            <a:off x="3715342" y="5219700"/>
            <a:ext cx="0" cy="200025"/>
          </a:xfrm>
          <a:prstGeom prst="line">
            <a:avLst/>
          </a:prstGeom>
          <a:noFill/>
          <a:ln w="9525">
            <a:solidFill>
              <a:schemeClr val="tx1"/>
            </a:solidFill>
            <a:prstDash val="dash"/>
            <a:round/>
            <a:headEnd/>
            <a:tailEnd/>
          </a:ln>
        </p:spPr>
        <p:txBody>
          <a:bodyPr/>
          <a:lstStyle/>
          <a:p>
            <a:endParaRPr lang="en-US"/>
          </a:p>
        </p:txBody>
      </p:sp>
      <p:sp>
        <p:nvSpPr>
          <p:cNvPr id="12315" name="Line 55"/>
          <p:cNvSpPr>
            <a:spLocks noChangeShapeType="1"/>
          </p:cNvSpPr>
          <p:nvPr/>
        </p:nvSpPr>
        <p:spPr bwMode="auto">
          <a:xfrm>
            <a:off x="4220167" y="5219700"/>
            <a:ext cx="0" cy="228600"/>
          </a:xfrm>
          <a:prstGeom prst="line">
            <a:avLst/>
          </a:prstGeom>
          <a:noFill/>
          <a:ln w="9525">
            <a:solidFill>
              <a:schemeClr val="tx1"/>
            </a:solidFill>
            <a:prstDash val="dash"/>
            <a:round/>
            <a:headEnd/>
            <a:tailEnd/>
          </a:ln>
        </p:spPr>
        <p:txBody>
          <a:bodyPr/>
          <a:lstStyle/>
          <a:p>
            <a:endParaRPr lang="en-US"/>
          </a:p>
        </p:txBody>
      </p:sp>
      <p:sp>
        <p:nvSpPr>
          <p:cNvPr id="12316" name="Oval 58"/>
          <p:cNvSpPr>
            <a:spLocks noChangeArrowheads="1"/>
          </p:cNvSpPr>
          <p:nvPr/>
        </p:nvSpPr>
        <p:spPr bwMode="auto">
          <a:xfrm>
            <a:off x="3629617" y="5410200"/>
            <a:ext cx="209550" cy="161925"/>
          </a:xfrm>
          <a:prstGeom prst="ellipse">
            <a:avLst/>
          </a:prstGeom>
          <a:noFill/>
          <a:ln w="9525">
            <a:solidFill>
              <a:schemeClr val="tx1"/>
            </a:solidFill>
            <a:round/>
            <a:headEnd/>
            <a:tailEnd/>
          </a:ln>
        </p:spPr>
        <p:txBody>
          <a:bodyPr wrap="none" anchor="ctr"/>
          <a:lstStyle/>
          <a:p>
            <a:endParaRPr lang="en-US"/>
          </a:p>
        </p:txBody>
      </p:sp>
      <p:sp>
        <p:nvSpPr>
          <p:cNvPr id="12317" name="Oval 59"/>
          <p:cNvSpPr>
            <a:spLocks noChangeArrowheads="1"/>
          </p:cNvSpPr>
          <p:nvPr/>
        </p:nvSpPr>
        <p:spPr bwMode="auto">
          <a:xfrm>
            <a:off x="4124917" y="5419725"/>
            <a:ext cx="209550" cy="161925"/>
          </a:xfrm>
          <a:prstGeom prst="ellipse">
            <a:avLst/>
          </a:prstGeom>
          <a:noFill/>
          <a:ln w="9525">
            <a:solidFill>
              <a:schemeClr val="tx1"/>
            </a:solidFill>
            <a:round/>
            <a:headEnd/>
            <a:tailEnd/>
          </a:ln>
        </p:spPr>
        <p:txBody>
          <a:bodyPr wrap="none" anchor="ctr"/>
          <a:lstStyle/>
          <a:p>
            <a:endParaRPr lang="en-US"/>
          </a:p>
        </p:txBody>
      </p:sp>
      <p:sp>
        <p:nvSpPr>
          <p:cNvPr id="3" name="Date Placeholder 2"/>
          <p:cNvSpPr>
            <a:spLocks noGrp="1"/>
          </p:cNvSpPr>
          <p:nvPr>
            <p:ph type="dt" sz="half" idx="2"/>
          </p:nvPr>
        </p:nvSpPr>
        <p:spPr/>
        <p:txBody>
          <a:bodyPr/>
          <a:lstStyle/>
          <a:p>
            <a:fld id="{CC5623B1-BB78-4AE1-B0BC-9F7B9E21A738}" type="datetime1">
              <a:rPr lang="en-US" smtClean="0"/>
              <a:t>11/12/2023</a:t>
            </a:fld>
            <a:endParaRPr lang="en-US" dirty="0"/>
          </a:p>
        </p:txBody>
      </p:sp>
      <p:sp>
        <p:nvSpPr>
          <p:cNvPr id="4" name="Footer Placeholder 3"/>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5" name="Slide Number Placeholder 4"/>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369</a:t>
            </a:fld>
            <a:endParaRPr lang="en-US" dirty="0"/>
          </a:p>
        </p:txBody>
      </p:sp>
    </p:spTree>
    <p:extLst>
      <p:ext uri="{BB962C8B-B14F-4D97-AF65-F5344CB8AC3E}">
        <p14:creationId xmlns:p14="http://schemas.microsoft.com/office/powerpoint/2010/main" val="25781893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 in AIM version 3.4	</a:t>
            </a:r>
            <a:endParaRPr lang="en-US" dirty="0"/>
          </a:p>
        </p:txBody>
      </p:sp>
      <p:sp>
        <p:nvSpPr>
          <p:cNvPr id="3" name="Content Placeholder 2"/>
          <p:cNvSpPr>
            <a:spLocks noGrp="1"/>
          </p:cNvSpPr>
          <p:nvPr>
            <p:ph sz="half" idx="1"/>
          </p:nvPr>
        </p:nvSpPr>
        <p:spPr/>
        <p:txBody>
          <a:bodyPr>
            <a:normAutofit/>
          </a:bodyPr>
          <a:lstStyle/>
          <a:p>
            <a:pPr marL="0" indent="0">
              <a:lnSpc>
                <a:spcPct val="100000"/>
              </a:lnSpc>
              <a:buNone/>
            </a:pPr>
            <a:r>
              <a:rPr lang="en-US" dirty="0" smtClean="0"/>
              <a:t>Some of the changes in AIM 3.4 are:</a:t>
            </a:r>
          </a:p>
          <a:p>
            <a:pPr>
              <a:lnSpc>
                <a:spcPct val="120000"/>
              </a:lnSpc>
            </a:pPr>
            <a:r>
              <a:rPr lang="en-US" dirty="0" smtClean="0"/>
              <a:t>Web </a:t>
            </a:r>
            <a:r>
              <a:rPr lang="en-US" dirty="0"/>
              <a:t>Services API Changes</a:t>
            </a:r>
          </a:p>
          <a:p>
            <a:pPr>
              <a:lnSpc>
                <a:spcPct val="120000"/>
              </a:lnSpc>
            </a:pPr>
            <a:r>
              <a:rPr lang="en-US" dirty="0" smtClean="0"/>
              <a:t>Support </a:t>
            </a:r>
            <a:r>
              <a:rPr lang="en-US" dirty="0"/>
              <a:t>for Juniper Networks Switches</a:t>
            </a:r>
          </a:p>
          <a:p>
            <a:pPr>
              <a:lnSpc>
                <a:spcPct val="120000"/>
              </a:lnSpc>
            </a:pPr>
            <a:r>
              <a:rPr lang="en-US" dirty="0"/>
              <a:t>Support for Edge Network Devices</a:t>
            </a:r>
          </a:p>
          <a:p>
            <a:pPr>
              <a:lnSpc>
                <a:spcPct val="120000"/>
              </a:lnSpc>
            </a:pPr>
            <a:r>
              <a:rPr lang="en-US" dirty="0"/>
              <a:t>Automatic Configuration of Physical NIC Parameters</a:t>
            </a:r>
          </a:p>
          <a:p>
            <a:pPr>
              <a:lnSpc>
                <a:spcPct val="120000"/>
              </a:lnSpc>
            </a:pPr>
            <a:r>
              <a:rPr lang="en-US" dirty="0"/>
              <a:t>Automatic Management of VMware Standard Switch Configuration</a:t>
            </a:r>
          </a:p>
          <a:p>
            <a:pPr>
              <a:lnSpc>
                <a:spcPct val="120000"/>
              </a:lnSpc>
            </a:pPr>
            <a:r>
              <a:rPr lang="en-US" dirty="0"/>
              <a:t>Red Hat Linux Enterprise 5 Booting with Broadcom Extreme II</a:t>
            </a:r>
          </a:p>
          <a:p>
            <a:pPr>
              <a:lnSpc>
                <a:spcPct val="120000"/>
              </a:lnSpc>
            </a:pPr>
            <a:r>
              <a:rPr lang="en-US" dirty="0"/>
              <a:t>VMware ESX Booting with Broadcom Extreme II</a:t>
            </a:r>
          </a:p>
          <a:p>
            <a:pPr>
              <a:lnSpc>
                <a:spcPct val="120000"/>
              </a:lnSpc>
            </a:pPr>
            <a:r>
              <a:rPr lang="en-US" dirty="0"/>
              <a:t>Virtual World-Wide Port Name Support for Brocade HBAs and CNAs</a:t>
            </a:r>
          </a:p>
          <a:p>
            <a:pPr>
              <a:lnSpc>
                <a:spcPct val="120000"/>
              </a:lnSpc>
            </a:pPr>
            <a:r>
              <a:rPr lang="en-US" dirty="0"/>
              <a:t>Controller Software Installation Directory </a:t>
            </a:r>
            <a:r>
              <a:rPr lang="en-US" dirty="0" smtClean="0"/>
              <a:t>Changes</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37</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3226183435"/>
      </p:ext>
    </p:extLst>
  </p:cSld>
  <p:clrMapOvr>
    <a:masterClrMapping/>
  </p:clrMapOvr>
  <p:transition spd="med">
    <p:wipe dir="r"/>
  </p:transition>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t>ESX VMRack VLAN configuration</a:t>
            </a:r>
          </a:p>
        </p:txBody>
      </p:sp>
      <p:sp>
        <p:nvSpPr>
          <p:cNvPr id="13315" name="Rectangle 3"/>
          <p:cNvSpPr>
            <a:spLocks noGrp="1" noChangeArrowheads="1"/>
          </p:cNvSpPr>
          <p:nvPr>
            <p:ph type="body" idx="1"/>
          </p:nvPr>
        </p:nvSpPr>
        <p:spPr>
          <a:xfrm>
            <a:off x="480354" y="1276350"/>
            <a:ext cx="8401050" cy="5173663"/>
          </a:xfrm>
        </p:spPr>
        <p:txBody>
          <a:bodyPr/>
          <a:lstStyle/>
          <a:p>
            <a:pPr eaLnBrk="1" hangingPunct="1">
              <a:lnSpc>
                <a:spcPct val="100000"/>
              </a:lnSpc>
            </a:pPr>
            <a:r>
              <a:rPr lang="en-US" dirty="0" smtClean="0"/>
              <a:t>There are two ways to configure networking on an ESX </a:t>
            </a:r>
            <a:r>
              <a:rPr lang="en-US" dirty="0" err="1" smtClean="0"/>
              <a:t>VMRack</a:t>
            </a:r>
            <a:r>
              <a:rPr lang="en-US" dirty="0" smtClean="0"/>
              <a:t> in the AIM environment</a:t>
            </a:r>
          </a:p>
          <a:p>
            <a:pPr lvl="1" eaLnBrk="1" hangingPunct="1">
              <a:lnSpc>
                <a:spcPct val="100000"/>
              </a:lnSpc>
            </a:pPr>
            <a:r>
              <a:rPr lang="en-US" dirty="0" smtClean="0"/>
              <a:t>Only the VLANs assigned the personas running on the </a:t>
            </a:r>
            <a:r>
              <a:rPr lang="en-US" dirty="0" err="1" smtClean="0"/>
              <a:t>VMRack</a:t>
            </a:r>
            <a:r>
              <a:rPr lang="en-US" dirty="0" smtClean="0"/>
              <a:t> VMs</a:t>
            </a:r>
          </a:p>
          <a:p>
            <a:pPr lvl="2" eaLnBrk="1" hangingPunct="1">
              <a:lnSpc>
                <a:spcPct val="100000"/>
              </a:lnSpc>
            </a:pPr>
            <a:r>
              <a:rPr lang="en-US" dirty="0" smtClean="0"/>
              <a:t>Standard VMware settings</a:t>
            </a:r>
          </a:p>
          <a:p>
            <a:pPr lvl="1" eaLnBrk="1" hangingPunct="1">
              <a:lnSpc>
                <a:spcPct val="100000"/>
              </a:lnSpc>
            </a:pPr>
            <a:endParaRPr lang="en-US" sz="800" dirty="0" smtClean="0"/>
          </a:p>
          <a:p>
            <a:pPr lvl="1" eaLnBrk="1" hangingPunct="1">
              <a:lnSpc>
                <a:spcPct val="100000"/>
              </a:lnSpc>
            </a:pPr>
            <a:r>
              <a:rPr lang="en-US" dirty="0" smtClean="0"/>
              <a:t>All VLANs defined in the environment to be accessible by the </a:t>
            </a:r>
            <a:r>
              <a:rPr lang="en-US" dirty="0" err="1" smtClean="0"/>
              <a:t>VMRack</a:t>
            </a:r>
            <a:r>
              <a:rPr lang="en-US" dirty="0" smtClean="0"/>
              <a:t>:</a:t>
            </a:r>
          </a:p>
          <a:p>
            <a:pPr lvl="2" eaLnBrk="1" hangingPunct="1">
              <a:lnSpc>
                <a:spcPct val="100000"/>
              </a:lnSpc>
            </a:pPr>
            <a:endParaRPr lang="en-US" sz="1400" dirty="0" smtClean="0"/>
          </a:p>
          <a:p>
            <a:pPr lvl="2" eaLnBrk="1" hangingPunct="1">
              <a:lnSpc>
                <a:spcPct val="100000"/>
              </a:lnSpc>
            </a:pPr>
            <a:r>
              <a:rPr lang="en-US" dirty="0" smtClean="0"/>
              <a:t>Setting the </a:t>
            </a:r>
            <a:r>
              <a:rPr lang="en-US" dirty="0" err="1" smtClean="0"/>
              <a:t>vSwitch</a:t>
            </a:r>
            <a:r>
              <a:rPr lang="en-US" dirty="0" smtClean="0"/>
              <a:t> to </a:t>
            </a:r>
          </a:p>
          <a:p>
            <a:pPr lvl="2" eaLnBrk="1" hangingPunct="1">
              <a:lnSpc>
                <a:spcPct val="100000"/>
              </a:lnSpc>
              <a:buFontTx/>
              <a:buNone/>
            </a:pPr>
            <a:r>
              <a:rPr lang="en-US" dirty="0" smtClean="0"/>
              <a:t>    accept promiscuous mode</a:t>
            </a:r>
          </a:p>
          <a:p>
            <a:pPr lvl="2" eaLnBrk="1" hangingPunct="1">
              <a:lnSpc>
                <a:spcPct val="100000"/>
              </a:lnSpc>
            </a:pPr>
            <a:endParaRPr lang="en-US" dirty="0" smtClean="0"/>
          </a:p>
          <a:p>
            <a:pPr lvl="2" eaLnBrk="1" hangingPunct="1">
              <a:lnSpc>
                <a:spcPct val="100000"/>
              </a:lnSpc>
            </a:pPr>
            <a:endParaRPr lang="en-US" dirty="0" smtClean="0"/>
          </a:p>
          <a:p>
            <a:pPr lvl="2" eaLnBrk="1" hangingPunct="1">
              <a:lnSpc>
                <a:spcPct val="100000"/>
              </a:lnSpc>
            </a:pPr>
            <a:endParaRPr lang="en-US" dirty="0" smtClean="0"/>
          </a:p>
          <a:p>
            <a:pPr lvl="2" eaLnBrk="1" hangingPunct="1">
              <a:lnSpc>
                <a:spcPct val="100000"/>
              </a:lnSpc>
            </a:pPr>
            <a:endParaRPr lang="en-US" dirty="0" smtClean="0"/>
          </a:p>
          <a:p>
            <a:pPr lvl="2" eaLnBrk="1" hangingPunct="1">
              <a:lnSpc>
                <a:spcPct val="100000"/>
              </a:lnSpc>
            </a:pPr>
            <a:r>
              <a:rPr lang="en-US" dirty="0" smtClean="0"/>
              <a:t>Setting the VM </a:t>
            </a:r>
            <a:r>
              <a:rPr lang="en-US" dirty="0" err="1" smtClean="0"/>
              <a:t>Networt</a:t>
            </a:r>
            <a:r>
              <a:rPr lang="en-US" dirty="0" smtClean="0"/>
              <a:t/>
            </a:r>
            <a:br>
              <a:rPr lang="en-US" dirty="0" smtClean="0"/>
            </a:br>
            <a:r>
              <a:rPr lang="en-US" dirty="0" smtClean="0"/>
              <a:t>VLAN ID to 4095 (all VLANs)</a:t>
            </a:r>
          </a:p>
        </p:txBody>
      </p:sp>
      <p:grpSp>
        <p:nvGrpSpPr>
          <p:cNvPr id="2" name="Group 9"/>
          <p:cNvGrpSpPr>
            <a:grpSpLocks/>
          </p:cNvGrpSpPr>
          <p:nvPr/>
        </p:nvGrpSpPr>
        <p:grpSpPr bwMode="auto">
          <a:xfrm>
            <a:off x="4648489" y="4817799"/>
            <a:ext cx="4086225" cy="1206500"/>
            <a:chOff x="2772" y="2663"/>
            <a:chExt cx="2790" cy="850"/>
          </a:xfrm>
        </p:grpSpPr>
        <p:pic>
          <p:nvPicPr>
            <p:cNvPr id="13320" name="Picture 5"/>
            <p:cNvPicPr>
              <a:picLocks noChangeAspect="1" noChangeArrowheads="1"/>
            </p:cNvPicPr>
            <p:nvPr/>
          </p:nvPicPr>
          <p:blipFill>
            <a:blip r:embed="rId3" cstate="print"/>
            <a:srcRect/>
            <a:stretch>
              <a:fillRect/>
            </a:stretch>
          </p:blipFill>
          <p:spPr bwMode="auto">
            <a:xfrm>
              <a:off x="2772" y="2663"/>
              <a:ext cx="2790" cy="850"/>
            </a:xfrm>
            <a:prstGeom prst="rect">
              <a:avLst/>
            </a:prstGeom>
            <a:noFill/>
            <a:ln w="9525">
              <a:solidFill>
                <a:schemeClr val="tx1"/>
              </a:solidFill>
              <a:miter lim="800000"/>
              <a:headEnd/>
              <a:tailEnd/>
            </a:ln>
          </p:spPr>
        </p:pic>
        <p:sp>
          <p:nvSpPr>
            <p:cNvPr id="13321" name="AutoShape 6"/>
            <p:cNvSpPr>
              <a:spLocks noChangeArrowheads="1"/>
            </p:cNvSpPr>
            <p:nvPr/>
          </p:nvSpPr>
          <p:spPr bwMode="auto">
            <a:xfrm>
              <a:off x="3714" y="3282"/>
              <a:ext cx="390" cy="168"/>
            </a:xfrm>
            <a:prstGeom prst="roundRect">
              <a:avLst>
                <a:gd name="adj" fmla="val 16667"/>
              </a:avLst>
            </a:prstGeom>
            <a:noFill/>
            <a:ln w="28575">
              <a:solidFill>
                <a:srgbClr val="FF0000"/>
              </a:solidFill>
              <a:round/>
              <a:headEnd/>
              <a:tailEnd/>
            </a:ln>
          </p:spPr>
          <p:txBody>
            <a:bodyPr wrap="none" anchor="ctr"/>
            <a:lstStyle/>
            <a:p>
              <a:endParaRPr lang="en-US"/>
            </a:p>
          </p:txBody>
        </p:sp>
      </p:grpSp>
      <p:grpSp>
        <p:nvGrpSpPr>
          <p:cNvPr id="3" name="Group 12"/>
          <p:cNvGrpSpPr>
            <a:grpSpLocks/>
          </p:cNvGrpSpPr>
          <p:nvPr/>
        </p:nvGrpSpPr>
        <p:grpSpPr bwMode="auto">
          <a:xfrm>
            <a:off x="4634490" y="3076053"/>
            <a:ext cx="4103687" cy="1489075"/>
            <a:chOff x="2847" y="1645"/>
            <a:chExt cx="2585" cy="938"/>
          </a:xfrm>
        </p:grpSpPr>
        <p:pic>
          <p:nvPicPr>
            <p:cNvPr id="13318" name="Picture 10"/>
            <p:cNvPicPr>
              <a:picLocks noChangeAspect="1" noChangeArrowheads="1"/>
            </p:cNvPicPr>
            <p:nvPr/>
          </p:nvPicPr>
          <p:blipFill>
            <a:blip r:embed="rId4" cstate="print"/>
            <a:srcRect/>
            <a:stretch>
              <a:fillRect/>
            </a:stretch>
          </p:blipFill>
          <p:spPr bwMode="auto">
            <a:xfrm>
              <a:off x="2847" y="1645"/>
              <a:ext cx="2585" cy="938"/>
            </a:xfrm>
            <a:prstGeom prst="rect">
              <a:avLst/>
            </a:prstGeom>
            <a:noFill/>
            <a:ln w="9525">
              <a:solidFill>
                <a:schemeClr val="tx1"/>
              </a:solidFill>
              <a:miter lim="800000"/>
              <a:headEnd/>
              <a:tailEnd/>
            </a:ln>
          </p:spPr>
        </p:pic>
        <p:sp>
          <p:nvSpPr>
            <p:cNvPr id="13319" name="AutoShape 11"/>
            <p:cNvSpPr>
              <a:spLocks noChangeArrowheads="1"/>
            </p:cNvSpPr>
            <p:nvPr/>
          </p:nvSpPr>
          <p:spPr bwMode="auto">
            <a:xfrm>
              <a:off x="3894" y="2112"/>
              <a:ext cx="234" cy="156"/>
            </a:xfrm>
            <a:prstGeom prst="roundRect">
              <a:avLst>
                <a:gd name="adj" fmla="val 16667"/>
              </a:avLst>
            </a:prstGeom>
            <a:noFill/>
            <a:ln w="28575">
              <a:solidFill>
                <a:srgbClr val="FF0000"/>
              </a:solidFill>
              <a:round/>
              <a:headEnd/>
              <a:tailEnd/>
            </a:ln>
          </p:spPr>
          <p:txBody>
            <a:bodyPr wrap="none" anchor="ctr"/>
            <a:lstStyle/>
            <a:p>
              <a:endParaRPr lang="en-US"/>
            </a:p>
          </p:txBody>
        </p:sp>
      </p:grpSp>
      <p:sp>
        <p:nvSpPr>
          <p:cNvPr id="4" name="Date Placeholder 3"/>
          <p:cNvSpPr>
            <a:spLocks noGrp="1"/>
          </p:cNvSpPr>
          <p:nvPr>
            <p:ph type="dt" sz="half" idx="2"/>
          </p:nvPr>
        </p:nvSpPr>
        <p:spPr/>
        <p:txBody>
          <a:bodyPr/>
          <a:lstStyle/>
          <a:p>
            <a:fld id="{0B8C9161-A5FE-492D-AC51-C3505D48E4DA}" type="datetime1">
              <a:rPr lang="en-US" smtClean="0"/>
              <a:t>11/12/2023</a:t>
            </a:fld>
            <a:endParaRPr lang="en-US" dirty="0"/>
          </a:p>
        </p:txBody>
      </p:sp>
      <p:sp>
        <p:nvSpPr>
          <p:cNvPr id="5" name="Footer Placeholder 4"/>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6" name="Slide Number Placeholder 5"/>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370</a:t>
            </a:fld>
            <a:endParaRPr lang="en-US" dirty="0"/>
          </a:p>
        </p:txBody>
      </p:sp>
    </p:spTree>
    <p:extLst>
      <p:ext uri="{BB962C8B-B14F-4D97-AF65-F5344CB8AC3E}">
        <p14:creationId xmlns:p14="http://schemas.microsoft.com/office/powerpoint/2010/main" val="816959628"/>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dirty="0" smtClean="0"/>
              <a:t>Booting Windows Personas</a:t>
            </a:r>
          </a:p>
        </p:txBody>
      </p:sp>
      <p:sp>
        <p:nvSpPr>
          <p:cNvPr id="14339" name="Rectangle 3"/>
          <p:cNvSpPr>
            <a:spLocks noGrp="1" noChangeArrowheads="1"/>
          </p:cNvSpPr>
          <p:nvPr>
            <p:ph type="body" idx="1"/>
          </p:nvPr>
        </p:nvSpPr>
        <p:spPr>
          <a:xfrm>
            <a:off x="483718" y="1278022"/>
            <a:ext cx="8382000" cy="4911763"/>
          </a:xfrm>
        </p:spPr>
        <p:txBody>
          <a:bodyPr>
            <a:normAutofit lnSpcReduction="10000"/>
          </a:bodyPr>
          <a:lstStyle/>
          <a:p>
            <a:pPr eaLnBrk="1" hangingPunct="1">
              <a:lnSpc>
                <a:spcPct val="100000"/>
              </a:lnSpc>
            </a:pPr>
            <a:r>
              <a:rPr lang="en-US" dirty="0" smtClean="0"/>
              <a:t>iSCSI booted personas can be booted natively</a:t>
            </a:r>
          </a:p>
          <a:p>
            <a:pPr lvl="1">
              <a:lnSpc>
                <a:spcPct val="100000"/>
              </a:lnSpc>
            </a:pPr>
            <a:r>
              <a:rPr lang="en-US" dirty="0" smtClean="0"/>
              <a:t>A driver must be injected in the personas using SMU</a:t>
            </a:r>
          </a:p>
          <a:p>
            <a:pPr lvl="1">
              <a:lnSpc>
                <a:spcPct val="100000"/>
              </a:lnSpc>
            </a:pPr>
            <a:r>
              <a:rPr lang="en-US" dirty="0" smtClean="0"/>
              <a:t>Personas must be booted once via RDM to allow NIC driver installation</a:t>
            </a:r>
          </a:p>
          <a:p>
            <a:pPr lvl="1">
              <a:lnSpc>
                <a:spcPct val="100000"/>
              </a:lnSpc>
            </a:pPr>
            <a:r>
              <a:rPr lang="en-US" dirty="0" smtClean="0"/>
              <a:t>The Guest OS on the VM must correspond to the persona OS</a:t>
            </a:r>
          </a:p>
          <a:p>
            <a:pPr eaLnBrk="1" hangingPunct="1">
              <a:lnSpc>
                <a:spcPct val="100000"/>
              </a:lnSpc>
            </a:pPr>
            <a:endParaRPr lang="en-US" sz="1050" dirty="0" smtClean="0"/>
          </a:p>
          <a:p>
            <a:pPr eaLnBrk="1" hangingPunct="1">
              <a:lnSpc>
                <a:spcPct val="100000"/>
              </a:lnSpc>
            </a:pPr>
            <a:r>
              <a:rPr lang="en-US" dirty="0" smtClean="0"/>
              <a:t>iSCSI and FC-SAN booted personas can be booted on ESX VM via RDMs</a:t>
            </a:r>
          </a:p>
          <a:p>
            <a:pPr eaLnBrk="1" hangingPunct="1">
              <a:lnSpc>
                <a:spcPct val="100000"/>
              </a:lnSpc>
            </a:pPr>
            <a:endParaRPr lang="en-US" sz="1050" dirty="0" smtClean="0"/>
          </a:p>
          <a:p>
            <a:pPr lvl="1" eaLnBrk="1" hangingPunct="1">
              <a:lnSpc>
                <a:spcPct val="100000"/>
              </a:lnSpc>
            </a:pPr>
            <a:r>
              <a:rPr lang="en-US" dirty="0" smtClean="0"/>
              <a:t>The RDM must be created on the </a:t>
            </a:r>
            <a:r>
              <a:rPr lang="en-US" dirty="0" err="1" smtClean="0"/>
              <a:t>VMRack</a:t>
            </a:r>
            <a:endParaRPr lang="en-US" dirty="0" smtClean="0"/>
          </a:p>
          <a:p>
            <a:pPr lvl="1" eaLnBrk="1" hangingPunct="1">
              <a:lnSpc>
                <a:spcPct val="100000"/>
              </a:lnSpc>
            </a:pPr>
            <a:r>
              <a:rPr lang="en-US" dirty="0" smtClean="0"/>
              <a:t>An image must be added to the persona</a:t>
            </a:r>
          </a:p>
          <a:p>
            <a:pPr lvl="1">
              <a:lnSpc>
                <a:spcPct val="100000"/>
              </a:lnSpc>
            </a:pPr>
            <a:r>
              <a:rPr lang="en-US" dirty="0" smtClean="0"/>
              <a:t>A driver must be injected in the personas using SMU</a:t>
            </a:r>
          </a:p>
          <a:p>
            <a:pPr lvl="1" eaLnBrk="1" hangingPunct="1">
              <a:lnSpc>
                <a:spcPct val="100000"/>
              </a:lnSpc>
            </a:pPr>
            <a:endParaRPr lang="en-US" sz="1050" dirty="0" smtClean="0"/>
          </a:p>
          <a:p>
            <a:pPr lvl="1" eaLnBrk="1" hangingPunct="1">
              <a:lnSpc>
                <a:spcPct val="100000"/>
              </a:lnSpc>
            </a:pPr>
            <a:r>
              <a:rPr lang="en-US" dirty="0" smtClean="0"/>
              <a:t>For iSCSI</a:t>
            </a:r>
          </a:p>
          <a:p>
            <a:pPr lvl="2" eaLnBrk="1" hangingPunct="1">
              <a:lnSpc>
                <a:spcPct val="100000"/>
              </a:lnSpc>
            </a:pPr>
            <a:r>
              <a:rPr lang="en-US" dirty="0" smtClean="0"/>
              <a:t>The </a:t>
            </a:r>
            <a:r>
              <a:rPr lang="en-US" dirty="0" err="1" smtClean="0"/>
              <a:t>VMRack</a:t>
            </a:r>
            <a:r>
              <a:rPr lang="en-US" dirty="0" smtClean="0"/>
              <a:t> must be configured for iSCSI (VM Kernel)</a:t>
            </a:r>
          </a:p>
          <a:p>
            <a:pPr lvl="2" eaLnBrk="1" hangingPunct="1">
              <a:lnSpc>
                <a:spcPct val="100000"/>
              </a:lnSpc>
            </a:pPr>
            <a:r>
              <a:rPr lang="en-US" dirty="0" smtClean="0"/>
              <a:t>The persona LUNs must be mapped to the </a:t>
            </a:r>
            <a:r>
              <a:rPr lang="en-US" dirty="0" err="1" smtClean="0"/>
              <a:t>VMRack</a:t>
            </a:r>
            <a:r>
              <a:rPr lang="en-US" dirty="0" smtClean="0"/>
              <a:t> iSCSI initiator</a:t>
            </a:r>
          </a:p>
          <a:p>
            <a:pPr lvl="1" eaLnBrk="1" hangingPunct="1">
              <a:lnSpc>
                <a:spcPct val="100000"/>
              </a:lnSpc>
            </a:pPr>
            <a:endParaRPr lang="en-US" sz="1050" dirty="0" smtClean="0"/>
          </a:p>
          <a:p>
            <a:pPr lvl="1" eaLnBrk="1" hangingPunct="1">
              <a:lnSpc>
                <a:spcPct val="100000"/>
              </a:lnSpc>
            </a:pPr>
            <a:r>
              <a:rPr lang="en-US" dirty="0" smtClean="0"/>
              <a:t>For FC-SAN</a:t>
            </a:r>
          </a:p>
          <a:p>
            <a:pPr lvl="2" eaLnBrk="1" hangingPunct="1">
              <a:lnSpc>
                <a:spcPct val="100000"/>
              </a:lnSpc>
            </a:pPr>
            <a:r>
              <a:rPr lang="en-US" dirty="0" smtClean="0"/>
              <a:t>The </a:t>
            </a:r>
            <a:r>
              <a:rPr lang="en-US" dirty="0" err="1" smtClean="0"/>
              <a:t>VMRack</a:t>
            </a:r>
            <a:r>
              <a:rPr lang="en-US" dirty="0" smtClean="0"/>
              <a:t> must be equipped with an HBA</a:t>
            </a:r>
          </a:p>
          <a:p>
            <a:pPr lvl="2" eaLnBrk="1" hangingPunct="1">
              <a:lnSpc>
                <a:spcPct val="100000"/>
              </a:lnSpc>
            </a:pPr>
            <a:r>
              <a:rPr lang="en-US" dirty="0" smtClean="0"/>
              <a:t>The persona LUNs must be mapped to the </a:t>
            </a:r>
            <a:r>
              <a:rPr lang="en-US" dirty="0" err="1" smtClean="0"/>
              <a:t>VMRack</a:t>
            </a:r>
            <a:r>
              <a:rPr lang="en-US" dirty="0" smtClean="0"/>
              <a:t> WWPN or </a:t>
            </a:r>
            <a:r>
              <a:rPr lang="en-US" dirty="0" err="1" smtClean="0"/>
              <a:t>vWWPN</a:t>
            </a:r>
            <a:endParaRPr lang="en-US" dirty="0" smtClean="0"/>
          </a:p>
        </p:txBody>
      </p:sp>
      <p:sp>
        <p:nvSpPr>
          <p:cNvPr id="2" name="Date Placeholder 1"/>
          <p:cNvSpPr>
            <a:spLocks noGrp="1"/>
          </p:cNvSpPr>
          <p:nvPr>
            <p:ph type="dt" sz="half" idx="2"/>
          </p:nvPr>
        </p:nvSpPr>
        <p:spPr/>
        <p:txBody>
          <a:bodyPr/>
          <a:lstStyle/>
          <a:p>
            <a:fld id="{26F92B87-FB37-4265-BFC6-C794C03E36BB}"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371</a:t>
            </a:fld>
            <a:endParaRPr lang="en-US" dirty="0"/>
          </a:p>
        </p:txBody>
      </p:sp>
    </p:spTree>
    <p:extLst>
      <p:ext uri="{BB962C8B-B14F-4D97-AF65-F5344CB8AC3E}">
        <p14:creationId xmlns:p14="http://schemas.microsoft.com/office/powerpoint/2010/main" val="2501748639"/>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Booting Linux personas</a:t>
            </a:r>
          </a:p>
        </p:txBody>
      </p:sp>
      <p:sp>
        <p:nvSpPr>
          <p:cNvPr id="15363" name="Rectangle 3"/>
          <p:cNvSpPr>
            <a:spLocks noGrp="1" noChangeArrowheads="1"/>
          </p:cNvSpPr>
          <p:nvPr>
            <p:ph type="body" idx="1"/>
          </p:nvPr>
        </p:nvSpPr>
        <p:spPr>
          <a:xfrm>
            <a:off x="474055" y="1275033"/>
            <a:ext cx="8382000" cy="5202238"/>
          </a:xfrm>
        </p:spPr>
        <p:txBody>
          <a:bodyPr>
            <a:normAutofit/>
          </a:bodyPr>
          <a:lstStyle/>
          <a:p>
            <a:pPr eaLnBrk="1" hangingPunct="1">
              <a:lnSpc>
                <a:spcPct val="100000"/>
              </a:lnSpc>
            </a:pPr>
            <a:r>
              <a:rPr lang="en-US" dirty="0" smtClean="0"/>
              <a:t>NFS and iSCSI booted personas can be booted on ESX VMs without any additional drivers installed</a:t>
            </a:r>
          </a:p>
          <a:p>
            <a:pPr lvl="1" eaLnBrk="1" hangingPunct="1">
              <a:lnSpc>
                <a:spcPct val="100000"/>
              </a:lnSpc>
            </a:pPr>
            <a:r>
              <a:rPr lang="en-US" dirty="0" smtClean="0"/>
              <a:t>The </a:t>
            </a:r>
            <a:r>
              <a:rPr lang="en-US" dirty="0" err="1" smtClean="0"/>
              <a:t>vmxnet</a:t>
            </a:r>
            <a:r>
              <a:rPr lang="en-US" dirty="0" smtClean="0"/>
              <a:t> driver is recommended for better performance for VMs equipped with a “flexible” adapter</a:t>
            </a:r>
          </a:p>
          <a:p>
            <a:pPr lvl="2" eaLnBrk="1" hangingPunct="1">
              <a:lnSpc>
                <a:spcPct val="100000"/>
              </a:lnSpc>
            </a:pPr>
            <a:r>
              <a:rPr lang="en-US" sz="1800" dirty="0" smtClean="0"/>
              <a:t>Must be included in the </a:t>
            </a:r>
            <a:r>
              <a:rPr lang="en-US" sz="1800" dirty="0" err="1" smtClean="0"/>
              <a:t>ramdisk</a:t>
            </a:r>
            <a:endParaRPr lang="en-US" sz="1800" dirty="0" smtClean="0"/>
          </a:p>
          <a:p>
            <a:pPr lvl="2">
              <a:lnSpc>
                <a:spcPct val="100000"/>
              </a:lnSpc>
            </a:pPr>
            <a:r>
              <a:rPr lang="en-US" sz="1800" dirty="0" smtClean="0"/>
              <a:t>Sources included with persona</a:t>
            </a:r>
          </a:p>
          <a:p>
            <a:pPr lvl="2" eaLnBrk="1" hangingPunct="1">
              <a:lnSpc>
                <a:spcPct val="100000"/>
              </a:lnSpc>
            </a:pPr>
            <a:endParaRPr lang="en-US" sz="2000" dirty="0" smtClean="0"/>
          </a:p>
          <a:p>
            <a:pPr eaLnBrk="1" hangingPunct="1">
              <a:lnSpc>
                <a:spcPct val="100000"/>
              </a:lnSpc>
            </a:pPr>
            <a:r>
              <a:rPr lang="en-US" dirty="0" smtClean="0"/>
              <a:t>FC-SAN booted personas (via RDMs) require adding the </a:t>
            </a:r>
            <a:r>
              <a:rPr lang="en-US" dirty="0" err="1" smtClean="0"/>
              <a:t>mptspi</a:t>
            </a:r>
            <a:r>
              <a:rPr lang="en-US" dirty="0" smtClean="0"/>
              <a:t> kernel module to the </a:t>
            </a:r>
            <a:r>
              <a:rPr lang="en-US" u="sng" dirty="0" smtClean="0"/>
              <a:t>local</a:t>
            </a:r>
            <a:r>
              <a:rPr lang="en-US" dirty="0" smtClean="0"/>
              <a:t> </a:t>
            </a:r>
            <a:r>
              <a:rPr lang="en-US" dirty="0" err="1" smtClean="0"/>
              <a:t>ramdisk</a:t>
            </a:r>
            <a:endParaRPr lang="en-US" dirty="0" smtClean="0"/>
          </a:p>
        </p:txBody>
      </p:sp>
      <p:sp>
        <p:nvSpPr>
          <p:cNvPr id="2" name="Date Placeholder 1"/>
          <p:cNvSpPr>
            <a:spLocks noGrp="1"/>
          </p:cNvSpPr>
          <p:nvPr>
            <p:ph type="dt" sz="half" idx="2"/>
          </p:nvPr>
        </p:nvSpPr>
        <p:spPr/>
        <p:txBody>
          <a:bodyPr/>
          <a:lstStyle/>
          <a:p>
            <a:fld id="{1542B8F6-FC69-409C-B6BE-C3B145784DD4}"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372</a:t>
            </a:fld>
            <a:endParaRPr lang="en-US" dirty="0"/>
          </a:p>
        </p:txBody>
      </p:sp>
    </p:spTree>
    <p:extLst>
      <p:ext uri="{BB962C8B-B14F-4D97-AF65-F5344CB8AC3E}">
        <p14:creationId xmlns:p14="http://schemas.microsoft.com/office/powerpoint/2010/main" val="2843298524"/>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mtClean="0"/>
              <a:t>VMware Tools</a:t>
            </a:r>
          </a:p>
        </p:txBody>
      </p:sp>
      <p:sp>
        <p:nvSpPr>
          <p:cNvPr id="16387" name="Rectangle 3"/>
          <p:cNvSpPr>
            <a:spLocks noGrp="1" noChangeArrowheads="1"/>
          </p:cNvSpPr>
          <p:nvPr>
            <p:ph type="body" idx="1"/>
          </p:nvPr>
        </p:nvSpPr>
        <p:spPr>
          <a:xfrm>
            <a:off x="479476" y="1275911"/>
            <a:ext cx="8401050" cy="5173663"/>
          </a:xfrm>
        </p:spPr>
        <p:txBody>
          <a:bodyPr>
            <a:normAutofit/>
          </a:bodyPr>
          <a:lstStyle/>
          <a:p>
            <a:pPr eaLnBrk="1" hangingPunct="1"/>
            <a:r>
              <a:rPr lang="en-US" dirty="0" smtClean="0"/>
              <a:t>VMware tools should be installed on Windows and Linux personas</a:t>
            </a:r>
            <a:endParaRPr lang="en-US" u="sng" dirty="0" smtClean="0"/>
          </a:p>
        </p:txBody>
      </p:sp>
      <p:sp>
        <p:nvSpPr>
          <p:cNvPr id="2" name="Date Placeholder 1"/>
          <p:cNvSpPr>
            <a:spLocks noGrp="1"/>
          </p:cNvSpPr>
          <p:nvPr>
            <p:ph type="dt" sz="half" idx="2"/>
          </p:nvPr>
        </p:nvSpPr>
        <p:spPr/>
        <p:txBody>
          <a:bodyPr/>
          <a:lstStyle/>
          <a:p>
            <a:fld id="{E95F3D37-947B-46C5-BB9B-C15FD7898AD0}"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373</a:t>
            </a:fld>
            <a:endParaRPr lang="en-US" dirty="0"/>
          </a:p>
        </p:txBody>
      </p:sp>
    </p:spTree>
    <p:extLst>
      <p:ext uri="{BB962C8B-B14F-4D97-AF65-F5344CB8AC3E}">
        <p14:creationId xmlns:p14="http://schemas.microsoft.com/office/powerpoint/2010/main" val="1773383787"/>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vSphere vCenter</a:t>
            </a:r>
          </a:p>
        </p:txBody>
      </p:sp>
      <p:sp>
        <p:nvSpPr>
          <p:cNvPr id="17411" name="Rectangle 3"/>
          <p:cNvSpPr>
            <a:spLocks noGrp="1" noChangeArrowheads="1"/>
          </p:cNvSpPr>
          <p:nvPr>
            <p:ph type="body" idx="1"/>
          </p:nvPr>
        </p:nvSpPr>
        <p:spPr>
          <a:xfrm>
            <a:off x="483580" y="1275033"/>
            <a:ext cx="8458200" cy="5240338"/>
          </a:xfrm>
        </p:spPr>
        <p:txBody>
          <a:bodyPr/>
          <a:lstStyle/>
          <a:p>
            <a:pPr eaLnBrk="1" hangingPunct="1"/>
            <a:r>
              <a:rPr lang="en-US" dirty="0" smtClean="0"/>
              <a:t>ESX </a:t>
            </a:r>
            <a:r>
              <a:rPr lang="en-US" dirty="0" err="1" smtClean="0"/>
              <a:t>VMRacks</a:t>
            </a:r>
            <a:r>
              <a:rPr lang="en-US" dirty="0" smtClean="0"/>
              <a:t> can also be managed through </a:t>
            </a:r>
            <a:r>
              <a:rPr lang="en-US" dirty="0" err="1" smtClean="0"/>
              <a:t>vSphere</a:t>
            </a:r>
            <a:r>
              <a:rPr lang="en-US" dirty="0" smtClean="0"/>
              <a:t> </a:t>
            </a:r>
            <a:r>
              <a:rPr lang="en-US" dirty="0" err="1" smtClean="0"/>
              <a:t>vCenter</a:t>
            </a:r>
            <a:r>
              <a:rPr lang="en-US" dirty="0" smtClean="0"/>
              <a:t> 4 and 4.1</a:t>
            </a:r>
          </a:p>
          <a:p>
            <a:pPr eaLnBrk="1" hangingPunct="1"/>
            <a:endParaRPr lang="en-US" sz="1400" dirty="0" smtClean="0"/>
          </a:p>
          <a:p>
            <a:pPr eaLnBrk="1" hangingPunct="1"/>
            <a:r>
              <a:rPr lang="en-US" dirty="0" smtClean="0"/>
              <a:t>The </a:t>
            </a:r>
            <a:r>
              <a:rPr lang="en-US" dirty="0" err="1" smtClean="0"/>
              <a:t>VMRack</a:t>
            </a:r>
            <a:r>
              <a:rPr lang="en-US" dirty="0" smtClean="0"/>
              <a:t> management settings point to </a:t>
            </a:r>
            <a:r>
              <a:rPr lang="en-US" dirty="0" err="1" smtClean="0"/>
              <a:t>vCenter</a:t>
            </a:r>
            <a:r>
              <a:rPr lang="en-US" dirty="0" smtClean="0"/>
              <a:t> instead of the </a:t>
            </a:r>
            <a:r>
              <a:rPr lang="en-US" dirty="0" err="1" smtClean="0"/>
              <a:t>VMRack</a:t>
            </a:r>
            <a:r>
              <a:rPr lang="en-US" dirty="0" smtClean="0"/>
              <a:t> itself</a:t>
            </a:r>
          </a:p>
          <a:p>
            <a:pPr eaLnBrk="1" hangingPunct="1"/>
            <a:endParaRPr lang="en-US" sz="2400" dirty="0" smtClean="0"/>
          </a:p>
        </p:txBody>
      </p:sp>
      <p:pic>
        <p:nvPicPr>
          <p:cNvPr id="1026" name="Picture 2"/>
          <p:cNvPicPr>
            <a:picLocks noChangeAspect="1" noChangeArrowheads="1"/>
          </p:cNvPicPr>
          <p:nvPr/>
        </p:nvPicPr>
        <p:blipFill>
          <a:blip r:embed="rId3" cstate="print"/>
          <a:srcRect/>
          <a:stretch>
            <a:fillRect/>
          </a:stretch>
        </p:blipFill>
        <p:spPr bwMode="auto">
          <a:xfrm>
            <a:off x="2340432" y="2490653"/>
            <a:ext cx="4656715" cy="3656930"/>
          </a:xfrm>
          <a:prstGeom prst="rect">
            <a:avLst/>
          </a:prstGeom>
          <a:noFill/>
          <a:ln w="9525">
            <a:solidFill>
              <a:schemeClr val="bg2">
                <a:lumMod val="50000"/>
                <a:lumOff val="50000"/>
              </a:schemeClr>
            </a:solidFill>
            <a:miter lim="800000"/>
            <a:headEnd/>
            <a:tailEnd/>
          </a:ln>
        </p:spPr>
      </p:pic>
      <p:sp>
        <p:nvSpPr>
          <p:cNvPr id="2" name="Date Placeholder 1"/>
          <p:cNvSpPr>
            <a:spLocks noGrp="1"/>
          </p:cNvSpPr>
          <p:nvPr>
            <p:ph type="dt" sz="half" idx="2"/>
          </p:nvPr>
        </p:nvSpPr>
        <p:spPr/>
        <p:txBody>
          <a:bodyPr/>
          <a:lstStyle/>
          <a:p>
            <a:fld id="{6523166F-EF85-4432-87F8-95825A7BB25E}"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374</a:t>
            </a:fld>
            <a:endParaRPr lang="en-US" dirty="0"/>
          </a:p>
        </p:txBody>
      </p:sp>
    </p:spTree>
    <p:extLst>
      <p:ext uri="{BB962C8B-B14F-4D97-AF65-F5344CB8AC3E}">
        <p14:creationId xmlns:p14="http://schemas.microsoft.com/office/powerpoint/2010/main" val="3405325350"/>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VMotion</a:t>
            </a:r>
          </a:p>
        </p:txBody>
      </p:sp>
      <p:sp>
        <p:nvSpPr>
          <p:cNvPr id="18435" name="Rectangle 3"/>
          <p:cNvSpPr>
            <a:spLocks noGrp="1" noChangeArrowheads="1"/>
          </p:cNvSpPr>
          <p:nvPr>
            <p:ph type="body" idx="1"/>
          </p:nvPr>
        </p:nvSpPr>
        <p:spPr>
          <a:xfrm>
            <a:off x="483580" y="1275033"/>
            <a:ext cx="8458200" cy="1020763"/>
          </a:xfrm>
        </p:spPr>
        <p:txBody>
          <a:bodyPr>
            <a:normAutofit/>
          </a:bodyPr>
          <a:lstStyle/>
          <a:p>
            <a:pPr eaLnBrk="1" hangingPunct="1"/>
            <a:r>
              <a:rPr lang="en-US" dirty="0" smtClean="0"/>
              <a:t>AIM tracks the movement of VMs the personas running on them but does not initiate </a:t>
            </a:r>
            <a:r>
              <a:rPr lang="en-US" dirty="0" err="1" smtClean="0"/>
              <a:t>VMotion</a:t>
            </a:r>
            <a:endParaRPr lang="en-US" dirty="0" smtClean="0"/>
          </a:p>
        </p:txBody>
      </p:sp>
      <p:sp>
        <p:nvSpPr>
          <p:cNvPr id="2" name="Date Placeholder 1"/>
          <p:cNvSpPr>
            <a:spLocks noGrp="1"/>
          </p:cNvSpPr>
          <p:nvPr>
            <p:ph type="dt" sz="half" idx="2"/>
          </p:nvPr>
        </p:nvSpPr>
        <p:spPr/>
        <p:txBody>
          <a:bodyPr/>
          <a:lstStyle/>
          <a:p>
            <a:fld id="{741BA3E4-7D9F-4C4E-8F07-9488E5D65CFC}"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375</a:t>
            </a:fld>
            <a:endParaRPr lang="en-US" dirty="0"/>
          </a:p>
        </p:txBody>
      </p:sp>
      <p:grpSp>
        <p:nvGrpSpPr>
          <p:cNvPr id="5" name="Group 4"/>
          <p:cNvGrpSpPr/>
          <p:nvPr/>
        </p:nvGrpSpPr>
        <p:grpSpPr>
          <a:xfrm>
            <a:off x="385986" y="1988512"/>
            <a:ext cx="4122737" cy="2797175"/>
            <a:chOff x="385986" y="1988512"/>
            <a:chExt cx="4122737" cy="2797175"/>
          </a:xfrm>
        </p:grpSpPr>
        <p:pic>
          <p:nvPicPr>
            <p:cNvPr id="1028" name="Picture 4" descr="C:\Users\anthony_rivas\Desktop\Trainin Development\AIM Photos\AIM Console View\VMrack ES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86" y="1988512"/>
              <a:ext cx="4122737" cy="27971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nthony_rivas\Desktop\Trainin Development\AIM Photos\AIM Console View\VMrack ESX.JPG"/>
            <p:cNvPicPr>
              <a:picLocks noChangeAspect="1" noChangeArrowheads="1"/>
            </p:cNvPicPr>
            <p:nvPr/>
          </p:nvPicPr>
          <p:blipFill rotWithShape="1">
            <a:blip r:embed="rId3">
              <a:extLst>
                <a:ext uri="{28A0092B-C50C-407E-A947-70E740481C1C}">
                  <a14:useLocalDpi xmlns:a14="http://schemas.microsoft.com/office/drawing/2010/main" val="0"/>
                </a:ext>
              </a:extLst>
            </a:blip>
            <a:srcRect l="41063" t="11839" r="50581" b="6816"/>
            <a:stretch/>
          </p:blipFill>
          <p:spPr bwMode="auto">
            <a:xfrm>
              <a:off x="1323049" y="2324427"/>
              <a:ext cx="344495" cy="22753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736897" y="3351526"/>
            <a:ext cx="4122737" cy="2797175"/>
            <a:chOff x="4839929" y="3351526"/>
            <a:chExt cx="4122737" cy="2797175"/>
          </a:xfrm>
        </p:grpSpPr>
        <p:pic>
          <p:nvPicPr>
            <p:cNvPr id="13" name="Picture 4" descr="C:\Users\anthony_rivas\Desktop\Trainin Development\AIM Photos\AIM Console View\VMrack ES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929" y="3351526"/>
              <a:ext cx="4122737" cy="27971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nthony_rivas\Desktop\Trainin Development\AIM Photos\AIM Console View\VMrack ESX.JPG"/>
            <p:cNvPicPr>
              <a:picLocks noChangeAspect="1" noChangeArrowheads="1"/>
            </p:cNvPicPr>
            <p:nvPr/>
          </p:nvPicPr>
          <p:blipFill rotWithShape="1">
            <a:blip r:embed="rId3">
              <a:extLst>
                <a:ext uri="{28A0092B-C50C-407E-A947-70E740481C1C}">
                  <a14:useLocalDpi xmlns:a14="http://schemas.microsoft.com/office/drawing/2010/main" val="0"/>
                </a:ext>
              </a:extLst>
            </a:blip>
            <a:srcRect l="41063" t="11839" r="50581" b="6816"/>
            <a:stretch/>
          </p:blipFill>
          <p:spPr bwMode="auto">
            <a:xfrm>
              <a:off x="5390627" y="3674563"/>
              <a:ext cx="344495" cy="2275367"/>
            </a:xfrm>
            <a:prstGeom prst="rect">
              <a:avLst/>
            </a:prstGeom>
            <a:noFill/>
            <a:extLst>
              <a:ext uri="{909E8E84-426E-40DD-AFC4-6F175D3DCCD1}">
                <a14:hiddenFill xmlns:a14="http://schemas.microsoft.com/office/drawing/2010/main">
                  <a:solidFill>
                    <a:srgbClr val="FFFFFF"/>
                  </a:solidFill>
                </a14:hiddenFill>
              </a:ext>
            </a:extLst>
          </p:spPr>
        </p:pic>
      </p:grpSp>
      <p:sp>
        <p:nvSpPr>
          <p:cNvPr id="18438" name="Line 9"/>
          <p:cNvSpPr>
            <a:spLocks noChangeShapeType="1"/>
          </p:cNvSpPr>
          <p:nvPr/>
        </p:nvSpPr>
        <p:spPr bwMode="auto">
          <a:xfrm>
            <a:off x="1056201" y="3385534"/>
            <a:ext cx="4777929" cy="1637227"/>
          </a:xfrm>
          <a:prstGeom prst="line">
            <a:avLst/>
          </a:prstGeom>
          <a:noFill/>
          <a:ln w="28575">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1918901245"/>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smtClean="0"/>
              <a:t>Add ESX4 or 4.1 </a:t>
            </a:r>
            <a:r>
              <a:rPr lang="en-US" dirty="0" err="1" smtClean="0"/>
              <a:t>VMRack</a:t>
            </a:r>
            <a:r>
              <a:rPr lang="en-US" dirty="0" smtClean="0"/>
              <a:t> To AIM</a:t>
            </a:r>
          </a:p>
        </p:txBody>
      </p:sp>
      <p:sp>
        <p:nvSpPr>
          <p:cNvPr id="19459" name="Rectangle 3"/>
          <p:cNvSpPr>
            <a:spLocks noGrp="1" noChangeArrowheads="1"/>
          </p:cNvSpPr>
          <p:nvPr>
            <p:ph type="body" idx="1"/>
          </p:nvPr>
        </p:nvSpPr>
        <p:spPr>
          <a:xfrm>
            <a:off x="465859" y="1285298"/>
            <a:ext cx="8362950" cy="5030788"/>
          </a:xfrm>
        </p:spPr>
        <p:txBody>
          <a:bodyPr/>
          <a:lstStyle/>
          <a:p>
            <a:r>
              <a:rPr lang="en-US" dirty="0" smtClean="0"/>
              <a:t>To add an </a:t>
            </a:r>
            <a:r>
              <a:rPr lang="en-US" dirty="0" err="1" smtClean="0"/>
              <a:t>ESXi</a:t>
            </a:r>
            <a:r>
              <a:rPr lang="en-US" dirty="0" smtClean="0"/>
              <a:t> 4 or 4.1 </a:t>
            </a:r>
            <a:r>
              <a:rPr lang="en-US" dirty="0" err="1" smtClean="0"/>
              <a:t>VMRack</a:t>
            </a:r>
            <a:r>
              <a:rPr lang="en-US" dirty="0" smtClean="0"/>
              <a:t> to your environment, you:</a:t>
            </a:r>
          </a:p>
          <a:p>
            <a:endParaRPr lang="en-US" dirty="0" smtClean="0"/>
          </a:p>
          <a:p>
            <a:r>
              <a:rPr lang="en-US" dirty="0" smtClean="0"/>
              <a:t>Discover a server where you will boot the </a:t>
            </a:r>
            <a:r>
              <a:rPr lang="en-US" dirty="0" err="1" smtClean="0"/>
              <a:t>VMRack</a:t>
            </a:r>
            <a:r>
              <a:rPr lang="en-US" dirty="0" smtClean="0"/>
              <a:t> as a network-booted server and then clear the </a:t>
            </a:r>
            <a:r>
              <a:rPr lang="en-US" dirty="0" err="1" smtClean="0"/>
              <a:t>netboot</a:t>
            </a:r>
            <a:r>
              <a:rPr lang="en-US" dirty="0" smtClean="0"/>
              <a:t> flag from the server</a:t>
            </a:r>
          </a:p>
          <a:p>
            <a:endParaRPr lang="en-US" dirty="0" smtClean="0"/>
          </a:p>
          <a:p>
            <a:r>
              <a:rPr lang="en-US" dirty="0" smtClean="0"/>
              <a:t>Add the </a:t>
            </a:r>
            <a:r>
              <a:rPr lang="en-US" dirty="0" err="1" smtClean="0"/>
              <a:t>VMRack</a:t>
            </a:r>
            <a:r>
              <a:rPr lang="en-US" dirty="0" smtClean="0"/>
              <a:t> to the environment using the Dell AIM Console or CLI</a:t>
            </a:r>
          </a:p>
          <a:p>
            <a:endParaRPr lang="en-US" dirty="0" smtClean="0"/>
          </a:p>
          <a:p>
            <a:r>
              <a:rPr lang="en-US" dirty="0" smtClean="0"/>
              <a:t>Assign the </a:t>
            </a:r>
            <a:r>
              <a:rPr lang="en-US" dirty="0" err="1" smtClean="0"/>
              <a:t>VMRack</a:t>
            </a:r>
            <a:r>
              <a:rPr lang="en-US" dirty="0" smtClean="0"/>
              <a:t> to the server using the Dell AIM Console or CLI</a:t>
            </a:r>
          </a:p>
          <a:p>
            <a:endParaRPr lang="en-US" dirty="0" smtClean="0"/>
          </a:p>
          <a:p>
            <a:r>
              <a:rPr lang="en-US" dirty="0" smtClean="0"/>
              <a:t>Note…. Do not </a:t>
            </a:r>
            <a:r>
              <a:rPr lang="en-US" smtClean="0"/>
              <a:t>run installESX.sh on ESX</a:t>
            </a:r>
            <a:endParaRPr lang="en-US" dirty="0" smtClean="0"/>
          </a:p>
          <a:p>
            <a:endParaRPr lang="en-US" dirty="0" smtClean="0"/>
          </a:p>
          <a:p>
            <a:pPr>
              <a:buNone/>
            </a:pPr>
            <a:endParaRPr lang="en-US" dirty="0" smtClean="0"/>
          </a:p>
          <a:p>
            <a:pPr eaLnBrk="1" hangingPunct="1"/>
            <a:endParaRPr lang="en-US" sz="2000" dirty="0" smtClean="0"/>
          </a:p>
          <a:p>
            <a:pPr eaLnBrk="1" hangingPunct="1"/>
            <a:endParaRPr lang="en-US" sz="2000" dirty="0" smtClean="0"/>
          </a:p>
          <a:p>
            <a:pPr eaLnBrk="1" hangingPunct="1"/>
            <a:endParaRPr lang="en-US" sz="2000" dirty="0" smtClean="0"/>
          </a:p>
        </p:txBody>
      </p:sp>
      <p:sp>
        <p:nvSpPr>
          <p:cNvPr id="2" name="Date Placeholder 1"/>
          <p:cNvSpPr>
            <a:spLocks noGrp="1"/>
          </p:cNvSpPr>
          <p:nvPr>
            <p:ph type="dt" sz="half" idx="2"/>
          </p:nvPr>
        </p:nvSpPr>
        <p:spPr/>
        <p:txBody>
          <a:bodyPr/>
          <a:lstStyle/>
          <a:p>
            <a:fld id="{7B5EA8A4-C103-440D-96F1-FA491023568F}"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376</a:t>
            </a:fld>
            <a:endParaRPr lang="en-US" dirty="0"/>
          </a:p>
        </p:txBody>
      </p:sp>
    </p:spTree>
    <p:extLst>
      <p:ext uri="{BB962C8B-B14F-4D97-AF65-F5344CB8AC3E}">
        <p14:creationId xmlns:p14="http://schemas.microsoft.com/office/powerpoint/2010/main" val="635519390"/>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mtClean="0"/>
              <a:t>SAN Booting ESX VMRacks</a:t>
            </a:r>
          </a:p>
        </p:txBody>
      </p:sp>
      <p:sp>
        <p:nvSpPr>
          <p:cNvPr id="20483" name="Rectangle 3"/>
          <p:cNvSpPr>
            <a:spLocks noGrp="1" noChangeArrowheads="1"/>
          </p:cNvSpPr>
          <p:nvPr>
            <p:ph type="body" idx="1"/>
          </p:nvPr>
        </p:nvSpPr>
        <p:spPr>
          <a:xfrm>
            <a:off x="478598" y="1279576"/>
            <a:ext cx="8334375" cy="5087938"/>
          </a:xfrm>
        </p:spPr>
        <p:txBody>
          <a:bodyPr>
            <a:normAutofit/>
          </a:bodyPr>
          <a:lstStyle/>
          <a:p>
            <a:pPr eaLnBrk="1" hangingPunct="1">
              <a:lnSpc>
                <a:spcPct val="100000"/>
              </a:lnSpc>
            </a:pPr>
            <a:r>
              <a:rPr lang="en-US" dirty="0" smtClean="0"/>
              <a:t>ESX </a:t>
            </a:r>
            <a:r>
              <a:rPr lang="en-US" dirty="0" err="1" smtClean="0"/>
              <a:t>VMRacks</a:t>
            </a:r>
            <a:r>
              <a:rPr lang="en-US" dirty="0" smtClean="0"/>
              <a:t> can be retargeted between servers when SAN booted</a:t>
            </a:r>
          </a:p>
          <a:p>
            <a:pPr lvl="1" eaLnBrk="1" hangingPunct="1">
              <a:lnSpc>
                <a:spcPct val="100000"/>
              </a:lnSpc>
            </a:pPr>
            <a:r>
              <a:rPr lang="en-US" dirty="0" smtClean="0"/>
              <a:t>ESX must be installed directly on the SAN</a:t>
            </a:r>
          </a:p>
          <a:p>
            <a:pPr lvl="1" eaLnBrk="1" hangingPunct="1">
              <a:lnSpc>
                <a:spcPct val="100000"/>
              </a:lnSpc>
            </a:pPr>
            <a:r>
              <a:rPr lang="en-US" dirty="0" smtClean="0"/>
              <a:t>A customized </a:t>
            </a:r>
            <a:r>
              <a:rPr lang="en-US" dirty="0" err="1" smtClean="0"/>
              <a:t>ramdisk</a:t>
            </a:r>
            <a:r>
              <a:rPr lang="en-US" dirty="0" smtClean="0"/>
              <a:t> is used in the booting process</a:t>
            </a:r>
          </a:p>
          <a:p>
            <a:pPr lvl="1" eaLnBrk="1" hangingPunct="1">
              <a:lnSpc>
                <a:spcPct val="100000"/>
              </a:lnSpc>
            </a:pPr>
            <a:endParaRPr lang="en-US" sz="2000" dirty="0" smtClean="0"/>
          </a:p>
          <a:p>
            <a:pPr eaLnBrk="1" hangingPunct="1">
              <a:lnSpc>
                <a:spcPct val="100000"/>
              </a:lnSpc>
            </a:pPr>
            <a:r>
              <a:rPr lang="en-US" dirty="0" err="1" smtClean="0"/>
              <a:t>VMRack</a:t>
            </a:r>
            <a:r>
              <a:rPr lang="en-US" dirty="0" smtClean="0"/>
              <a:t> and VM configuration used for disk booted </a:t>
            </a:r>
            <a:r>
              <a:rPr lang="en-US" dirty="0" err="1" smtClean="0"/>
              <a:t>VMRacks</a:t>
            </a:r>
            <a:r>
              <a:rPr lang="en-US" dirty="0" smtClean="0"/>
              <a:t> apply for SAN booted</a:t>
            </a:r>
          </a:p>
        </p:txBody>
      </p:sp>
      <p:sp>
        <p:nvSpPr>
          <p:cNvPr id="2" name="Date Placeholder 1"/>
          <p:cNvSpPr>
            <a:spLocks noGrp="1"/>
          </p:cNvSpPr>
          <p:nvPr>
            <p:ph type="dt" sz="half" idx="2"/>
          </p:nvPr>
        </p:nvSpPr>
        <p:spPr/>
        <p:txBody>
          <a:bodyPr/>
          <a:lstStyle/>
          <a:p>
            <a:fld id="{DB9A3467-226B-4F9D-ADB6-9AA04DBEF653}"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377</a:t>
            </a:fld>
            <a:endParaRPr lang="en-US" dirty="0"/>
          </a:p>
        </p:txBody>
      </p:sp>
    </p:spTree>
    <p:extLst>
      <p:ext uri="{BB962C8B-B14F-4D97-AF65-F5344CB8AC3E}">
        <p14:creationId xmlns:p14="http://schemas.microsoft.com/office/powerpoint/2010/main" val="2670257216"/>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smtClean="0"/>
              <a:t>SAN Booting ESX </a:t>
            </a:r>
            <a:r>
              <a:rPr lang="en-US" dirty="0" err="1" smtClean="0"/>
              <a:t>VMRacks</a:t>
            </a:r>
            <a:r>
              <a:rPr lang="en-US" dirty="0" smtClean="0"/>
              <a:t> (cont’d)</a:t>
            </a:r>
          </a:p>
        </p:txBody>
      </p:sp>
      <p:sp>
        <p:nvSpPr>
          <p:cNvPr id="21507" name="Rectangle 3"/>
          <p:cNvSpPr>
            <a:spLocks noGrp="1" noChangeArrowheads="1"/>
          </p:cNvSpPr>
          <p:nvPr>
            <p:ph type="body" idx="1"/>
          </p:nvPr>
        </p:nvSpPr>
        <p:spPr>
          <a:xfrm>
            <a:off x="474055" y="1280454"/>
            <a:ext cx="8496300" cy="5116513"/>
          </a:xfrm>
        </p:spPr>
        <p:txBody>
          <a:bodyPr/>
          <a:lstStyle/>
          <a:p>
            <a:pPr eaLnBrk="1" hangingPunct="1">
              <a:lnSpc>
                <a:spcPct val="100000"/>
              </a:lnSpc>
            </a:pPr>
            <a:r>
              <a:rPr lang="en-US" dirty="0" smtClean="0"/>
              <a:t>Uses the same BIOS booting method as Windows personas</a:t>
            </a:r>
          </a:p>
          <a:p>
            <a:pPr lvl="1" eaLnBrk="1" hangingPunct="1">
              <a:lnSpc>
                <a:spcPct val="100000"/>
              </a:lnSpc>
            </a:pPr>
            <a:r>
              <a:rPr lang="en-US" dirty="0" err="1" smtClean="0"/>
              <a:t>vWWN</a:t>
            </a:r>
            <a:r>
              <a:rPr lang="en-US" dirty="0" smtClean="0"/>
              <a:t> written to the HBA BIOS during the boot process</a:t>
            </a:r>
          </a:p>
          <a:p>
            <a:pPr lvl="1" eaLnBrk="1" hangingPunct="1">
              <a:lnSpc>
                <a:spcPct val="100000"/>
              </a:lnSpc>
            </a:pPr>
            <a:r>
              <a:rPr lang="en-US" dirty="0" smtClean="0"/>
              <a:t>Customized local </a:t>
            </a:r>
            <a:r>
              <a:rPr lang="en-US" dirty="0" err="1" smtClean="0"/>
              <a:t>ramdisk</a:t>
            </a:r>
            <a:r>
              <a:rPr lang="en-US" dirty="0" smtClean="0"/>
              <a:t> allows seamless retargeting (prevents reboot after initial retargeting)</a:t>
            </a:r>
          </a:p>
          <a:p>
            <a:pPr lvl="1" eaLnBrk="1" hangingPunct="1">
              <a:lnSpc>
                <a:spcPct val="100000"/>
              </a:lnSpc>
            </a:pPr>
            <a:endParaRPr lang="en-US" dirty="0" smtClean="0"/>
          </a:p>
          <a:p>
            <a:pPr>
              <a:lnSpc>
                <a:spcPct val="100000"/>
              </a:lnSpc>
            </a:pPr>
            <a:r>
              <a:rPr lang="en-US" dirty="0" smtClean="0"/>
              <a:t>Supported HBAs</a:t>
            </a:r>
          </a:p>
          <a:p>
            <a:pPr>
              <a:lnSpc>
                <a:spcPct val="100000"/>
              </a:lnSpc>
            </a:pPr>
            <a:endParaRPr lang="en-US" sz="900" dirty="0" smtClean="0"/>
          </a:p>
          <a:p>
            <a:pPr lvl="1">
              <a:lnSpc>
                <a:spcPct val="100000"/>
              </a:lnSpc>
            </a:pPr>
            <a:r>
              <a:rPr lang="en-US" dirty="0" smtClean="0">
                <a:solidFill>
                  <a:srgbClr val="0000CC"/>
                </a:solidFill>
              </a:rPr>
              <a:t>Emulex</a:t>
            </a:r>
          </a:p>
          <a:p>
            <a:pPr lvl="2">
              <a:lnSpc>
                <a:spcPct val="100000"/>
              </a:lnSpc>
            </a:pPr>
            <a:r>
              <a:rPr lang="en-US" sz="1800" dirty="0" smtClean="0"/>
              <a:t>Requires series 11000 or 12000 HBAs</a:t>
            </a:r>
          </a:p>
          <a:p>
            <a:pPr lvl="2">
              <a:lnSpc>
                <a:spcPct val="100000"/>
              </a:lnSpc>
            </a:pPr>
            <a:endParaRPr lang="en-US" sz="900" dirty="0" smtClean="0"/>
          </a:p>
          <a:p>
            <a:pPr lvl="1">
              <a:lnSpc>
                <a:spcPct val="100000"/>
              </a:lnSpc>
            </a:pPr>
            <a:r>
              <a:rPr lang="en-US" dirty="0" err="1" smtClean="0">
                <a:solidFill>
                  <a:srgbClr val="0000CC"/>
                </a:solidFill>
              </a:rPr>
              <a:t>Qlogic</a:t>
            </a:r>
            <a:endParaRPr lang="en-US" dirty="0" smtClean="0">
              <a:solidFill>
                <a:srgbClr val="0000CC"/>
              </a:solidFill>
            </a:endParaRPr>
          </a:p>
          <a:p>
            <a:pPr lvl="2">
              <a:lnSpc>
                <a:spcPct val="100000"/>
              </a:lnSpc>
            </a:pPr>
            <a:r>
              <a:rPr lang="en-US" sz="1800" dirty="0" smtClean="0"/>
              <a:t>Requires series 2400 and newer HBAs</a:t>
            </a:r>
          </a:p>
          <a:p>
            <a:pPr lvl="1" eaLnBrk="1" hangingPunct="1"/>
            <a:endParaRPr lang="en-US" sz="2000" dirty="0" smtClean="0"/>
          </a:p>
        </p:txBody>
      </p:sp>
      <p:sp>
        <p:nvSpPr>
          <p:cNvPr id="2" name="Date Placeholder 1"/>
          <p:cNvSpPr>
            <a:spLocks noGrp="1"/>
          </p:cNvSpPr>
          <p:nvPr>
            <p:ph type="dt" sz="half" idx="2"/>
          </p:nvPr>
        </p:nvSpPr>
        <p:spPr/>
        <p:txBody>
          <a:bodyPr/>
          <a:lstStyle/>
          <a:p>
            <a:fld id="{CDE06290-9034-463C-BAAE-4D81E1762A19}"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378</a:t>
            </a:fld>
            <a:endParaRPr lang="en-US" dirty="0"/>
          </a:p>
        </p:txBody>
      </p:sp>
    </p:spTree>
    <p:extLst>
      <p:ext uri="{BB962C8B-B14F-4D97-AF65-F5344CB8AC3E}">
        <p14:creationId xmlns:p14="http://schemas.microsoft.com/office/powerpoint/2010/main" val="168178889"/>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z="2800" dirty="0" smtClean="0"/>
              <a:t>Configuration Changes and Disparate Hardware</a:t>
            </a:r>
          </a:p>
        </p:txBody>
      </p:sp>
      <p:sp>
        <p:nvSpPr>
          <p:cNvPr id="22531" name="Rectangle 3"/>
          <p:cNvSpPr>
            <a:spLocks noGrp="1" noChangeArrowheads="1"/>
          </p:cNvSpPr>
          <p:nvPr>
            <p:ph type="body" idx="1"/>
          </p:nvPr>
        </p:nvSpPr>
        <p:spPr>
          <a:xfrm>
            <a:off x="484458" y="1284997"/>
            <a:ext cx="8401050" cy="5164138"/>
          </a:xfrm>
        </p:spPr>
        <p:txBody>
          <a:bodyPr/>
          <a:lstStyle/>
          <a:p>
            <a:pPr eaLnBrk="1" hangingPunct="1">
              <a:lnSpc>
                <a:spcPct val="100000"/>
              </a:lnSpc>
            </a:pPr>
            <a:r>
              <a:rPr lang="en-US" dirty="0" smtClean="0"/>
              <a:t>A local </a:t>
            </a:r>
            <a:r>
              <a:rPr lang="en-US" dirty="0" err="1" smtClean="0"/>
              <a:t>ramdisk</a:t>
            </a:r>
            <a:r>
              <a:rPr lang="en-US" dirty="0" smtClean="0"/>
              <a:t> must be regenerated when </a:t>
            </a:r>
            <a:r>
              <a:rPr lang="en-US" dirty="0" err="1" smtClean="0"/>
              <a:t>VMRack</a:t>
            </a:r>
            <a:r>
              <a:rPr lang="en-US" dirty="0" smtClean="0"/>
              <a:t> settings are modified for:</a:t>
            </a:r>
          </a:p>
          <a:p>
            <a:pPr eaLnBrk="1" hangingPunct="1">
              <a:lnSpc>
                <a:spcPct val="100000"/>
              </a:lnSpc>
            </a:pPr>
            <a:endParaRPr lang="en-US" sz="800" dirty="0" smtClean="0"/>
          </a:p>
          <a:p>
            <a:pPr lvl="1" eaLnBrk="1" hangingPunct="1">
              <a:lnSpc>
                <a:spcPct val="100000"/>
              </a:lnSpc>
            </a:pPr>
            <a:r>
              <a:rPr lang="en-US" dirty="0" smtClean="0"/>
              <a:t>Networking</a:t>
            </a:r>
          </a:p>
          <a:p>
            <a:pPr lvl="1" eaLnBrk="1" hangingPunct="1">
              <a:lnSpc>
                <a:spcPct val="100000"/>
              </a:lnSpc>
            </a:pPr>
            <a:r>
              <a:rPr lang="en-US" dirty="0" smtClean="0"/>
              <a:t>Storage</a:t>
            </a:r>
          </a:p>
          <a:p>
            <a:pPr lvl="1" eaLnBrk="1" hangingPunct="1">
              <a:lnSpc>
                <a:spcPct val="100000"/>
              </a:lnSpc>
            </a:pPr>
            <a:endParaRPr lang="en-US" sz="2000" dirty="0" smtClean="0"/>
          </a:p>
          <a:p>
            <a:pPr>
              <a:lnSpc>
                <a:spcPct val="100000"/>
              </a:lnSpc>
            </a:pPr>
            <a:r>
              <a:rPr lang="en-US" dirty="0" smtClean="0"/>
              <a:t>The </a:t>
            </a:r>
            <a:r>
              <a:rPr lang="en-US" dirty="0" err="1" smtClean="0"/>
              <a:t>ramdisk</a:t>
            </a:r>
            <a:r>
              <a:rPr lang="en-US" dirty="0" smtClean="0"/>
              <a:t> generator is:</a:t>
            </a:r>
          </a:p>
          <a:p>
            <a:pPr lvl="1">
              <a:lnSpc>
                <a:spcPct val="100000"/>
              </a:lnSpc>
            </a:pPr>
            <a:r>
              <a:rPr lang="en-US" dirty="0" smtClean="0">
                <a:solidFill>
                  <a:srgbClr val="0000CC"/>
                </a:solidFill>
              </a:rPr>
              <a:t>/opt/dell/aim/bin/</a:t>
            </a:r>
            <a:r>
              <a:rPr lang="en-US" dirty="0" err="1" smtClean="0">
                <a:solidFill>
                  <a:srgbClr val="0000CC"/>
                </a:solidFill>
              </a:rPr>
              <a:t>mkscesxlocalrd</a:t>
            </a:r>
            <a:endParaRPr lang="en-US" dirty="0" smtClean="0">
              <a:solidFill>
                <a:srgbClr val="0000CC"/>
              </a:solidFill>
            </a:endParaRPr>
          </a:p>
          <a:p>
            <a:pPr lvl="1" eaLnBrk="1" hangingPunct="1">
              <a:lnSpc>
                <a:spcPct val="100000"/>
              </a:lnSpc>
            </a:pPr>
            <a:endParaRPr lang="en-US" sz="1400" dirty="0" smtClean="0"/>
          </a:p>
          <a:p>
            <a:pPr eaLnBrk="1" hangingPunct="1">
              <a:lnSpc>
                <a:spcPct val="100000"/>
              </a:lnSpc>
            </a:pPr>
            <a:r>
              <a:rPr lang="en-US" dirty="0" smtClean="0"/>
              <a:t>When retargeting a </a:t>
            </a:r>
            <a:r>
              <a:rPr lang="en-US" dirty="0" err="1" smtClean="0"/>
              <a:t>VMRack</a:t>
            </a:r>
            <a:r>
              <a:rPr lang="en-US" dirty="0" smtClean="0"/>
              <a:t> on disparate hardware, association between physical NICs and </a:t>
            </a:r>
            <a:r>
              <a:rPr lang="en-US" dirty="0" err="1" smtClean="0"/>
              <a:t>vSwitches</a:t>
            </a:r>
            <a:r>
              <a:rPr lang="en-US" dirty="0" smtClean="0"/>
              <a:t> may change</a:t>
            </a:r>
          </a:p>
          <a:p>
            <a:pPr eaLnBrk="1" hangingPunct="1">
              <a:lnSpc>
                <a:spcPct val="100000"/>
              </a:lnSpc>
            </a:pPr>
            <a:endParaRPr lang="en-US" sz="800" dirty="0" smtClean="0"/>
          </a:p>
          <a:p>
            <a:pPr lvl="1" eaLnBrk="1" hangingPunct="1">
              <a:lnSpc>
                <a:spcPct val="100000"/>
              </a:lnSpc>
            </a:pPr>
            <a:r>
              <a:rPr lang="en-US" dirty="0" smtClean="0"/>
              <a:t>A script can be used to keep the association constant</a:t>
            </a:r>
          </a:p>
        </p:txBody>
      </p:sp>
      <p:sp>
        <p:nvSpPr>
          <p:cNvPr id="2" name="Date Placeholder 1"/>
          <p:cNvSpPr>
            <a:spLocks noGrp="1"/>
          </p:cNvSpPr>
          <p:nvPr>
            <p:ph type="dt" sz="half" idx="2"/>
          </p:nvPr>
        </p:nvSpPr>
        <p:spPr/>
        <p:txBody>
          <a:bodyPr/>
          <a:lstStyle/>
          <a:p>
            <a:fld id="{BE902146-0696-4B9F-B9B5-1081AA8468A7}"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379</a:t>
            </a:fld>
            <a:endParaRPr lang="en-US" dirty="0"/>
          </a:p>
        </p:txBody>
      </p:sp>
    </p:spTree>
    <p:extLst>
      <p:ext uri="{BB962C8B-B14F-4D97-AF65-F5344CB8AC3E}">
        <p14:creationId xmlns:p14="http://schemas.microsoft.com/office/powerpoint/2010/main" val="1320544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Networking Changes</a:t>
            </a:r>
            <a:br>
              <a:rPr lang="en-US" dirty="0"/>
            </a:br>
            <a:endParaRPr lang="en-US" dirty="0"/>
          </a:p>
        </p:txBody>
      </p:sp>
      <p:sp>
        <p:nvSpPr>
          <p:cNvPr id="3" name="Content Placeholder 2"/>
          <p:cNvSpPr>
            <a:spLocks noGrp="1"/>
          </p:cNvSpPr>
          <p:nvPr>
            <p:ph sz="half" idx="1"/>
          </p:nvPr>
        </p:nvSpPr>
        <p:spPr/>
        <p:txBody>
          <a:bodyPr/>
          <a:lstStyle/>
          <a:p>
            <a:pPr marL="0" indent="0">
              <a:buNone/>
            </a:pPr>
            <a:r>
              <a:rPr lang="en-US" dirty="0" smtClean="0"/>
              <a:t>Virtual network changes </a:t>
            </a:r>
            <a:r>
              <a:rPr lang="en-US" dirty="0"/>
              <a:t>in </a:t>
            </a:r>
            <a:r>
              <a:rPr lang="en-US" dirty="0" smtClean="0"/>
              <a:t>the 3.4 </a:t>
            </a:r>
            <a:r>
              <a:rPr lang="en-US" dirty="0"/>
              <a:t>release of Dell </a:t>
            </a:r>
            <a:r>
              <a:rPr lang="en-US" dirty="0" smtClean="0"/>
              <a:t>AIM are:</a:t>
            </a:r>
            <a:br>
              <a:rPr lang="en-US" dirty="0" smtClean="0"/>
            </a:br>
            <a:endParaRPr lang="en-US" dirty="0"/>
          </a:p>
          <a:p>
            <a:pPr lvl="1"/>
            <a:r>
              <a:rPr lang="en-US" dirty="0" smtClean="0">
                <a:solidFill>
                  <a:srgbClr val="0000FF"/>
                </a:solidFill>
              </a:rPr>
              <a:t>Virtual </a:t>
            </a:r>
            <a:r>
              <a:rPr lang="en-US" dirty="0">
                <a:solidFill>
                  <a:srgbClr val="0000FF"/>
                </a:solidFill>
              </a:rPr>
              <a:t>switches </a:t>
            </a:r>
            <a:r>
              <a:rPr lang="en-US" dirty="0"/>
              <a:t>(</a:t>
            </a:r>
            <a:r>
              <a:rPr lang="en-US" dirty="0" err="1"/>
              <a:t>vSwitches</a:t>
            </a:r>
            <a:r>
              <a:rPr lang="en-US" dirty="0"/>
              <a:t>) are replaced by </a:t>
            </a:r>
            <a:r>
              <a:rPr lang="en-US" dirty="0" smtClean="0">
                <a:solidFill>
                  <a:srgbClr val="0000FF"/>
                </a:solidFill>
              </a:rPr>
              <a:t>networks</a:t>
            </a:r>
            <a:endParaRPr lang="en-US" dirty="0"/>
          </a:p>
          <a:p>
            <a:pPr lvl="1"/>
            <a:r>
              <a:rPr lang="en-US" dirty="0" smtClean="0">
                <a:solidFill>
                  <a:srgbClr val="0000FF"/>
                </a:solidFill>
              </a:rPr>
              <a:t>Virtual </a:t>
            </a:r>
            <a:r>
              <a:rPr lang="en-US" dirty="0">
                <a:solidFill>
                  <a:srgbClr val="0000FF"/>
                </a:solidFill>
              </a:rPr>
              <a:t>NICs </a:t>
            </a:r>
            <a:r>
              <a:rPr lang="en-US" dirty="0"/>
              <a:t>(</a:t>
            </a:r>
            <a:r>
              <a:rPr lang="en-US" dirty="0" err="1"/>
              <a:t>vNICs</a:t>
            </a:r>
            <a:r>
              <a:rPr lang="en-US" dirty="0"/>
              <a:t>) are replaced by </a:t>
            </a:r>
            <a:r>
              <a:rPr lang="en-US" dirty="0">
                <a:solidFill>
                  <a:srgbClr val="0000FF"/>
                </a:solidFill>
              </a:rPr>
              <a:t>network </a:t>
            </a:r>
            <a:r>
              <a:rPr lang="en-US" dirty="0" smtClean="0">
                <a:solidFill>
                  <a:srgbClr val="0000FF"/>
                </a:solidFill>
              </a:rPr>
              <a:t>connections</a:t>
            </a:r>
          </a:p>
          <a:p>
            <a:pPr lvl="1"/>
            <a:endParaRPr lang="en-US" dirty="0" smtClean="0"/>
          </a:p>
          <a:p>
            <a:r>
              <a:rPr lang="en-US" dirty="0" smtClean="0"/>
              <a:t>These changes are not only how we see these objects within AIM but the terminology towards what we call these objects</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38</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682163408"/>
      </p:ext>
    </p:extLst>
  </p:cSld>
  <p:clrMapOvr>
    <a:masterClrMapping/>
  </p:clrMapOvr>
  <p:transition spd="med">
    <p:wipe dir="r"/>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t>Installing AIM Software on the </a:t>
            </a:r>
            <a:r>
              <a:rPr lang="en-US" dirty="0" err="1" smtClean="0"/>
              <a:t>VMRack</a:t>
            </a:r>
            <a:endParaRPr lang="en-US" dirty="0" smtClean="0"/>
          </a:p>
        </p:txBody>
      </p:sp>
      <p:sp>
        <p:nvSpPr>
          <p:cNvPr id="23555" name="Rectangle 3"/>
          <p:cNvSpPr>
            <a:spLocks noGrp="1" noChangeArrowheads="1"/>
          </p:cNvSpPr>
          <p:nvPr>
            <p:ph type="body" idx="1"/>
          </p:nvPr>
        </p:nvSpPr>
        <p:spPr>
          <a:xfrm>
            <a:off x="475372" y="1285436"/>
            <a:ext cx="8410575" cy="5164138"/>
          </a:xfrm>
        </p:spPr>
        <p:txBody>
          <a:bodyPr/>
          <a:lstStyle/>
          <a:p>
            <a:pPr eaLnBrk="1" hangingPunct="1">
              <a:lnSpc>
                <a:spcPct val="100000"/>
              </a:lnSpc>
            </a:pPr>
            <a:r>
              <a:rPr lang="en-US" dirty="0" smtClean="0"/>
              <a:t>Installed from the AIM Linux ISO</a:t>
            </a:r>
          </a:p>
          <a:p>
            <a:pPr eaLnBrk="1" hangingPunct="1">
              <a:lnSpc>
                <a:spcPct val="100000"/>
              </a:lnSpc>
            </a:pPr>
            <a:endParaRPr lang="en-US" sz="1400" dirty="0" smtClean="0"/>
          </a:p>
          <a:p>
            <a:pPr eaLnBrk="1" hangingPunct="1">
              <a:lnSpc>
                <a:spcPct val="100000"/>
              </a:lnSpc>
            </a:pPr>
            <a:r>
              <a:rPr lang="en-US" dirty="0" smtClean="0"/>
              <a:t>Main components are:</a:t>
            </a:r>
          </a:p>
          <a:p>
            <a:pPr lvl="1" eaLnBrk="1" hangingPunct="1">
              <a:lnSpc>
                <a:spcPct val="100000"/>
              </a:lnSpc>
            </a:pPr>
            <a:r>
              <a:rPr lang="en-US" dirty="0" err="1" smtClean="0"/>
              <a:t>vDHCP</a:t>
            </a:r>
            <a:r>
              <a:rPr lang="en-US" dirty="0" smtClean="0"/>
              <a:t> client – runs once at boot time to update the Controller</a:t>
            </a:r>
          </a:p>
          <a:p>
            <a:pPr lvl="1" eaLnBrk="1" hangingPunct="1">
              <a:lnSpc>
                <a:spcPct val="100000"/>
              </a:lnSpc>
            </a:pPr>
            <a:r>
              <a:rPr lang="en-US" dirty="0" err="1" smtClean="0"/>
              <a:t>Ramdisk</a:t>
            </a:r>
            <a:r>
              <a:rPr lang="en-US" dirty="0" smtClean="0"/>
              <a:t> generator</a:t>
            </a:r>
          </a:p>
          <a:p>
            <a:pPr lvl="1" eaLnBrk="1" hangingPunct="1">
              <a:lnSpc>
                <a:spcPct val="100000"/>
              </a:lnSpc>
            </a:pPr>
            <a:endParaRPr lang="en-US" sz="1400" dirty="0" smtClean="0"/>
          </a:p>
          <a:p>
            <a:pPr eaLnBrk="1" hangingPunct="1">
              <a:lnSpc>
                <a:spcPct val="100000"/>
              </a:lnSpc>
            </a:pPr>
            <a:r>
              <a:rPr lang="en-US" dirty="0" smtClean="0"/>
              <a:t>There is no AIM agent on an ESX </a:t>
            </a:r>
            <a:r>
              <a:rPr lang="en-US" dirty="0" err="1" smtClean="0"/>
              <a:t>VMRack</a:t>
            </a:r>
            <a:endParaRPr lang="en-US" dirty="0" smtClean="0"/>
          </a:p>
          <a:p>
            <a:pPr lvl="1" eaLnBrk="1" hangingPunct="1">
              <a:lnSpc>
                <a:spcPct val="100000"/>
              </a:lnSpc>
            </a:pPr>
            <a:r>
              <a:rPr lang="en-US" dirty="0" smtClean="0"/>
              <a:t>Monitoring is done from the </a:t>
            </a:r>
            <a:r>
              <a:rPr lang="en-US" dirty="0" err="1" smtClean="0"/>
              <a:t>VMRack</a:t>
            </a:r>
            <a:r>
              <a:rPr lang="en-US" dirty="0" smtClean="0"/>
              <a:t> management API</a:t>
            </a:r>
          </a:p>
        </p:txBody>
      </p:sp>
      <p:sp>
        <p:nvSpPr>
          <p:cNvPr id="2" name="Date Placeholder 1"/>
          <p:cNvSpPr>
            <a:spLocks noGrp="1"/>
          </p:cNvSpPr>
          <p:nvPr>
            <p:ph type="dt" sz="half" idx="2"/>
          </p:nvPr>
        </p:nvSpPr>
        <p:spPr/>
        <p:txBody>
          <a:bodyPr/>
          <a:lstStyle/>
          <a:p>
            <a:fld id="{439FE378-7008-49C1-A4C6-F00C55906D4A}"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380</a:t>
            </a:fld>
            <a:endParaRPr lang="en-US" dirty="0"/>
          </a:p>
        </p:txBody>
      </p:sp>
    </p:spTree>
    <p:extLst>
      <p:ext uri="{BB962C8B-B14F-4D97-AF65-F5344CB8AC3E}">
        <p14:creationId xmlns:p14="http://schemas.microsoft.com/office/powerpoint/2010/main" val="2174055562"/>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Adding the VMRack to the Controller</a:t>
            </a:r>
          </a:p>
        </p:txBody>
      </p:sp>
      <p:sp>
        <p:nvSpPr>
          <p:cNvPr id="24579" name="Rectangle 3"/>
          <p:cNvSpPr>
            <a:spLocks noGrp="1" noChangeArrowheads="1"/>
          </p:cNvSpPr>
          <p:nvPr>
            <p:ph type="body" idx="1"/>
          </p:nvPr>
        </p:nvSpPr>
        <p:spPr>
          <a:xfrm>
            <a:off x="484458" y="1275472"/>
            <a:ext cx="8410575" cy="5164138"/>
          </a:xfrm>
        </p:spPr>
        <p:txBody>
          <a:bodyPr/>
          <a:lstStyle/>
          <a:p>
            <a:pPr marL="225425" indent="-225425" eaLnBrk="1" hangingPunct="1"/>
            <a:r>
              <a:rPr lang="en-US" dirty="0" smtClean="0"/>
              <a:t>SAN booted </a:t>
            </a:r>
            <a:r>
              <a:rPr lang="en-US" dirty="0" err="1" smtClean="0"/>
              <a:t>VMracks</a:t>
            </a:r>
            <a:r>
              <a:rPr lang="en-US" dirty="0" smtClean="0"/>
              <a:t> must be added to the database via</a:t>
            </a:r>
          </a:p>
          <a:p>
            <a:pPr marL="571500" lvl="1" indent="-225425"/>
            <a:r>
              <a:rPr lang="en-US" dirty="0" smtClean="0"/>
              <a:t>the UI </a:t>
            </a:r>
          </a:p>
          <a:p>
            <a:pPr marL="571500" lvl="1" indent="-225425"/>
            <a:r>
              <a:rPr lang="en-US" dirty="0" smtClean="0"/>
              <a:t>or the CLI</a:t>
            </a:r>
          </a:p>
          <a:p>
            <a:pPr marL="4762" indent="0">
              <a:buNone/>
            </a:pPr>
            <a:endParaRPr lang="en-US" sz="1050" dirty="0" smtClean="0"/>
          </a:p>
          <a:p>
            <a:pPr marL="225425" indent="-222250"/>
            <a:r>
              <a:rPr lang="en-US" dirty="0" smtClean="0"/>
              <a:t>Only a few fields are required</a:t>
            </a:r>
          </a:p>
          <a:p>
            <a:pPr lvl="1" eaLnBrk="1" hangingPunct="1"/>
            <a:r>
              <a:rPr lang="en-US" dirty="0" smtClean="0"/>
              <a:t>Done from the Console in the </a:t>
            </a:r>
            <a:r>
              <a:rPr lang="en-US" dirty="0" err="1" smtClean="0"/>
              <a:t>VMRack</a:t>
            </a:r>
            <a:r>
              <a:rPr lang="en-US" dirty="0" smtClean="0"/>
              <a:t> Wizard </a:t>
            </a:r>
            <a:r>
              <a:rPr lang="en-US" dirty="0" err="1" smtClean="0"/>
              <a:t>VMRack</a:t>
            </a:r>
            <a:r>
              <a:rPr lang="en-US" dirty="0" smtClean="0"/>
              <a:t> Description page</a:t>
            </a:r>
          </a:p>
        </p:txBody>
      </p:sp>
      <p:pic>
        <p:nvPicPr>
          <p:cNvPr id="2050" name="Picture 2"/>
          <p:cNvPicPr>
            <a:picLocks noChangeAspect="1" noChangeArrowheads="1"/>
          </p:cNvPicPr>
          <p:nvPr/>
        </p:nvPicPr>
        <p:blipFill>
          <a:blip r:embed="rId3" cstate="print"/>
          <a:srcRect/>
          <a:stretch>
            <a:fillRect/>
          </a:stretch>
        </p:blipFill>
        <p:spPr bwMode="auto">
          <a:xfrm>
            <a:off x="2180490" y="3187437"/>
            <a:ext cx="4684544" cy="2869221"/>
          </a:xfrm>
          <a:prstGeom prst="rect">
            <a:avLst/>
          </a:prstGeom>
          <a:noFill/>
          <a:ln w="9525">
            <a:solidFill>
              <a:schemeClr val="bg2">
                <a:lumMod val="50000"/>
                <a:lumOff val="50000"/>
              </a:schemeClr>
            </a:solidFill>
            <a:miter lim="800000"/>
            <a:headEnd/>
            <a:tailEnd/>
          </a:ln>
        </p:spPr>
      </p:pic>
      <p:sp>
        <p:nvSpPr>
          <p:cNvPr id="2" name="Date Placeholder 1"/>
          <p:cNvSpPr>
            <a:spLocks noGrp="1"/>
          </p:cNvSpPr>
          <p:nvPr>
            <p:ph type="dt" sz="half" idx="2"/>
          </p:nvPr>
        </p:nvSpPr>
        <p:spPr/>
        <p:txBody>
          <a:bodyPr/>
          <a:lstStyle/>
          <a:p>
            <a:fld id="{4C407451-E75C-426F-9666-3D55FAEF11FB}"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381</a:t>
            </a:fld>
            <a:endParaRPr lang="en-US" dirty="0"/>
          </a:p>
        </p:txBody>
      </p:sp>
    </p:spTree>
    <p:extLst>
      <p:ext uri="{BB962C8B-B14F-4D97-AF65-F5344CB8AC3E}">
        <p14:creationId xmlns:p14="http://schemas.microsoft.com/office/powerpoint/2010/main" val="528563267"/>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Setting the VMRack Virtual WWPN</a:t>
            </a:r>
          </a:p>
        </p:txBody>
      </p:sp>
      <p:sp>
        <p:nvSpPr>
          <p:cNvPr id="26627" name="Rectangle 3"/>
          <p:cNvSpPr>
            <a:spLocks noGrp="1" noChangeArrowheads="1"/>
          </p:cNvSpPr>
          <p:nvPr>
            <p:ph type="body" idx="1"/>
          </p:nvPr>
        </p:nvSpPr>
        <p:spPr>
          <a:xfrm>
            <a:off x="484459" y="1275472"/>
            <a:ext cx="8301732" cy="4807276"/>
          </a:xfrm>
        </p:spPr>
        <p:txBody>
          <a:bodyPr>
            <a:normAutofit/>
          </a:bodyPr>
          <a:lstStyle/>
          <a:p>
            <a:pPr eaLnBrk="1" hangingPunct="1"/>
            <a:r>
              <a:rPr lang="en-US" dirty="0" smtClean="0"/>
              <a:t>Once the </a:t>
            </a:r>
            <a:r>
              <a:rPr lang="en-US" dirty="0" err="1" smtClean="0"/>
              <a:t>VMRack</a:t>
            </a:r>
            <a:r>
              <a:rPr lang="en-US" dirty="0" smtClean="0"/>
              <a:t> is added to the Controller database, one or more </a:t>
            </a:r>
            <a:r>
              <a:rPr lang="en-US" dirty="0" err="1" smtClean="0"/>
              <a:t>vWWPN</a:t>
            </a:r>
            <a:r>
              <a:rPr lang="en-US" dirty="0" smtClean="0"/>
              <a:t> must be associated; you should do this from the CLI</a:t>
            </a:r>
          </a:p>
          <a:p>
            <a:pPr eaLnBrk="1" hangingPunct="1"/>
            <a:endParaRPr lang="en-US" dirty="0" smtClean="0"/>
          </a:p>
          <a:p>
            <a:pPr marL="346075" lvl="1" indent="0">
              <a:buNone/>
            </a:pPr>
            <a:r>
              <a:rPr lang="en-US" dirty="0" smtClean="0">
                <a:solidFill>
                  <a:srgbClr val="0000CC"/>
                </a:solidFill>
                <a:latin typeface="Miriam Fixed" pitchFamily="49" charset="-79"/>
                <a:cs typeface="Miriam Fixed" pitchFamily="49" charset="-79"/>
              </a:rPr>
              <a:t>add </a:t>
            </a:r>
            <a:r>
              <a:rPr lang="en-US" dirty="0" err="1" smtClean="0">
                <a:solidFill>
                  <a:srgbClr val="0000CC"/>
                </a:solidFill>
                <a:latin typeface="Miriam Fixed" pitchFamily="49" charset="-79"/>
                <a:cs typeface="Miriam Fixed" pitchFamily="49" charset="-79"/>
              </a:rPr>
              <a:t>vwwpn</a:t>
            </a:r>
            <a:r>
              <a:rPr lang="en-US" dirty="0" smtClean="0">
                <a:solidFill>
                  <a:srgbClr val="0000CC"/>
                </a:solidFill>
                <a:latin typeface="Miriam Fixed" pitchFamily="49" charset="-79"/>
                <a:cs typeface="Miriam Fixed" pitchFamily="49" charset="-79"/>
              </a:rPr>
              <a:t> </a:t>
            </a:r>
            <a:r>
              <a:rPr lang="en-US" dirty="0" err="1" smtClean="0">
                <a:solidFill>
                  <a:srgbClr val="0000CC"/>
                </a:solidFill>
                <a:latin typeface="Miriam Fixed" pitchFamily="49" charset="-79"/>
                <a:cs typeface="Miriam Fixed" pitchFamily="49" charset="-79"/>
              </a:rPr>
              <a:t>newId</a:t>
            </a:r>
            <a:r>
              <a:rPr lang="en-US" dirty="0" smtClean="0">
                <a:solidFill>
                  <a:srgbClr val="0000CC"/>
                </a:solidFill>
                <a:latin typeface="Miriam Fixed" pitchFamily="49" charset="-79"/>
                <a:cs typeface="Miriam Fixed" pitchFamily="49" charset="-79"/>
              </a:rPr>
              <a:t>=vwwpn.02 </a:t>
            </a:r>
            <a:r>
              <a:rPr lang="en-US" dirty="0" err="1" smtClean="0">
                <a:solidFill>
                  <a:srgbClr val="0000CC"/>
                </a:solidFill>
                <a:latin typeface="Miriam Fixed" pitchFamily="49" charset="-79"/>
                <a:cs typeface="Miriam Fixed" pitchFamily="49" charset="-79"/>
              </a:rPr>
              <a:t>wwpn</a:t>
            </a:r>
            <a:r>
              <a:rPr lang="en-US" dirty="0" smtClean="0">
                <a:solidFill>
                  <a:srgbClr val="0000CC"/>
                </a:solidFill>
                <a:latin typeface="Miriam Fixed" pitchFamily="49" charset="-79"/>
                <a:cs typeface="Miriam Fixed" pitchFamily="49" charset="-79"/>
              </a:rPr>
              <a:t>=50:00:ea:a1:01:00:00:10 name=vwwpn10 </a:t>
            </a:r>
            <a:r>
              <a:rPr lang="en-US" dirty="0" err="1" smtClean="0">
                <a:solidFill>
                  <a:srgbClr val="0000CC"/>
                </a:solidFill>
                <a:latin typeface="Miriam Fixed" pitchFamily="49" charset="-79"/>
                <a:cs typeface="Miriam Fixed" pitchFamily="49" charset="-79"/>
              </a:rPr>
              <a:t>fabricId</a:t>
            </a:r>
            <a:r>
              <a:rPr lang="en-US" dirty="0" smtClean="0">
                <a:solidFill>
                  <a:srgbClr val="0000CC"/>
                </a:solidFill>
                <a:latin typeface="Miriam Fixed" pitchFamily="49" charset="-79"/>
                <a:cs typeface="Miriam Fixed" pitchFamily="49" charset="-79"/>
              </a:rPr>
              <a:t>=A</a:t>
            </a:r>
          </a:p>
          <a:p>
            <a:endParaRPr lang="en-US" dirty="0" smtClean="0"/>
          </a:p>
          <a:p>
            <a:endParaRPr lang="en-US" dirty="0" smtClean="0"/>
          </a:p>
          <a:p>
            <a:r>
              <a:rPr lang="en-US" dirty="0" smtClean="0"/>
              <a:t>Then you should assign the </a:t>
            </a:r>
            <a:r>
              <a:rPr lang="en-US" dirty="0" err="1" smtClean="0"/>
              <a:t>vWWPN</a:t>
            </a:r>
            <a:r>
              <a:rPr lang="en-US" dirty="0" smtClean="0"/>
              <a:t> to the </a:t>
            </a:r>
            <a:r>
              <a:rPr lang="en-US" dirty="0" err="1" smtClean="0"/>
              <a:t>Vmrack</a:t>
            </a:r>
            <a:endParaRPr lang="en-US" dirty="0" smtClean="0"/>
          </a:p>
          <a:p>
            <a:endParaRPr lang="en-US" dirty="0" smtClean="0"/>
          </a:p>
          <a:p>
            <a:pPr marL="346075" lvl="1" indent="0">
              <a:buNone/>
            </a:pPr>
            <a:r>
              <a:rPr lang="en-US" dirty="0" smtClean="0">
                <a:solidFill>
                  <a:srgbClr val="0000CC"/>
                </a:solidFill>
                <a:latin typeface="Miriam Fixed" pitchFamily="49" charset="-79"/>
                <a:cs typeface="Miriam Fixed" pitchFamily="49" charset="-79"/>
              </a:rPr>
              <a:t>assign </a:t>
            </a:r>
            <a:r>
              <a:rPr lang="en-US" dirty="0" err="1" smtClean="0">
                <a:solidFill>
                  <a:srgbClr val="0000CC"/>
                </a:solidFill>
                <a:latin typeface="Miriam Fixed" pitchFamily="49" charset="-79"/>
                <a:cs typeface="Miriam Fixed" pitchFamily="49" charset="-79"/>
              </a:rPr>
              <a:t>vwwpn</a:t>
            </a:r>
            <a:r>
              <a:rPr lang="en-US" dirty="0" smtClean="0">
                <a:solidFill>
                  <a:srgbClr val="0000CC"/>
                </a:solidFill>
                <a:latin typeface="Miriam Fixed" pitchFamily="49" charset="-79"/>
                <a:cs typeface="Miriam Fixed" pitchFamily="49" charset="-79"/>
              </a:rPr>
              <a:t> id=VWWPN.02 to </a:t>
            </a:r>
            <a:r>
              <a:rPr lang="en-US" dirty="0" err="1" smtClean="0">
                <a:solidFill>
                  <a:srgbClr val="0000CC"/>
                </a:solidFill>
                <a:latin typeface="Miriam Fixed" pitchFamily="49" charset="-79"/>
                <a:cs typeface="Miriam Fixed" pitchFamily="49" charset="-79"/>
              </a:rPr>
              <a:t>vmrack</a:t>
            </a:r>
            <a:r>
              <a:rPr lang="en-US" dirty="0" smtClean="0">
                <a:solidFill>
                  <a:srgbClr val="0000CC"/>
                </a:solidFill>
                <a:latin typeface="Miriam Fixed" pitchFamily="49" charset="-79"/>
                <a:cs typeface="Miriam Fixed" pitchFamily="49" charset="-79"/>
              </a:rPr>
              <a:t> id=VMR.9.4 </a:t>
            </a:r>
            <a:r>
              <a:rPr lang="en-US" dirty="0" err="1" smtClean="0">
                <a:solidFill>
                  <a:srgbClr val="0000CC"/>
                </a:solidFill>
                <a:latin typeface="Miriam Fixed" pitchFamily="49" charset="-79"/>
                <a:cs typeface="Miriam Fixed" pitchFamily="49" charset="-79"/>
              </a:rPr>
              <a:t>assignmentMode</a:t>
            </a:r>
            <a:r>
              <a:rPr lang="en-US" dirty="0" smtClean="0">
                <a:solidFill>
                  <a:srgbClr val="0000CC"/>
                </a:solidFill>
                <a:latin typeface="Miriam Fixed" pitchFamily="49" charset="-79"/>
                <a:cs typeface="Miriam Fixed" pitchFamily="49" charset="-79"/>
              </a:rPr>
              <a:t>=group </a:t>
            </a:r>
            <a:r>
              <a:rPr lang="en-US" dirty="0" err="1" smtClean="0">
                <a:solidFill>
                  <a:srgbClr val="0000CC"/>
                </a:solidFill>
                <a:latin typeface="Miriam Fixed" pitchFamily="49" charset="-79"/>
                <a:cs typeface="Miriam Fixed" pitchFamily="49" charset="-79"/>
              </a:rPr>
              <a:t>groupName</a:t>
            </a:r>
            <a:r>
              <a:rPr lang="en-US" dirty="0" smtClean="0">
                <a:solidFill>
                  <a:srgbClr val="0000CC"/>
                </a:solidFill>
                <a:latin typeface="Miriam Fixed" pitchFamily="49" charset="-79"/>
                <a:cs typeface="Miriam Fixed" pitchFamily="49" charset="-79"/>
              </a:rPr>
              <a:t>=</a:t>
            </a:r>
            <a:r>
              <a:rPr lang="en-US" dirty="0" err="1" smtClean="0">
                <a:solidFill>
                  <a:srgbClr val="0000CC"/>
                </a:solidFill>
                <a:latin typeface="Miriam Fixed" pitchFamily="49" charset="-79"/>
                <a:cs typeface="Miriam Fixed" pitchFamily="49" charset="-79"/>
              </a:rPr>
              <a:t>Engr</a:t>
            </a:r>
            <a:endParaRPr lang="en-US" dirty="0" smtClean="0">
              <a:solidFill>
                <a:srgbClr val="0000CC"/>
              </a:solidFill>
              <a:latin typeface="Miriam Fixed" pitchFamily="49" charset="-79"/>
              <a:cs typeface="Miriam Fixed" pitchFamily="49" charset="-79"/>
            </a:endParaRPr>
          </a:p>
        </p:txBody>
      </p:sp>
      <p:sp>
        <p:nvSpPr>
          <p:cNvPr id="2" name="Date Placeholder 1"/>
          <p:cNvSpPr>
            <a:spLocks noGrp="1"/>
          </p:cNvSpPr>
          <p:nvPr>
            <p:ph type="dt" sz="half" idx="2"/>
          </p:nvPr>
        </p:nvSpPr>
        <p:spPr/>
        <p:txBody>
          <a:bodyPr/>
          <a:lstStyle/>
          <a:p>
            <a:fld id="{58431747-C0A3-409E-8E41-25D7CA79BBDF}" type="datetime1">
              <a:rPr lang="en-US" smtClean="0"/>
              <a:t>11/12/2023</a:t>
            </a:fld>
            <a:endParaRPr lang="en-US" dirty="0"/>
          </a:p>
        </p:txBody>
      </p:sp>
      <p:sp>
        <p:nvSpPr>
          <p:cNvPr id="3" name="Footer Placeholder 2"/>
          <p:cNvSpPr>
            <a:spLocks noGrp="1"/>
          </p:cNvSpPr>
          <p:nvPr>
            <p:ph type="ftr" sz="quarter" idx="4294967295"/>
          </p:nvPr>
        </p:nvSpPr>
        <p:spPr>
          <a:xfrm>
            <a:off x="742950" y="6429375"/>
            <a:ext cx="1885950" cy="152400"/>
          </a:xfrm>
          <a:prstGeom prst="rect">
            <a:avLst/>
          </a:prstGeom>
        </p:spPr>
        <p:txBody>
          <a:bodyPr/>
          <a:lstStyle/>
          <a:p>
            <a:r>
              <a:rPr lang="en-US" smtClean="0"/>
              <a:t>Confidential</a:t>
            </a:r>
            <a:endParaRPr lang="en-US" dirty="0"/>
          </a:p>
        </p:txBody>
      </p:sp>
      <p:sp>
        <p:nvSpPr>
          <p:cNvPr id="4" name="Slide Number Placeholder 3"/>
          <p:cNvSpPr>
            <a:spLocks noGrp="1"/>
          </p:cNvSpPr>
          <p:nvPr>
            <p:ph type="sldNum" sz="quarter" idx="4294967295"/>
          </p:nvPr>
        </p:nvSpPr>
        <p:spPr>
          <a:xfrm>
            <a:off x="435536" y="6431527"/>
            <a:ext cx="260349" cy="152399"/>
          </a:xfrm>
          <a:prstGeom prst="rect">
            <a:avLst/>
          </a:prstGeom>
        </p:spPr>
        <p:txBody>
          <a:bodyPr/>
          <a:lstStyle/>
          <a:p>
            <a:fld id="{DBD5246C-868F-410A-AE52-FE248EDADC46}" type="slidenum">
              <a:rPr lang="en-US" smtClean="0"/>
              <a:pPr/>
              <a:t>382</a:t>
            </a:fld>
            <a:endParaRPr lang="en-US" dirty="0"/>
          </a:p>
        </p:txBody>
      </p:sp>
    </p:spTree>
    <p:extLst>
      <p:ext uri="{BB962C8B-B14F-4D97-AF65-F5344CB8AC3E}">
        <p14:creationId xmlns:p14="http://schemas.microsoft.com/office/powerpoint/2010/main" val="3697269919"/>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Thank you</a:t>
            </a:r>
            <a:endParaRPr lang="en-US" sz="3200" dirty="0"/>
          </a:p>
        </p:txBody>
      </p:sp>
      <p:sp>
        <p:nvSpPr>
          <p:cNvPr id="3" name="Subtitle 2"/>
          <p:cNvSpPr>
            <a:spLocks noGrp="1"/>
          </p:cNvSpPr>
          <p:nvPr>
            <p:ph type="subTitle" idx="1"/>
          </p:nvPr>
        </p:nvSpPr>
        <p:spPr/>
        <p:txBody>
          <a:bodyPr>
            <a:normAutofit/>
          </a:bodyPr>
          <a:lstStyle/>
          <a:p>
            <a:r>
              <a:rPr lang="en-US" sz="1800" dirty="0" smtClean="0"/>
              <a:t>Continue to the next module</a:t>
            </a:r>
          </a:p>
        </p:txBody>
      </p:sp>
    </p:spTree>
    <p:extLst>
      <p:ext uri="{BB962C8B-B14F-4D97-AF65-F5344CB8AC3E}">
        <p14:creationId xmlns:p14="http://schemas.microsoft.com/office/powerpoint/2010/main" val="1815788199"/>
      </p:ext>
    </p:extLst>
  </p:cSld>
  <p:clrMapOvr>
    <a:masterClrMapping/>
  </p:clrMapOvr>
  <p:transition spd="med">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Controller OVF for VMware</a:t>
            </a:r>
            <a:endParaRPr lang="en-US" dirty="0"/>
          </a:p>
        </p:txBody>
      </p:sp>
      <p:sp>
        <p:nvSpPr>
          <p:cNvPr id="3" name="Content Placeholder 2"/>
          <p:cNvSpPr>
            <a:spLocks noGrp="1"/>
          </p:cNvSpPr>
          <p:nvPr>
            <p:ph sz="half" idx="1"/>
          </p:nvPr>
        </p:nvSpPr>
        <p:spPr/>
        <p:txBody>
          <a:bodyPr/>
          <a:lstStyle/>
          <a:p>
            <a:pPr>
              <a:lnSpc>
                <a:spcPct val="100000"/>
              </a:lnSpc>
            </a:pPr>
            <a:r>
              <a:rPr lang="en-US" dirty="0" smtClean="0"/>
              <a:t>The AIM Controller is available </a:t>
            </a:r>
            <a:r>
              <a:rPr lang="en-US" dirty="0"/>
              <a:t>as a VMware Virtual (OVF) Appliance can not be deployed as a replication set</a:t>
            </a:r>
            <a:br>
              <a:rPr lang="en-US" dirty="0"/>
            </a:br>
            <a:r>
              <a:rPr lang="en-US" dirty="0"/>
              <a:t/>
            </a:r>
            <a:br>
              <a:rPr lang="en-US" dirty="0"/>
            </a:br>
            <a:r>
              <a:rPr lang="en-US" dirty="0" smtClean="0"/>
              <a:t>AIM </a:t>
            </a:r>
            <a:r>
              <a:rPr lang="en-US" dirty="0"/>
              <a:t>3.4 media ships with a Centos OS based OVF appliance AIM controller. This appliance can not be deployed as a replication set and it is recommended to limit the use of this appliance to small or lab deployments only.</a:t>
            </a:r>
            <a:br>
              <a:rPr lang="en-US" dirty="0"/>
            </a:br>
            <a:endParaRPr lang="en-US" dirty="0"/>
          </a:p>
          <a:p>
            <a:r>
              <a:rPr lang="en-US" dirty="0" smtClean="0"/>
              <a:t>The .</a:t>
            </a:r>
            <a:r>
              <a:rPr lang="en-US" dirty="0" err="1" smtClean="0"/>
              <a:t>ovf</a:t>
            </a:r>
            <a:r>
              <a:rPr lang="en-US" dirty="0" smtClean="0"/>
              <a:t> consists of:</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39</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38" y="4126339"/>
            <a:ext cx="3456545" cy="136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9606861"/>
      </p:ext>
    </p:extLst>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to Dynamic	</a:t>
            </a:r>
            <a:endParaRPr lang="en-US" dirty="0"/>
          </a:p>
        </p:txBody>
      </p:sp>
      <p:sp>
        <p:nvSpPr>
          <p:cNvPr id="3" name="Content Placeholder 2"/>
          <p:cNvSpPr>
            <a:spLocks noGrp="1"/>
          </p:cNvSpPr>
          <p:nvPr>
            <p:ph sz="half" idx="1"/>
          </p:nvPr>
        </p:nvSpPr>
        <p:spPr>
          <a:xfrm>
            <a:off x="457200" y="854276"/>
            <a:ext cx="8229600" cy="5308530"/>
          </a:xfrm>
        </p:spPr>
        <p:txBody>
          <a:bodyPr>
            <a:noAutofit/>
          </a:bodyPr>
          <a:lstStyle/>
          <a:p>
            <a:pPr marL="0" indent="0">
              <a:buNone/>
            </a:pPr>
            <a:r>
              <a:rPr lang="en-US" sz="2400" dirty="0" smtClean="0"/>
              <a:t>Dell AIM Delivers:</a:t>
            </a:r>
            <a:endParaRPr lang="en-US" sz="2400" dirty="0"/>
          </a:p>
          <a:p>
            <a:pPr marL="350837" lvl="1" indent="0">
              <a:lnSpc>
                <a:spcPct val="100000"/>
              </a:lnSpc>
              <a:buNone/>
            </a:pPr>
            <a:r>
              <a:rPr lang="en-US" dirty="0" smtClean="0">
                <a:solidFill>
                  <a:schemeClr val="bg1">
                    <a:lumMod val="50000"/>
                  </a:schemeClr>
                </a:solidFill>
              </a:rPr>
              <a:t>Scalability</a:t>
            </a:r>
          </a:p>
          <a:p>
            <a:pPr lvl="2">
              <a:lnSpc>
                <a:spcPct val="100000"/>
              </a:lnSpc>
            </a:pPr>
            <a:r>
              <a:rPr lang="en-US" dirty="0" smtClean="0">
                <a:solidFill>
                  <a:schemeClr val="bg1"/>
                </a:solidFill>
              </a:rPr>
              <a:t>Manage large datacenters with a linearly scalable software</a:t>
            </a:r>
          </a:p>
          <a:p>
            <a:pPr lvl="2">
              <a:lnSpc>
                <a:spcPct val="100000"/>
              </a:lnSpc>
            </a:pPr>
            <a:r>
              <a:rPr lang="en-US" dirty="0" smtClean="0">
                <a:solidFill>
                  <a:schemeClr val="bg1"/>
                </a:solidFill>
              </a:rPr>
              <a:t>Provides a single management console</a:t>
            </a:r>
          </a:p>
          <a:p>
            <a:pPr marL="350837" lvl="1" indent="0">
              <a:lnSpc>
                <a:spcPct val="100000"/>
              </a:lnSpc>
              <a:buNone/>
            </a:pPr>
            <a:r>
              <a:rPr lang="en-US" dirty="0" smtClean="0">
                <a:solidFill>
                  <a:schemeClr val="bg1">
                    <a:lumMod val="50000"/>
                  </a:schemeClr>
                </a:solidFill>
              </a:rPr>
              <a:t>Manageability</a:t>
            </a:r>
          </a:p>
          <a:p>
            <a:pPr lvl="2">
              <a:lnSpc>
                <a:spcPct val="100000"/>
              </a:lnSpc>
            </a:pPr>
            <a:r>
              <a:rPr lang="en-US" dirty="0" smtClean="0">
                <a:solidFill>
                  <a:schemeClr val="bg1"/>
                </a:solidFill>
              </a:rPr>
              <a:t>Streamline and standardize the process for adding new workloads and datacenter resources, expedites the migration of existing resources</a:t>
            </a:r>
          </a:p>
          <a:p>
            <a:pPr marL="350837" lvl="1" indent="0">
              <a:lnSpc>
                <a:spcPct val="100000"/>
              </a:lnSpc>
              <a:buNone/>
            </a:pPr>
            <a:r>
              <a:rPr lang="en-US" dirty="0" smtClean="0">
                <a:solidFill>
                  <a:schemeClr val="bg1">
                    <a:lumMod val="50000"/>
                  </a:schemeClr>
                </a:solidFill>
              </a:rPr>
              <a:t>Usability</a:t>
            </a:r>
          </a:p>
          <a:p>
            <a:pPr lvl="2">
              <a:lnSpc>
                <a:spcPct val="100000"/>
              </a:lnSpc>
            </a:pPr>
            <a:r>
              <a:rPr lang="en-US" dirty="0" smtClean="0">
                <a:solidFill>
                  <a:schemeClr val="bg1"/>
                </a:solidFill>
              </a:rPr>
              <a:t>Provides automated operations, real-time monitoring, and status reporting</a:t>
            </a:r>
          </a:p>
          <a:p>
            <a:pPr lvl="2">
              <a:lnSpc>
                <a:spcPct val="100000"/>
              </a:lnSpc>
            </a:pPr>
            <a:r>
              <a:rPr lang="en-US" dirty="0" smtClean="0">
                <a:solidFill>
                  <a:schemeClr val="bg1"/>
                </a:solidFill>
              </a:rPr>
              <a:t>Automates error detection, analysis ,and remediation</a:t>
            </a:r>
          </a:p>
          <a:p>
            <a:pPr marL="350837" lvl="1" indent="0">
              <a:lnSpc>
                <a:spcPct val="100000"/>
              </a:lnSpc>
              <a:buNone/>
            </a:pPr>
            <a:r>
              <a:rPr lang="en-US" dirty="0" smtClean="0">
                <a:solidFill>
                  <a:schemeClr val="bg1">
                    <a:lumMod val="50000"/>
                  </a:schemeClr>
                </a:solidFill>
              </a:rPr>
              <a:t>Extensibility</a:t>
            </a:r>
          </a:p>
          <a:p>
            <a:pPr lvl="2">
              <a:lnSpc>
                <a:spcPct val="100000"/>
              </a:lnSpc>
            </a:pPr>
            <a:r>
              <a:rPr lang="en-US" dirty="0" smtClean="0">
                <a:solidFill>
                  <a:schemeClr val="bg1"/>
                </a:solidFill>
              </a:rPr>
              <a:t>Streamlines adding new hardware components and workload types </a:t>
            </a:r>
          </a:p>
          <a:p>
            <a:pPr marL="350837" lvl="1" indent="0">
              <a:lnSpc>
                <a:spcPct val="100000"/>
              </a:lnSpc>
              <a:buNone/>
            </a:pPr>
            <a:r>
              <a:rPr lang="en-US" dirty="0" smtClean="0">
                <a:solidFill>
                  <a:schemeClr val="bg1">
                    <a:lumMod val="50000"/>
                  </a:schemeClr>
                </a:solidFill>
              </a:rPr>
              <a:t>Functionality</a:t>
            </a:r>
          </a:p>
          <a:p>
            <a:pPr lvl="2">
              <a:lnSpc>
                <a:spcPct val="100000"/>
              </a:lnSpc>
            </a:pPr>
            <a:r>
              <a:rPr lang="en-US" dirty="0" smtClean="0">
                <a:solidFill>
                  <a:schemeClr val="bg1"/>
                </a:solidFill>
              </a:rPr>
              <a:t>Workload to edge network provisioning</a:t>
            </a:r>
          </a:p>
          <a:p>
            <a:pPr lvl="2">
              <a:lnSpc>
                <a:spcPct val="100000"/>
              </a:lnSpc>
            </a:pPr>
            <a:r>
              <a:rPr lang="en-US" dirty="0" smtClean="0">
                <a:solidFill>
                  <a:schemeClr val="bg1"/>
                </a:solidFill>
              </a:rPr>
              <a:t>Network aware resource and virtual machine life-cycle management</a:t>
            </a:r>
          </a:p>
          <a:p>
            <a:pPr marL="350837" lvl="1" indent="0">
              <a:lnSpc>
                <a:spcPct val="100000"/>
              </a:lnSpc>
              <a:buNone/>
            </a:pPr>
            <a:r>
              <a:rPr lang="en-US" dirty="0" smtClean="0">
                <a:solidFill>
                  <a:schemeClr val="bg1">
                    <a:lumMod val="50000"/>
                  </a:schemeClr>
                </a:solidFill>
              </a:rPr>
              <a:t>Security</a:t>
            </a:r>
          </a:p>
          <a:p>
            <a:pPr lvl="2">
              <a:lnSpc>
                <a:spcPct val="100000"/>
              </a:lnSpc>
            </a:pPr>
            <a:r>
              <a:rPr lang="en-US" dirty="0" smtClean="0">
                <a:solidFill>
                  <a:schemeClr val="bg1"/>
                </a:solidFill>
              </a:rPr>
              <a:t>Allows datacenters to use their preferred security standards</a:t>
            </a:r>
          </a:p>
          <a:p>
            <a:pPr lvl="2">
              <a:lnSpc>
                <a:spcPct val="100000"/>
              </a:lnSpc>
            </a:pPr>
            <a:r>
              <a:rPr lang="en-US" dirty="0" smtClean="0">
                <a:solidFill>
                  <a:schemeClr val="bg1"/>
                </a:solidFill>
              </a:rPr>
              <a:t>Support for multiple, secure administration domains, and isolation</a:t>
            </a:r>
          </a:p>
          <a:p>
            <a:pPr lvl="2">
              <a:lnSpc>
                <a:spcPct val="100000"/>
              </a:lnSpc>
            </a:pPr>
            <a:r>
              <a:rPr lang="en-US" dirty="0" smtClean="0">
                <a:solidFill>
                  <a:schemeClr val="bg1"/>
                </a:solidFill>
              </a:rPr>
              <a:t>Eliminates vulnerabilities</a:t>
            </a:r>
          </a:p>
          <a:p>
            <a:pPr marL="0" indent="0">
              <a:buNone/>
            </a:pPr>
            <a:endParaRPr lang="en-US" sz="14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4</a:t>
            </a:fld>
            <a:endParaRPr lang="en-US" dirty="0"/>
          </a:p>
        </p:txBody>
      </p:sp>
      <p:sp>
        <p:nvSpPr>
          <p:cNvPr id="6" name="Date Placeholder 5"/>
          <p:cNvSpPr>
            <a:spLocks noGrp="1"/>
          </p:cNvSpPr>
          <p:nvPr>
            <p:ph type="dt" sz="half" idx="2"/>
          </p:nvPr>
        </p:nvSpPr>
        <p:spPr>
          <a:xfrm>
            <a:off x="1891430" y="6390654"/>
            <a:ext cx="914401" cy="152399"/>
          </a:xfrm>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222475013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Licensing Changes</a:t>
            </a:r>
            <a:br>
              <a:rPr lang="en-US" dirty="0"/>
            </a:br>
            <a:endParaRPr lang="en-US" dirty="0"/>
          </a:p>
        </p:txBody>
      </p:sp>
      <p:sp>
        <p:nvSpPr>
          <p:cNvPr id="3" name="Content Placeholder 2"/>
          <p:cNvSpPr>
            <a:spLocks noGrp="1"/>
          </p:cNvSpPr>
          <p:nvPr>
            <p:ph sz="half" idx="1"/>
          </p:nvPr>
        </p:nvSpPr>
        <p:spPr/>
        <p:txBody>
          <a:bodyPr>
            <a:normAutofit/>
          </a:bodyPr>
          <a:lstStyle/>
          <a:p>
            <a:pPr marL="0" indent="0">
              <a:buNone/>
            </a:pPr>
            <a:r>
              <a:rPr lang="en-US" dirty="0" smtClean="0"/>
              <a:t>Dell AIM 3.4 uses </a:t>
            </a:r>
            <a:r>
              <a:rPr lang="en-US" dirty="0"/>
              <a:t>an activation code that allows for more granular control over aspects of the product license, </a:t>
            </a:r>
            <a:r>
              <a:rPr lang="en-US" dirty="0" smtClean="0"/>
              <a:t>such as:</a:t>
            </a:r>
          </a:p>
          <a:p>
            <a:pPr marL="0" indent="0">
              <a:buNone/>
            </a:pPr>
            <a:endParaRPr lang="en-US" dirty="0"/>
          </a:p>
          <a:p>
            <a:pPr lvl="1"/>
            <a:r>
              <a:rPr lang="en-US" dirty="0" smtClean="0">
                <a:solidFill>
                  <a:srgbClr val="0000FF"/>
                </a:solidFill>
              </a:rPr>
              <a:t>The </a:t>
            </a:r>
            <a:r>
              <a:rPr lang="en-US" dirty="0">
                <a:solidFill>
                  <a:srgbClr val="0000FF"/>
                </a:solidFill>
              </a:rPr>
              <a:t>number of sockets licensed </a:t>
            </a:r>
            <a:endParaRPr lang="en-US" dirty="0" smtClean="0">
              <a:solidFill>
                <a:srgbClr val="0000FF"/>
              </a:solidFill>
            </a:endParaRPr>
          </a:p>
          <a:p>
            <a:pPr lvl="1"/>
            <a:r>
              <a:rPr lang="en-US" dirty="0" smtClean="0">
                <a:solidFill>
                  <a:srgbClr val="0000FF"/>
                </a:solidFill>
              </a:rPr>
              <a:t>Specific </a:t>
            </a:r>
            <a:r>
              <a:rPr lang="en-US" dirty="0">
                <a:solidFill>
                  <a:srgbClr val="0000FF"/>
                </a:solidFill>
              </a:rPr>
              <a:t>product </a:t>
            </a:r>
            <a:r>
              <a:rPr lang="en-US" dirty="0" smtClean="0">
                <a:solidFill>
                  <a:srgbClr val="0000FF"/>
                </a:solidFill>
              </a:rPr>
              <a:t>feature enablement </a:t>
            </a:r>
          </a:p>
          <a:p>
            <a:pPr marL="0" indent="0">
              <a:buNone/>
            </a:pPr>
            <a:endParaRPr lang="en-US" dirty="0"/>
          </a:p>
          <a:p>
            <a:r>
              <a:rPr lang="en-US" dirty="0" smtClean="0"/>
              <a:t>An </a:t>
            </a:r>
            <a:r>
              <a:rPr lang="en-US" dirty="0"/>
              <a:t>activation code </a:t>
            </a:r>
            <a:r>
              <a:rPr lang="en-US" dirty="0" smtClean="0"/>
              <a:t>can </a:t>
            </a:r>
            <a:r>
              <a:rPr lang="en-US" dirty="0"/>
              <a:t>increase, decrease, activate, or deactivate one or more of the license’s </a:t>
            </a:r>
            <a:r>
              <a:rPr lang="en-US" dirty="0" smtClean="0"/>
              <a:t>aspects</a:t>
            </a:r>
          </a:p>
          <a:p>
            <a:pPr marL="0" indent="0">
              <a:buNone/>
            </a:pPr>
            <a:endParaRPr lang="en-US" dirty="0"/>
          </a:p>
          <a:p>
            <a:pPr marL="0" indent="0">
              <a:buNone/>
            </a:pPr>
            <a:endParaRPr lang="en-US" dirty="0"/>
          </a:p>
          <a:p>
            <a:r>
              <a:rPr lang="en-US" dirty="0"/>
              <a:t>Licenses are installed and updated in the same way as in the prior </a:t>
            </a:r>
            <a:r>
              <a:rPr lang="en-US" dirty="0" smtClean="0"/>
              <a:t>AIM releases</a:t>
            </a:r>
          </a:p>
          <a:p>
            <a:endParaRPr lang="en-US" dirty="0"/>
          </a:p>
          <a:p>
            <a:endParaRPr lang="en-US" dirty="0"/>
          </a:p>
          <a:p>
            <a:pPr marL="0" indent="0">
              <a:buNone/>
            </a:pPr>
            <a:r>
              <a:rPr lang="en-US" dirty="0" smtClean="0"/>
              <a:t>File path change from  previous version:</a:t>
            </a:r>
            <a:endParaRPr lang="en-US" dirty="0"/>
          </a:p>
          <a:p>
            <a:pPr lvl="1"/>
            <a:r>
              <a:rPr lang="en-US" dirty="0">
                <a:solidFill>
                  <a:srgbClr val="0000FF"/>
                </a:solidFill>
              </a:rPr>
              <a:t>/opt/dell/aim/</a:t>
            </a:r>
            <a:r>
              <a:rPr lang="en-US" dirty="0" err="1">
                <a:solidFill>
                  <a:srgbClr val="0000FF"/>
                </a:solidFill>
              </a:rPr>
              <a:t>var</a:t>
            </a:r>
            <a:r>
              <a:rPr lang="en-US" dirty="0">
                <a:solidFill>
                  <a:srgbClr val="0000FF"/>
                </a:solidFill>
              </a:rPr>
              <a:t>/license </a:t>
            </a:r>
            <a:endParaRPr lang="en-US" dirty="0" smtClean="0">
              <a:solidFill>
                <a:srgbClr val="0000FF"/>
              </a:solidFill>
            </a:endParaRPr>
          </a:p>
          <a:p>
            <a:pPr marL="0" indent="0">
              <a:buNone/>
            </a:pP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40</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305185267"/>
      </p:ext>
    </p:extLst>
  </p:cSld>
  <p:clrMapOvr>
    <a:masterClrMapping/>
  </p:clrMapOvr>
  <p:transition spd="med">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Interface Changes</a:t>
            </a:r>
          </a:p>
        </p:txBody>
      </p:sp>
      <p:sp>
        <p:nvSpPr>
          <p:cNvPr id="3" name="Content Placeholder 2"/>
          <p:cNvSpPr>
            <a:spLocks noGrp="1"/>
          </p:cNvSpPr>
          <p:nvPr>
            <p:ph sz="half" idx="1"/>
          </p:nvPr>
        </p:nvSpPr>
        <p:spPr>
          <a:xfrm>
            <a:off x="428919" y="1280160"/>
            <a:ext cx="8229600" cy="4754880"/>
          </a:xfrm>
        </p:spPr>
        <p:txBody>
          <a:bodyPr/>
          <a:lstStyle/>
          <a:p>
            <a:r>
              <a:rPr lang="en-US" dirty="0" smtClean="0"/>
              <a:t>The </a:t>
            </a:r>
            <a:r>
              <a:rPr lang="en-US" dirty="0"/>
              <a:t>Console (formerly the Operator Console) has been enhanced to provide key functionality for both administrators and operators that was formerly available in the Administrator Console</a:t>
            </a:r>
            <a:r>
              <a:rPr lang="en-US" dirty="0" smtClean="0"/>
              <a:t>.</a:t>
            </a:r>
          </a:p>
          <a:p>
            <a:pPr marL="0" indent="0">
              <a:buNone/>
            </a:pP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41</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063" y="2316611"/>
            <a:ext cx="5967313" cy="356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510154"/>
      </p:ext>
    </p:extLst>
  </p:cSld>
  <p:clrMapOvr>
    <a:masterClrMapping/>
  </p:clrMapOvr>
  <p:transition spd="med">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parts of the AIM 3.4 Console</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42</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grpSp>
        <p:nvGrpSpPr>
          <p:cNvPr id="125" name="Group 124"/>
          <p:cNvGrpSpPr/>
          <p:nvPr/>
        </p:nvGrpSpPr>
        <p:grpSpPr>
          <a:xfrm>
            <a:off x="300256" y="1419367"/>
            <a:ext cx="8447960" cy="4578881"/>
            <a:chOff x="300256" y="1419367"/>
            <a:chExt cx="8447960" cy="4578881"/>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3638" y="1920826"/>
              <a:ext cx="5967313" cy="356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00257" y="3545439"/>
              <a:ext cx="1735278"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Navigation Pane</a:t>
              </a:r>
            </a:p>
          </p:txBody>
        </p:sp>
        <p:sp>
          <p:nvSpPr>
            <p:cNvPr id="10" name="TextBox 9"/>
            <p:cNvSpPr txBox="1"/>
            <p:nvPr/>
          </p:nvSpPr>
          <p:spPr>
            <a:xfrm>
              <a:off x="300257" y="2845285"/>
              <a:ext cx="1735277"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Tasks</a:t>
              </a:r>
            </a:p>
          </p:txBody>
        </p:sp>
        <p:sp>
          <p:nvSpPr>
            <p:cNvPr id="11" name="TextBox 10"/>
            <p:cNvSpPr txBox="1"/>
            <p:nvPr/>
          </p:nvSpPr>
          <p:spPr>
            <a:xfrm>
              <a:off x="300256" y="2132326"/>
              <a:ext cx="1743229"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System Status</a:t>
              </a:r>
            </a:p>
          </p:txBody>
        </p:sp>
        <p:sp>
          <p:nvSpPr>
            <p:cNvPr id="12" name="TextBox 11"/>
            <p:cNvSpPr txBox="1"/>
            <p:nvPr/>
          </p:nvSpPr>
          <p:spPr>
            <a:xfrm>
              <a:off x="300256" y="1419367"/>
              <a:ext cx="1965278"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Current User</a:t>
              </a:r>
            </a:p>
          </p:txBody>
        </p:sp>
        <p:sp>
          <p:nvSpPr>
            <p:cNvPr id="13" name="TextBox 12"/>
            <p:cNvSpPr txBox="1"/>
            <p:nvPr/>
          </p:nvSpPr>
          <p:spPr>
            <a:xfrm>
              <a:off x="4490118" y="1419367"/>
              <a:ext cx="1965279"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Auto-Refresh</a:t>
              </a:r>
            </a:p>
          </p:txBody>
        </p:sp>
        <p:sp>
          <p:nvSpPr>
            <p:cNvPr id="14" name="TextBox 13"/>
            <p:cNvSpPr txBox="1"/>
            <p:nvPr/>
          </p:nvSpPr>
          <p:spPr>
            <a:xfrm>
              <a:off x="2251891" y="1419367"/>
              <a:ext cx="2265529"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Display Refresh</a:t>
              </a:r>
            </a:p>
          </p:txBody>
        </p:sp>
        <p:sp>
          <p:nvSpPr>
            <p:cNvPr id="15" name="TextBox 14"/>
            <p:cNvSpPr txBox="1"/>
            <p:nvPr/>
          </p:nvSpPr>
          <p:spPr>
            <a:xfrm>
              <a:off x="6414448" y="1419367"/>
              <a:ext cx="2333768"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Documentation</a:t>
              </a:r>
            </a:p>
          </p:txBody>
        </p:sp>
        <p:sp>
          <p:nvSpPr>
            <p:cNvPr id="16" name="TextBox 15"/>
            <p:cNvSpPr txBox="1"/>
            <p:nvPr/>
          </p:nvSpPr>
          <p:spPr>
            <a:xfrm>
              <a:off x="300257" y="4258398"/>
              <a:ext cx="1735278"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Element Types</a:t>
              </a:r>
            </a:p>
          </p:txBody>
        </p:sp>
        <p:sp>
          <p:nvSpPr>
            <p:cNvPr id="17" name="TextBox 16"/>
            <p:cNvSpPr txBox="1"/>
            <p:nvPr/>
          </p:nvSpPr>
          <p:spPr>
            <a:xfrm>
              <a:off x="300257" y="4971357"/>
              <a:ext cx="1735278"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Catalog</a:t>
              </a:r>
            </a:p>
          </p:txBody>
        </p:sp>
        <p:sp>
          <p:nvSpPr>
            <p:cNvPr id="18" name="TextBox 17"/>
            <p:cNvSpPr txBox="1"/>
            <p:nvPr/>
          </p:nvSpPr>
          <p:spPr>
            <a:xfrm>
              <a:off x="300256" y="5684316"/>
              <a:ext cx="1743229"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Element details</a:t>
              </a:r>
            </a:p>
          </p:txBody>
        </p:sp>
        <p:sp>
          <p:nvSpPr>
            <p:cNvPr id="19" name="TextBox 18"/>
            <p:cNvSpPr txBox="1"/>
            <p:nvPr/>
          </p:nvSpPr>
          <p:spPr>
            <a:xfrm>
              <a:off x="2251891" y="5677914"/>
              <a:ext cx="1705970"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Workspace</a:t>
              </a:r>
            </a:p>
          </p:txBody>
        </p:sp>
        <p:sp>
          <p:nvSpPr>
            <p:cNvPr id="20" name="TextBox 19"/>
            <p:cNvSpPr txBox="1"/>
            <p:nvPr/>
          </p:nvSpPr>
          <p:spPr>
            <a:xfrm>
              <a:off x="3916907" y="5684316"/>
              <a:ext cx="2552132"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Column Headings</a:t>
              </a:r>
            </a:p>
          </p:txBody>
        </p:sp>
        <p:sp>
          <p:nvSpPr>
            <p:cNvPr id="21" name="TextBox 20"/>
            <p:cNvSpPr txBox="1"/>
            <p:nvPr/>
          </p:nvSpPr>
          <p:spPr>
            <a:xfrm>
              <a:off x="6387152" y="5636608"/>
              <a:ext cx="2333768"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Dropdown filter</a:t>
              </a:r>
            </a:p>
          </p:txBody>
        </p:sp>
        <p:cxnSp>
          <p:nvCxnSpPr>
            <p:cNvPr id="23" name="Straight Arrow Connector 22"/>
            <p:cNvCxnSpPr>
              <a:stCxn id="12" idx="2"/>
            </p:cNvCxnSpPr>
            <p:nvPr/>
          </p:nvCxnSpPr>
          <p:spPr>
            <a:xfrm>
              <a:off x="1282895" y="1733299"/>
              <a:ext cx="4848964" cy="790266"/>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1" idx="3"/>
            </p:cNvCxnSpPr>
            <p:nvPr/>
          </p:nvCxnSpPr>
          <p:spPr>
            <a:xfrm>
              <a:off x="2043485" y="2289292"/>
              <a:ext cx="3326374" cy="22979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0" idx="3"/>
            </p:cNvCxnSpPr>
            <p:nvPr/>
          </p:nvCxnSpPr>
          <p:spPr>
            <a:xfrm flipV="1">
              <a:off x="2035534" y="2942492"/>
              <a:ext cx="2395789" cy="59759"/>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6" idx="3"/>
            </p:cNvCxnSpPr>
            <p:nvPr/>
          </p:nvCxnSpPr>
          <p:spPr>
            <a:xfrm flipV="1">
              <a:off x="2035535" y="4243754"/>
              <a:ext cx="707665" cy="17161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9" idx="3"/>
            </p:cNvCxnSpPr>
            <p:nvPr/>
          </p:nvCxnSpPr>
          <p:spPr>
            <a:xfrm flipV="1">
              <a:off x="2035535" y="3411415"/>
              <a:ext cx="813173" cy="29099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7" idx="3"/>
            </p:cNvCxnSpPr>
            <p:nvPr/>
          </p:nvCxnSpPr>
          <p:spPr>
            <a:xfrm flipV="1">
              <a:off x="2035535" y="3671249"/>
              <a:ext cx="2249867" cy="1457074"/>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8" idx="3"/>
            </p:cNvCxnSpPr>
            <p:nvPr/>
          </p:nvCxnSpPr>
          <p:spPr>
            <a:xfrm flipV="1">
              <a:off x="2043485" y="4189864"/>
              <a:ext cx="1900718" cy="165141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9" idx="0"/>
            </p:cNvCxnSpPr>
            <p:nvPr/>
          </p:nvCxnSpPr>
          <p:spPr>
            <a:xfrm flipV="1">
              <a:off x="3104876" y="5459104"/>
              <a:ext cx="934861" cy="21881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0" idx="0"/>
            </p:cNvCxnSpPr>
            <p:nvPr/>
          </p:nvCxnSpPr>
          <p:spPr>
            <a:xfrm flipV="1">
              <a:off x="5192973" y="3084394"/>
              <a:ext cx="252484" cy="2599922"/>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1" idx="0"/>
            </p:cNvCxnSpPr>
            <p:nvPr/>
          </p:nvCxnSpPr>
          <p:spPr>
            <a:xfrm flipH="1" flipV="1">
              <a:off x="7287904" y="2900210"/>
              <a:ext cx="266132" cy="273639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4" idx="2"/>
            </p:cNvCxnSpPr>
            <p:nvPr/>
          </p:nvCxnSpPr>
          <p:spPr>
            <a:xfrm>
              <a:off x="3384656" y="1733299"/>
              <a:ext cx="3383697" cy="790266"/>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3" idx="2"/>
            </p:cNvCxnSpPr>
            <p:nvPr/>
          </p:nvCxnSpPr>
          <p:spPr>
            <a:xfrm>
              <a:off x="5472758" y="1733299"/>
              <a:ext cx="1775207" cy="785783"/>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5" idx="2"/>
            </p:cNvCxnSpPr>
            <p:nvPr/>
          </p:nvCxnSpPr>
          <p:spPr>
            <a:xfrm>
              <a:off x="7581332" y="1733299"/>
              <a:ext cx="38668" cy="785783"/>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7826432"/>
      </p:ext>
    </p:extLst>
  </p:cSld>
  <p:clrMapOvr>
    <a:masterClrMapping/>
  </p:clrMapOvr>
  <p:transition spd="med">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3.4 Console – Controller Properties</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43</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
        <p:nvSpPr>
          <p:cNvPr id="7" name="Content Placeholder 2"/>
          <p:cNvSpPr>
            <a:spLocks noGrp="1"/>
          </p:cNvSpPr>
          <p:nvPr>
            <p:ph sz="half" idx="1"/>
          </p:nvPr>
        </p:nvSpPr>
        <p:spPr>
          <a:xfrm>
            <a:off x="428918" y="1280160"/>
            <a:ext cx="8313299" cy="1476895"/>
          </a:xfrm>
        </p:spPr>
        <p:txBody>
          <a:bodyPr>
            <a:normAutofit/>
          </a:bodyPr>
          <a:lstStyle/>
          <a:p>
            <a:pPr marL="0" indent="0">
              <a:buNone/>
            </a:pPr>
            <a:r>
              <a:rPr lang="en-US" sz="1800" dirty="0"/>
              <a:t>This screenshot depicts the </a:t>
            </a:r>
            <a:r>
              <a:rPr lang="en-US" sz="1800" dirty="0" smtClean="0"/>
              <a:t>status and properties of the AIM Controller</a:t>
            </a:r>
            <a:r>
              <a:rPr lang="en-US" sz="1800" dirty="0"/>
              <a:t>.</a:t>
            </a:r>
            <a:endParaRPr lang="en-US" sz="1800" dirty="0" smtClean="0">
              <a:solidFill>
                <a:srgbClr val="0000FF"/>
              </a:solidFill>
            </a:endParaRPr>
          </a:p>
          <a:p>
            <a:pPr lvl="1">
              <a:buFontTx/>
              <a:buChar char="-"/>
            </a:pPr>
            <a:r>
              <a:rPr lang="en-US" sz="1600" dirty="0" smtClean="0"/>
              <a:t>State  -Operational Mode  -Configuration Version  -State Version</a:t>
            </a:r>
          </a:p>
          <a:p>
            <a:pPr lvl="1">
              <a:buFontTx/>
              <a:buChar char="-"/>
            </a:pPr>
            <a:r>
              <a:rPr lang="en-US" sz="1600" dirty="0" smtClean="0"/>
              <a:t>Public Service information  – Control Network Service information</a:t>
            </a:r>
            <a:endParaRPr lang="en-US" sz="1600" dirty="0"/>
          </a:p>
        </p:txBody>
      </p:sp>
      <p:sp>
        <p:nvSpPr>
          <p:cNvPr id="8" name="TextBox 7"/>
          <p:cNvSpPr txBox="1"/>
          <p:nvPr/>
        </p:nvSpPr>
        <p:spPr>
          <a:xfrm>
            <a:off x="942109" y="5880262"/>
            <a:ext cx="7287491" cy="338554"/>
          </a:xfrm>
          <a:prstGeom prst="rect">
            <a:avLst/>
          </a:prstGeom>
          <a:noFill/>
        </p:spPr>
        <p:txBody>
          <a:bodyPr wrap="square" rtlCol="0">
            <a:spAutoFit/>
          </a:bodyPr>
          <a:lstStyle/>
          <a:p>
            <a:pPr marL="0" indent="0" algn="ctr">
              <a:buNone/>
            </a:pPr>
            <a:r>
              <a:rPr lang="en-US" sz="1600" b="1" dirty="0">
                <a:solidFill>
                  <a:srgbClr val="0000FF"/>
                </a:solidFill>
              </a:rPr>
              <a:t>Navigation </a:t>
            </a:r>
            <a:r>
              <a:rPr lang="en-US" sz="1600" b="1" dirty="0" smtClean="0">
                <a:solidFill>
                  <a:srgbClr val="0000FF"/>
                </a:solidFill>
                <a:latin typeface="+mn-lt"/>
              </a:rPr>
              <a:t>Panel &gt; Environment &gt; Properties</a:t>
            </a:r>
            <a:r>
              <a:rPr lang="en-US" sz="1600" b="1" dirty="0" smtClean="0">
                <a:solidFill>
                  <a:srgbClr val="0000FF"/>
                </a:solidFill>
              </a:rPr>
              <a:t> </a:t>
            </a:r>
            <a:r>
              <a:rPr lang="en-US" sz="1600" b="1" dirty="0">
                <a:solidFill>
                  <a:srgbClr val="0000FF"/>
                </a:solidFill>
              </a:rPr>
              <a:t>tab</a:t>
            </a:r>
          </a:p>
        </p:txBody>
      </p:sp>
      <p:grpSp>
        <p:nvGrpSpPr>
          <p:cNvPr id="9" name="Group 8"/>
          <p:cNvGrpSpPr/>
          <p:nvPr/>
        </p:nvGrpSpPr>
        <p:grpSpPr>
          <a:xfrm>
            <a:off x="1480697" y="2202869"/>
            <a:ext cx="6150937" cy="3740729"/>
            <a:chOff x="1480697" y="2202869"/>
            <a:chExt cx="6150937" cy="3740729"/>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697" y="2202869"/>
              <a:ext cx="6150937" cy="374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770909" y="3135087"/>
              <a:ext cx="4813232" cy="2743942"/>
            </a:xfrm>
            <a:prstGeom prst="rect">
              <a:avLst/>
            </a:prstGeom>
            <a:noFill/>
            <a:ln w="22225">
              <a:solidFill>
                <a:srgbClr val="FF0000"/>
              </a:solidFill>
            </a:ln>
            <a:effectLst/>
          </p:spPr>
          <p:txBody>
            <a:bodyPr wrap="square" rtlCol="0" anchor="t">
              <a:normAutofit/>
            </a:bodyPr>
            <a:lstStyle/>
            <a:p>
              <a:pPr algn="ctr">
                <a:lnSpc>
                  <a:spcPct val="90000"/>
                </a:lnSpc>
                <a:spcBef>
                  <a:spcPts val="100"/>
                </a:spcBef>
                <a:spcAft>
                  <a:spcPts val="100"/>
                </a:spcAft>
              </a:pPr>
              <a:endParaRPr lang="en-US" sz="2000" kern="1200" dirty="0" err="1" smtClean="0">
                <a:solidFill>
                  <a:schemeClr val="tx2"/>
                </a:solidFill>
                <a:latin typeface="+mn-lt"/>
                <a:ea typeface="+mn-ea"/>
                <a:cs typeface="+mn-cs"/>
              </a:endParaRPr>
            </a:p>
          </p:txBody>
        </p:sp>
        <p:sp>
          <p:nvSpPr>
            <p:cNvPr id="12" name="Rectangle 11"/>
            <p:cNvSpPr/>
            <p:nvPr/>
          </p:nvSpPr>
          <p:spPr>
            <a:xfrm>
              <a:off x="1629014" y="3350239"/>
              <a:ext cx="1090469" cy="149458"/>
            </a:xfrm>
            <a:prstGeom prst="rect">
              <a:avLst/>
            </a:prstGeom>
            <a:noFill/>
            <a:ln w="22225">
              <a:solidFill>
                <a:srgbClr val="FF0000"/>
              </a:solidFill>
            </a:ln>
            <a:effectLst/>
          </p:spPr>
          <p:txBody>
            <a:bodyPr wrap="square" rtlCol="0" anchor="t">
              <a:normAutofit fontScale="25000" lnSpcReduction="20000"/>
            </a:bodyPr>
            <a:lstStyle/>
            <a:p>
              <a:pPr algn="ctr">
                <a:lnSpc>
                  <a:spcPct val="90000"/>
                </a:lnSpc>
                <a:spcBef>
                  <a:spcPts val="100"/>
                </a:spcBef>
                <a:spcAft>
                  <a:spcPts val="100"/>
                </a:spcAft>
              </a:pPr>
              <a:endParaRPr lang="en-US" sz="2000" kern="1200" dirty="0" err="1" smtClean="0">
                <a:solidFill>
                  <a:schemeClr val="tx2"/>
                </a:solidFill>
                <a:latin typeface="+mn-lt"/>
                <a:ea typeface="+mn-ea"/>
                <a:cs typeface="+mn-cs"/>
              </a:endParaRPr>
            </a:p>
          </p:txBody>
        </p:sp>
        <p:sp>
          <p:nvSpPr>
            <p:cNvPr id="13" name="Rectangle 12"/>
            <p:cNvSpPr/>
            <p:nvPr/>
          </p:nvSpPr>
          <p:spPr>
            <a:xfrm>
              <a:off x="2843158" y="4415269"/>
              <a:ext cx="368768" cy="149048"/>
            </a:xfrm>
            <a:prstGeom prst="rect">
              <a:avLst/>
            </a:prstGeom>
            <a:noFill/>
            <a:ln w="22225">
              <a:solidFill>
                <a:srgbClr val="FF0000"/>
              </a:solidFill>
            </a:ln>
            <a:effectLst/>
          </p:spPr>
          <p:txBody>
            <a:bodyPr wrap="square" rtlCol="0" anchor="t">
              <a:normAutofit fontScale="25000" lnSpcReduction="20000"/>
            </a:bodyPr>
            <a:lstStyle/>
            <a:p>
              <a:pPr algn="ctr">
                <a:lnSpc>
                  <a:spcPct val="90000"/>
                </a:lnSpc>
                <a:spcBef>
                  <a:spcPts val="100"/>
                </a:spcBef>
                <a:spcAft>
                  <a:spcPts val="100"/>
                </a:spcAft>
              </a:pPr>
              <a:endParaRPr lang="en-US" sz="2000" kern="1200" dirty="0" err="1" smtClean="0">
                <a:solidFill>
                  <a:schemeClr val="tx2"/>
                </a:solidFill>
                <a:latin typeface="+mn-lt"/>
                <a:ea typeface="+mn-ea"/>
                <a:cs typeface="+mn-cs"/>
              </a:endParaRPr>
            </a:p>
          </p:txBody>
        </p:sp>
      </p:grpSp>
    </p:spTree>
    <p:extLst>
      <p:ext uri="{BB962C8B-B14F-4D97-AF65-F5344CB8AC3E}">
        <p14:creationId xmlns:p14="http://schemas.microsoft.com/office/powerpoint/2010/main" val="1941252788"/>
      </p:ext>
    </p:extLst>
  </p:cSld>
  <p:clrMapOvr>
    <a:masterClrMapping/>
  </p:clrMapOvr>
  <p:transition spd="med">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3.4 Console – Environment Events</a:t>
            </a:r>
            <a:endParaRPr lang="en-US" dirty="0"/>
          </a:p>
        </p:txBody>
      </p:sp>
      <p:sp>
        <p:nvSpPr>
          <p:cNvPr id="3" name="Content Placeholder 2"/>
          <p:cNvSpPr>
            <a:spLocks noGrp="1"/>
          </p:cNvSpPr>
          <p:nvPr>
            <p:ph sz="half" idx="1"/>
          </p:nvPr>
        </p:nvSpPr>
        <p:spPr>
          <a:xfrm>
            <a:off x="428919" y="1280160"/>
            <a:ext cx="8229600" cy="991985"/>
          </a:xfrm>
        </p:spPr>
        <p:txBody>
          <a:bodyPr>
            <a:normAutofit/>
          </a:bodyPr>
          <a:lstStyle/>
          <a:p>
            <a:pPr marL="0" indent="0">
              <a:buNone/>
            </a:pPr>
            <a:r>
              <a:rPr lang="en-US" sz="1800" dirty="0" smtClean="0"/>
              <a:t>This screenshot depicts the Current Events of Chassis CH.0.154. The number of events displayed is the last hundred events recorded in the Controller’s event log.</a:t>
            </a:r>
            <a:endParaRPr lang="en-US" sz="1800" dirty="0"/>
          </a:p>
        </p:txBody>
      </p:sp>
      <p:sp>
        <p:nvSpPr>
          <p:cNvPr id="4" name="Footer Placeholder 3"/>
          <p:cNvSpPr>
            <a:spLocks noGrp="1"/>
          </p:cNvSpPr>
          <p:nvPr>
            <p:ph type="ftr" sz="quarter" idx="3"/>
          </p:nvPr>
        </p:nvSpPr>
        <p:spPr/>
        <p:txBody>
          <a:bodyPr/>
          <a:lstStyle/>
          <a:p>
            <a:r>
              <a:rPr lang="en-US" dirty="0"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44</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167" y="2209479"/>
            <a:ext cx="6205104" cy="3742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770909" y="3516613"/>
            <a:ext cx="4785984" cy="2357714"/>
          </a:xfrm>
          <a:prstGeom prst="rect">
            <a:avLst/>
          </a:prstGeom>
          <a:noFill/>
          <a:ln w="22225">
            <a:solidFill>
              <a:srgbClr val="FF0000"/>
            </a:solidFill>
          </a:ln>
          <a:effectLst/>
        </p:spPr>
        <p:txBody>
          <a:bodyPr wrap="square" rtlCol="0" anchor="t">
            <a:normAutofit/>
          </a:bodyPr>
          <a:lstStyle/>
          <a:p>
            <a:pPr algn="ctr">
              <a:lnSpc>
                <a:spcPct val="90000"/>
              </a:lnSpc>
              <a:spcBef>
                <a:spcPts val="100"/>
              </a:spcBef>
              <a:spcAft>
                <a:spcPts val="100"/>
              </a:spcAft>
            </a:pPr>
            <a:endParaRPr lang="en-US" sz="2000" kern="1200" dirty="0" err="1" smtClean="0">
              <a:solidFill>
                <a:schemeClr val="tx2"/>
              </a:solidFill>
              <a:latin typeface="+mn-lt"/>
              <a:ea typeface="+mn-ea"/>
              <a:cs typeface="+mn-cs"/>
            </a:endParaRPr>
          </a:p>
        </p:txBody>
      </p:sp>
      <p:sp>
        <p:nvSpPr>
          <p:cNvPr id="8" name="Rectangle 7"/>
          <p:cNvSpPr/>
          <p:nvPr/>
        </p:nvSpPr>
        <p:spPr>
          <a:xfrm>
            <a:off x="1502575" y="2448227"/>
            <a:ext cx="1176174" cy="180109"/>
          </a:xfrm>
          <a:prstGeom prst="rect">
            <a:avLst/>
          </a:prstGeom>
          <a:noFill/>
          <a:ln w="22225">
            <a:solidFill>
              <a:srgbClr val="FF0000"/>
            </a:solidFill>
          </a:ln>
          <a:effectLst/>
        </p:spPr>
        <p:txBody>
          <a:bodyPr wrap="square" rtlCol="0" anchor="t">
            <a:normAutofit fontScale="40000" lnSpcReduction="20000"/>
          </a:bodyPr>
          <a:lstStyle/>
          <a:p>
            <a:pPr algn="ctr">
              <a:lnSpc>
                <a:spcPct val="90000"/>
              </a:lnSpc>
              <a:spcBef>
                <a:spcPts val="100"/>
              </a:spcBef>
              <a:spcAft>
                <a:spcPts val="100"/>
              </a:spcAft>
            </a:pPr>
            <a:endParaRPr lang="en-US" sz="2000" kern="1200" dirty="0" err="1" smtClean="0">
              <a:solidFill>
                <a:schemeClr val="tx2"/>
              </a:solidFill>
              <a:latin typeface="+mn-lt"/>
              <a:ea typeface="+mn-ea"/>
              <a:cs typeface="+mn-cs"/>
            </a:endParaRPr>
          </a:p>
        </p:txBody>
      </p:sp>
      <p:sp>
        <p:nvSpPr>
          <p:cNvPr id="11" name="Rectangle 10"/>
          <p:cNvSpPr/>
          <p:nvPr/>
        </p:nvSpPr>
        <p:spPr>
          <a:xfrm>
            <a:off x="5167745" y="3699163"/>
            <a:ext cx="332510" cy="152399"/>
          </a:xfrm>
          <a:prstGeom prst="rect">
            <a:avLst/>
          </a:prstGeom>
          <a:noFill/>
          <a:ln w="22225">
            <a:solidFill>
              <a:srgbClr val="FF0000"/>
            </a:solidFill>
          </a:ln>
          <a:effectLst/>
        </p:spPr>
        <p:txBody>
          <a:bodyPr wrap="square" rtlCol="0" anchor="t">
            <a:normAutofit fontScale="25000" lnSpcReduction="20000"/>
          </a:bodyPr>
          <a:lstStyle/>
          <a:p>
            <a:pPr algn="ctr">
              <a:lnSpc>
                <a:spcPct val="90000"/>
              </a:lnSpc>
              <a:spcBef>
                <a:spcPts val="100"/>
              </a:spcBef>
              <a:spcAft>
                <a:spcPts val="100"/>
              </a:spcAft>
            </a:pPr>
            <a:endParaRPr lang="en-US" sz="2000" kern="1200" dirty="0" err="1" smtClean="0">
              <a:solidFill>
                <a:schemeClr val="tx2"/>
              </a:solidFill>
              <a:latin typeface="+mn-lt"/>
              <a:ea typeface="+mn-ea"/>
              <a:cs typeface="+mn-cs"/>
            </a:endParaRPr>
          </a:p>
        </p:txBody>
      </p:sp>
      <p:sp>
        <p:nvSpPr>
          <p:cNvPr id="10" name="TextBox 9"/>
          <p:cNvSpPr txBox="1"/>
          <p:nvPr/>
        </p:nvSpPr>
        <p:spPr>
          <a:xfrm>
            <a:off x="942109" y="5910941"/>
            <a:ext cx="7287491" cy="313932"/>
          </a:xfrm>
          <a:prstGeom prst="rect">
            <a:avLst/>
          </a:prstGeom>
          <a:noFill/>
        </p:spPr>
        <p:txBody>
          <a:bodyPr wrap="square" rtlCol="0">
            <a:spAutoFit/>
          </a:bodyPr>
          <a:lstStyle/>
          <a:p>
            <a:pPr algn="ctr">
              <a:lnSpc>
                <a:spcPct val="90000"/>
              </a:lnSpc>
              <a:spcBef>
                <a:spcPts val="100"/>
              </a:spcBef>
              <a:spcAft>
                <a:spcPts val="100"/>
              </a:spcAft>
              <a:buClr>
                <a:schemeClr val="bg1"/>
              </a:buClr>
            </a:pPr>
            <a:r>
              <a:rPr lang="en-US" sz="1600" b="1" dirty="0" smtClean="0">
                <a:solidFill>
                  <a:srgbClr val="0000FF"/>
                </a:solidFill>
                <a:latin typeface="+mn-lt"/>
              </a:rPr>
              <a:t>Navigation pane &gt; Environment &gt; Events tab</a:t>
            </a:r>
          </a:p>
        </p:txBody>
      </p:sp>
    </p:spTree>
    <p:extLst>
      <p:ext uri="{BB962C8B-B14F-4D97-AF65-F5344CB8AC3E}">
        <p14:creationId xmlns:p14="http://schemas.microsoft.com/office/powerpoint/2010/main" val="343936539"/>
      </p:ext>
    </p:extLst>
  </p:cSld>
  <p:clrMapOvr>
    <a:masterClrMapping/>
  </p:clrMapOvr>
  <p:transition spd="med">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 3.4 Console – </a:t>
            </a:r>
            <a:r>
              <a:rPr lang="en-US" dirty="0" smtClean="0"/>
              <a:t>Persona Properties </a:t>
            </a:r>
            <a:endParaRPr lang="en-US" dirty="0"/>
          </a:p>
        </p:txBody>
      </p:sp>
      <p:sp>
        <p:nvSpPr>
          <p:cNvPr id="3" name="Content Placeholder 2"/>
          <p:cNvSpPr>
            <a:spLocks noGrp="1"/>
          </p:cNvSpPr>
          <p:nvPr>
            <p:ph sz="half" idx="1"/>
          </p:nvPr>
        </p:nvSpPr>
        <p:spPr>
          <a:xfrm>
            <a:off x="428919" y="1280160"/>
            <a:ext cx="8229600" cy="984868"/>
          </a:xfrm>
        </p:spPr>
        <p:txBody>
          <a:bodyPr>
            <a:noAutofit/>
          </a:bodyPr>
          <a:lstStyle/>
          <a:p>
            <a:pPr marL="0" indent="0">
              <a:lnSpc>
                <a:spcPct val="100000"/>
              </a:lnSpc>
              <a:buNone/>
            </a:pPr>
            <a:r>
              <a:rPr lang="en-US" sz="1800" dirty="0"/>
              <a:t>This screenshot </a:t>
            </a:r>
            <a:r>
              <a:rPr lang="en-US" sz="1800" dirty="0" smtClean="0"/>
              <a:t>depicts the list of Personas assigned to a ESX VM (Chassis) and the properties of Persona PI</a:t>
            </a:r>
            <a:r>
              <a:rPr lang="en-US" sz="1800" dirty="0" smtClean="0">
                <a:latin typeface="Miriam" pitchFamily="34" charset="-79"/>
                <a:cs typeface="Miriam" pitchFamily="34" charset="-79"/>
              </a:rPr>
              <a:t>_</a:t>
            </a:r>
            <a:r>
              <a:rPr lang="en-US" sz="1800" dirty="0" smtClean="0"/>
              <a:t>Webstore</a:t>
            </a:r>
            <a:r>
              <a:rPr lang="en-US" sz="1800" dirty="0" smtClean="0">
                <a:latin typeface="Miriam" pitchFamily="34" charset="-79"/>
                <a:cs typeface="Miriam" pitchFamily="34" charset="-79"/>
              </a:rPr>
              <a:t>_</a:t>
            </a:r>
            <a:r>
              <a:rPr lang="en-US" sz="1800" dirty="0" smtClean="0"/>
              <a:t>Apache.1.0 on Server BS</a:t>
            </a:r>
            <a:r>
              <a:rPr lang="en-US" sz="1800" dirty="0" smtClean="0">
                <a:latin typeface="Miriam" pitchFamily="34" charset="-79"/>
                <a:cs typeface="Miriam" pitchFamily="34" charset="-79"/>
              </a:rPr>
              <a:t>_</a:t>
            </a:r>
            <a:r>
              <a:rPr lang="en-US" sz="1800" dirty="0" smtClean="0"/>
              <a:t>1-1</a:t>
            </a:r>
            <a:r>
              <a:rPr lang="en-US" sz="1800" dirty="0" smtClean="0">
                <a:latin typeface="Miriam" pitchFamily="34" charset="-79"/>
                <a:cs typeface="Miriam" pitchFamily="34" charset="-79"/>
              </a:rPr>
              <a:t>_</a:t>
            </a:r>
            <a:r>
              <a:rPr lang="en-US" sz="1800" dirty="0" smtClean="0"/>
              <a:t>CH.0.11. Also included is the physical location and Operation System information.</a:t>
            </a:r>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45</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
        <p:nvSpPr>
          <p:cNvPr id="8" name="TextBox 7"/>
          <p:cNvSpPr txBox="1"/>
          <p:nvPr/>
        </p:nvSpPr>
        <p:spPr>
          <a:xfrm>
            <a:off x="942109" y="5880262"/>
            <a:ext cx="7287491" cy="338554"/>
          </a:xfrm>
          <a:prstGeom prst="rect">
            <a:avLst/>
          </a:prstGeom>
          <a:noFill/>
        </p:spPr>
        <p:txBody>
          <a:bodyPr wrap="square" rtlCol="0">
            <a:spAutoFit/>
          </a:bodyPr>
          <a:lstStyle/>
          <a:p>
            <a:pPr marL="0" indent="0" algn="ctr">
              <a:buNone/>
            </a:pPr>
            <a:r>
              <a:rPr lang="en-US" sz="1600" b="1" dirty="0">
                <a:solidFill>
                  <a:srgbClr val="0000FF"/>
                </a:solidFill>
              </a:rPr>
              <a:t>Navigation </a:t>
            </a:r>
            <a:r>
              <a:rPr lang="en-US" sz="1600" b="1" dirty="0" smtClean="0">
                <a:solidFill>
                  <a:srgbClr val="0000FF"/>
                </a:solidFill>
                <a:latin typeface="+mn-lt"/>
              </a:rPr>
              <a:t>Panel &gt; Personas &gt; Properties</a:t>
            </a:r>
            <a:r>
              <a:rPr lang="en-US" sz="1600" b="1" dirty="0" smtClean="0">
                <a:solidFill>
                  <a:srgbClr val="0000FF"/>
                </a:solidFill>
              </a:rPr>
              <a:t> </a:t>
            </a:r>
            <a:r>
              <a:rPr lang="en-US" sz="1600" b="1" dirty="0">
                <a:solidFill>
                  <a:srgbClr val="0000FF"/>
                </a:solidFill>
              </a:rPr>
              <a:t>tab</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410" y="2225626"/>
            <a:ext cx="6149493" cy="3674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778155" y="3456264"/>
            <a:ext cx="4622334" cy="151002"/>
          </a:xfrm>
          <a:prstGeom prst="rect">
            <a:avLst/>
          </a:prstGeom>
          <a:noFill/>
          <a:ln w="22225">
            <a:solidFill>
              <a:srgbClr val="FF0000"/>
            </a:solidFill>
          </a:ln>
          <a:effectLst/>
        </p:spPr>
        <p:txBody>
          <a:bodyPr wrap="square" rtlCol="0" anchor="t">
            <a:normAutofit fontScale="25000" lnSpcReduction="20000"/>
          </a:bodyPr>
          <a:lstStyle/>
          <a:p>
            <a:pPr algn="ctr">
              <a:lnSpc>
                <a:spcPct val="90000"/>
              </a:lnSpc>
              <a:spcBef>
                <a:spcPts val="100"/>
              </a:spcBef>
              <a:spcAft>
                <a:spcPts val="100"/>
              </a:spcAft>
            </a:pPr>
            <a:endParaRPr lang="en-US" sz="2000" kern="1200" dirty="0" err="1" smtClean="0">
              <a:solidFill>
                <a:schemeClr val="tx2"/>
              </a:solidFill>
              <a:latin typeface="+mn-lt"/>
              <a:ea typeface="+mn-ea"/>
              <a:cs typeface="+mn-cs"/>
            </a:endParaRPr>
          </a:p>
        </p:txBody>
      </p:sp>
      <p:sp>
        <p:nvSpPr>
          <p:cNvPr id="12" name="Rectangle 11"/>
          <p:cNvSpPr/>
          <p:nvPr/>
        </p:nvSpPr>
        <p:spPr>
          <a:xfrm>
            <a:off x="2778155" y="5261295"/>
            <a:ext cx="4622334" cy="151002"/>
          </a:xfrm>
          <a:prstGeom prst="rect">
            <a:avLst/>
          </a:prstGeom>
          <a:noFill/>
          <a:ln w="22225">
            <a:solidFill>
              <a:srgbClr val="FF0000"/>
            </a:solidFill>
          </a:ln>
          <a:effectLst/>
        </p:spPr>
        <p:txBody>
          <a:bodyPr wrap="square" rtlCol="0" anchor="t">
            <a:normAutofit fontScale="25000" lnSpcReduction="20000"/>
          </a:bodyPr>
          <a:lstStyle/>
          <a:p>
            <a:pPr algn="ctr">
              <a:lnSpc>
                <a:spcPct val="90000"/>
              </a:lnSpc>
              <a:spcBef>
                <a:spcPts val="100"/>
              </a:spcBef>
              <a:spcAft>
                <a:spcPts val="100"/>
              </a:spcAft>
            </a:pPr>
            <a:endParaRPr lang="en-US" sz="2000" kern="1200" dirty="0" err="1" smtClean="0">
              <a:solidFill>
                <a:schemeClr val="tx2"/>
              </a:solidFill>
              <a:latin typeface="+mn-lt"/>
              <a:ea typeface="+mn-ea"/>
              <a:cs typeface="+mn-cs"/>
            </a:endParaRPr>
          </a:p>
        </p:txBody>
      </p:sp>
      <p:sp>
        <p:nvSpPr>
          <p:cNvPr id="13" name="Rectangle 12"/>
          <p:cNvSpPr/>
          <p:nvPr/>
        </p:nvSpPr>
        <p:spPr>
          <a:xfrm>
            <a:off x="2778155" y="5690532"/>
            <a:ext cx="4622334" cy="151002"/>
          </a:xfrm>
          <a:prstGeom prst="rect">
            <a:avLst/>
          </a:prstGeom>
          <a:noFill/>
          <a:ln w="22225">
            <a:solidFill>
              <a:srgbClr val="FF0000"/>
            </a:solidFill>
          </a:ln>
          <a:effectLst/>
        </p:spPr>
        <p:txBody>
          <a:bodyPr wrap="square" rtlCol="0" anchor="t">
            <a:normAutofit fontScale="25000" lnSpcReduction="20000"/>
          </a:bodyPr>
          <a:lstStyle/>
          <a:p>
            <a:pPr algn="ctr">
              <a:lnSpc>
                <a:spcPct val="90000"/>
              </a:lnSpc>
              <a:spcBef>
                <a:spcPts val="100"/>
              </a:spcBef>
              <a:spcAft>
                <a:spcPts val="100"/>
              </a:spcAft>
            </a:pPr>
            <a:endParaRPr lang="en-US" sz="2000" kern="1200" dirty="0" err="1" smtClean="0">
              <a:solidFill>
                <a:schemeClr val="tx2"/>
              </a:solidFill>
              <a:latin typeface="+mn-lt"/>
              <a:ea typeface="+mn-ea"/>
              <a:cs typeface="+mn-cs"/>
            </a:endParaRPr>
          </a:p>
        </p:txBody>
      </p:sp>
    </p:spTree>
    <p:extLst>
      <p:ext uri="{BB962C8B-B14F-4D97-AF65-F5344CB8AC3E}">
        <p14:creationId xmlns:p14="http://schemas.microsoft.com/office/powerpoint/2010/main" val="514177165"/>
      </p:ext>
    </p:extLst>
  </p:cSld>
  <p:clrMapOvr>
    <a:masterClrMapping/>
  </p:clrMapOvr>
  <p:transition spd="med">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919" y="261562"/>
            <a:ext cx="8239126" cy="784813"/>
          </a:xfrm>
        </p:spPr>
        <p:txBody>
          <a:bodyPr/>
          <a:lstStyle/>
          <a:p>
            <a:r>
              <a:rPr lang="en-US" dirty="0"/>
              <a:t>Changes to CLI Commands </a:t>
            </a:r>
            <a:r>
              <a:rPr lang="en-US" sz="2000" dirty="0" smtClean="0"/>
              <a:t>- New Commands</a:t>
            </a:r>
            <a:endParaRPr lang="en-US" sz="1800"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2135431387"/>
              </p:ext>
            </p:extLst>
          </p:nvPr>
        </p:nvGraphicFramePr>
        <p:xfrm>
          <a:off x="428625" y="1053277"/>
          <a:ext cx="8229600" cy="4856480"/>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370840">
                <a:tc>
                  <a:txBody>
                    <a:bodyPr/>
                    <a:lstStyle/>
                    <a:p>
                      <a:r>
                        <a:rPr lang="en-US" sz="1400" b="1" dirty="0" smtClean="0">
                          <a:solidFill>
                            <a:schemeClr val="tx2"/>
                          </a:solidFill>
                        </a:rPr>
                        <a:t>ADD</a:t>
                      </a:r>
                      <a:endParaRPr lang="en-US" sz="1400" b="1" dirty="0">
                        <a:solidFill>
                          <a:schemeClr val="tx2"/>
                        </a:solidFill>
                      </a:endParaRPr>
                    </a:p>
                  </a:txBody>
                  <a:tcPr>
                    <a:solidFill>
                      <a:srgbClr val="0000FF"/>
                    </a:solidFill>
                  </a:tcPr>
                </a:tc>
                <a:tc>
                  <a:txBody>
                    <a:bodyPr/>
                    <a:lstStyle/>
                    <a:p>
                      <a:r>
                        <a:rPr lang="en-US" sz="1400" b="1" dirty="0" smtClean="0">
                          <a:solidFill>
                            <a:schemeClr val="tx2"/>
                          </a:solidFill>
                        </a:rPr>
                        <a:t>ASSIGN</a:t>
                      </a:r>
                      <a:endParaRPr lang="en-US" sz="1400" b="1" dirty="0">
                        <a:solidFill>
                          <a:schemeClr val="tx2"/>
                        </a:solidFill>
                      </a:endParaRPr>
                    </a:p>
                  </a:txBody>
                  <a:tcPr>
                    <a:solidFill>
                      <a:srgbClr val="0000FF"/>
                    </a:solidFill>
                  </a:tcPr>
                </a:tc>
                <a:tc>
                  <a:txBody>
                    <a:bodyPr/>
                    <a:lstStyle/>
                    <a:p>
                      <a:r>
                        <a:rPr lang="en-US" sz="1400" b="1" dirty="0" smtClean="0">
                          <a:solidFill>
                            <a:schemeClr val="tx2"/>
                          </a:solidFill>
                        </a:rPr>
                        <a:t>CABLE</a:t>
                      </a:r>
                      <a:endParaRPr lang="en-US" sz="1400" b="1" dirty="0">
                        <a:solidFill>
                          <a:schemeClr val="tx2"/>
                        </a:solidFill>
                      </a:endParaRPr>
                    </a:p>
                  </a:txBody>
                  <a:tcPr>
                    <a:solidFill>
                      <a:srgbClr val="0000FF"/>
                    </a:solidFill>
                  </a:tcPr>
                </a:tc>
                <a:tc>
                  <a:txBody>
                    <a:bodyPr/>
                    <a:lstStyle/>
                    <a:p>
                      <a:r>
                        <a:rPr lang="en-US" sz="1400" b="1" dirty="0" smtClean="0">
                          <a:solidFill>
                            <a:schemeClr val="tx2"/>
                          </a:solidFill>
                        </a:rPr>
                        <a:t>LIST</a:t>
                      </a:r>
                      <a:endParaRPr lang="en-US" sz="1400" b="1" dirty="0">
                        <a:solidFill>
                          <a:schemeClr val="tx2"/>
                        </a:solidFill>
                      </a:endParaRPr>
                    </a:p>
                  </a:txBody>
                  <a:tcPr>
                    <a:solidFill>
                      <a:srgbClr val="0000FF"/>
                    </a:solidFill>
                  </a:tcPr>
                </a:tc>
                <a:tc>
                  <a:txBody>
                    <a:bodyPr/>
                    <a:lstStyle/>
                    <a:p>
                      <a:r>
                        <a:rPr lang="en-US" sz="1400" b="1" dirty="0" smtClean="0">
                          <a:solidFill>
                            <a:schemeClr val="tx2"/>
                          </a:solidFill>
                        </a:rPr>
                        <a:t>REMOVE</a:t>
                      </a:r>
                      <a:endParaRPr lang="en-US" sz="1400" b="1" dirty="0">
                        <a:solidFill>
                          <a:schemeClr val="tx2"/>
                        </a:solidFill>
                      </a:endParaRPr>
                    </a:p>
                  </a:txBody>
                  <a:tcPr>
                    <a:solidFill>
                      <a:srgbClr val="0000FF"/>
                    </a:solidFill>
                  </a:tcPr>
                </a:tc>
                <a:tc>
                  <a:txBody>
                    <a:bodyPr/>
                    <a:lstStyle/>
                    <a:p>
                      <a:r>
                        <a:rPr lang="en-US" sz="1400" b="1" dirty="0" smtClean="0">
                          <a:solidFill>
                            <a:schemeClr val="tx2"/>
                          </a:solidFill>
                        </a:rPr>
                        <a:t>UNASSIGN</a:t>
                      </a:r>
                      <a:endParaRPr lang="en-US" sz="1400" b="1" dirty="0">
                        <a:solidFill>
                          <a:schemeClr val="tx2"/>
                        </a:solidFill>
                      </a:endParaRPr>
                    </a:p>
                  </a:txBody>
                  <a:tcPr>
                    <a:solidFill>
                      <a:srgbClr val="0000FF"/>
                    </a:solidFill>
                  </a:tcPr>
                </a:tc>
              </a:tr>
              <a:tr h="618300">
                <a:tc>
                  <a:txBody>
                    <a:bodyPr/>
                    <a:lstStyle/>
                    <a:p>
                      <a:pPr marL="171450" lvl="0" indent="-171450">
                        <a:buFont typeface="Arial" pitchFamily="34" charset="0"/>
                        <a:buChar char="•"/>
                      </a:pPr>
                      <a:r>
                        <a:rPr lang="en-US" sz="1200" b="0" i="0" u="none" strike="noStrike" kern="1200" baseline="0" smtClean="0">
                          <a:solidFill>
                            <a:schemeClr val="dk1"/>
                          </a:solidFill>
                          <a:latin typeface="+mn-lt"/>
                          <a:ea typeface="+mn-ea"/>
                          <a:cs typeface="+mn-cs"/>
                        </a:rPr>
                        <a:t>add </a:t>
                      </a:r>
                      <a:r>
                        <a:rPr lang="en-US" sz="1200" b="0" i="0" u="none" strike="noStrike" kern="1200" baseline="0" dirty="0" smtClean="0">
                          <a:solidFill>
                            <a:schemeClr val="dk1"/>
                          </a:solidFill>
                          <a:latin typeface="+mn-lt"/>
                          <a:ea typeface="+mn-ea"/>
                          <a:cs typeface="+mn-cs"/>
                        </a:rPr>
                        <a:t>admin role</a:t>
                      </a:r>
                      <a:endParaRPr lang="en-US" sz="1200" dirty="0"/>
                    </a:p>
                  </a:txBody>
                  <a:tcPr>
                    <a:noFill/>
                  </a:tcPr>
                </a:tc>
                <a:tc>
                  <a:txBody>
                    <a:bodyPr/>
                    <a:lstStyle/>
                    <a:p>
                      <a:pPr marL="171450" lvl="0" indent="-171450">
                        <a:buFont typeface="Arial" pitchFamily="34" charset="0"/>
                        <a:buChar char="•"/>
                      </a:pPr>
                      <a:r>
                        <a:rPr lang="en-US" sz="1200" b="0" i="0" u="none" strike="noStrike" kern="1200" baseline="0" smtClean="0">
                          <a:solidFill>
                            <a:schemeClr val="dk1"/>
                          </a:solidFill>
                          <a:latin typeface="+mn-lt"/>
                          <a:ea typeface="+mn-ea"/>
                          <a:cs typeface="+mn-cs"/>
                        </a:rPr>
                        <a:t>assign ip address to network connection</a:t>
                      </a: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cable network to external network</a:t>
                      </a: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list networks</a:t>
                      </a: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remove network from role</a:t>
                      </a:r>
                      <a:endParaRPr lang="en-US" sz="1200" dirty="0"/>
                    </a:p>
                  </a:txBody>
                  <a:tcPr>
                    <a:noFill/>
                  </a:tcPr>
                </a:tc>
                <a:tc>
                  <a:txBody>
                    <a:bodyPr/>
                    <a:lstStyle/>
                    <a:p>
                      <a:pPr marL="171450" lvl="0" indent="-171450">
                        <a:buFont typeface="Arial" pitchFamily="34" charset="0"/>
                        <a:buChar char="•"/>
                      </a:pPr>
                      <a:r>
                        <a:rPr lang="en-US" sz="1200" b="0" i="0" u="none" strike="noStrike" kern="1200" baseline="0" dirty="0" err="1" smtClean="0">
                          <a:solidFill>
                            <a:schemeClr val="dk1"/>
                          </a:solidFill>
                          <a:latin typeface="+mn-lt"/>
                          <a:ea typeface="+mn-ea"/>
                          <a:cs typeface="+mn-cs"/>
                        </a:rPr>
                        <a:t>unassign</a:t>
                      </a:r>
                      <a:r>
                        <a:rPr lang="en-US" sz="1200" b="0" i="0" u="none" strike="noStrike" kern="1200" baseline="0" dirty="0" smtClean="0">
                          <a:solidFill>
                            <a:schemeClr val="dk1"/>
                          </a:solidFill>
                          <a:latin typeface="+mn-lt"/>
                          <a:ea typeface="+mn-ea"/>
                          <a:cs typeface="+mn-cs"/>
                        </a:rPr>
                        <a:t> </a:t>
                      </a:r>
                      <a:r>
                        <a:rPr lang="en-US" sz="1200" b="0" i="0" u="none" strike="noStrike" kern="1200" baseline="0" dirty="0" err="1" smtClean="0">
                          <a:solidFill>
                            <a:schemeClr val="dk1"/>
                          </a:solidFill>
                          <a:latin typeface="+mn-lt"/>
                          <a:ea typeface="+mn-ea"/>
                          <a:cs typeface="+mn-cs"/>
                        </a:rPr>
                        <a:t>ip</a:t>
                      </a:r>
                      <a:r>
                        <a:rPr lang="en-US" sz="1200" b="0" i="0" u="none" strike="noStrike" kern="1200" baseline="0" dirty="0" smtClean="0">
                          <a:solidFill>
                            <a:schemeClr val="dk1"/>
                          </a:solidFill>
                          <a:latin typeface="+mn-lt"/>
                          <a:ea typeface="+mn-ea"/>
                          <a:cs typeface="+mn-cs"/>
                        </a:rPr>
                        <a:t> address from network connection</a:t>
                      </a:r>
                      <a:endParaRPr lang="en-US" sz="1200" dirty="0"/>
                    </a:p>
                  </a:txBody>
                  <a:tcPr>
                    <a:noFill/>
                  </a:tcPr>
                </a:tc>
              </a:tr>
              <a:tr h="370840">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add license activation code</a:t>
                      </a: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assign network to role</a:t>
                      </a: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cable switch to external network</a:t>
                      </a: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list roles</a:t>
                      </a: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remove role</a:t>
                      </a:r>
                      <a:endParaRPr lang="en-US" sz="1200" dirty="0"/>
                    </a:p>
                  </a:txBody>
                  <a:tcPr>
                    <a:noFill/>
                  </a:tcPr>
                </a:tc>
                <a:tc>
                  <a:txBody>
                    <a:bodyPr/>
                    <a:lstStyle/>
                    <a:p>
                      <a:pPr marL="171450" lvl="0" indent="-171450">
                        <a:buFont typeface="Arial" pitchFamily="34" charset="0"/>
                        <a:buChar char="•"/>
                      </a:pPr>
                      <a:r>
                        <a:rPr lang="en-US" sz="1200" b="0" i="0" u="none" strike="noStrike" kern="1200" baseline="0" dirty="0" err="1" smtClean="0">
                          <a:solidFill>
                            <a:schemeClr val="dk1"/>
                          </a:solidFill>
                          <a:latin typeface="+mn-lt"/>
                          <a:ea typeface="+mn-ea"/>
                          <a:cs typeface="+mn-cs"/>
                        </a:rPr>
                        <a:t>unassign</a:t>
                      </a:r>
                      <a:r>
                        <a:rPr lang="en-US" sz="1200" b="0" i="0" u="none" strike="noStrike" kern="1200" baseline="0" dirty="0" smtClean="0">
                          <a:solidFill>
                            <a:schemeClr val="dk1"/>
                          </a:solidFill>
                          <a:latin typeface="+mn-lt"/>
                          <a:ea typeface="+mn-ea"/>
                          <a:cs typeface="+mn-cs"/>
                        </a:rPr>
                        <a:t> network from role</a:t>
                      </a:r>
                      <a:endParaRPr lang="en-US" sz="1200" dirty="0"/>
                    </a:p>
                  </a:txBody>
                  <a:tcPr>
                    <a:noFill/>
                  </a:tcPr>
                </a:tc>
              </a:tr>
              <a:tr h="370840">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add network</a:t>
                      </a: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assign server pool to role</a:t>
                      </a: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cable switch to switch</a:t>
                      </a: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list system info</a:t>
                      </a: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remove server pool from role</a:t>
                      </a:r>
                      <a:endParaRPr lang="en-US" sz="1200" dirty="0"/>
                    </a:p>
                  </a:txBody>
                  <a:tcPr>
                    <a:noFill/>
                  </a:tcPr>
                </a:tc>
                <a:tc rowSpan="2">
                  <a:txBody>
                    <a:bodyPr/>
                    <a:lstStyle/>
                    <a:p>
                      <a:pPr marL="171450" lvl="0" indent="-171450">
                        <a:buFont typeface="Arial" pitchFamily="34" charset="0"/>
                        <a:buChar char="•"/>
                      </a:pPr>
                      <a:r>
                        <a:rPr lang="en-US" sz="1200" b="0" i="0" u="none" strike="noStrike" kern="1200" baseline="0" dirty="0" err="1" smtClean="0">
                          <a:solidFill>
                            <a:schemeClr val="dk1"/>
                          </a:solidFill>
                          <a:latin typeface="+mn-lt"/>
                          <a:ea typeface="+mn-ea"/>
                          <a:cs typeface="+mn-cs"/>
                        </a:rPr>
                        <a:t>unassign</a:t>
                      </a:r>
                      <a:r>
                        <a:rPr lang="en-US" sz="1200" b="0" i="0" u="none" strike="noStrike" kern="1200" baseline="0" dirty="0" smtClean="0">
                          <a:solidFill>
                            <a:schemeClr val="dk1"/>
                          </a:solidFill>
                          <a:latin typeface="+mn-lt"/>
                          <a:ea typeface="+mn-ea"/>
                          <a:cs typeface="+mn-cs"/>
                        </a:rPr>
                        <a:t> server pool from role</a:t>
                      </a:r>
                      <a:endParaRPr lang="en-US" sz="1200" dirty="0"/>
                    </a:p>
                  </a:txBody>
                  <a:tcPr>
                    <a:noFill/>
                  </a:tcPr>
                </a:tc>
              </a:tr>
              <a:tr h="370840">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add operator role</a:t>
                      </a: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assign role to user</a:t>
                      </a:r>
                      <a:endParaRPr lang="en-US" sz="1200" dirty="0"/>
                    </a:p>
                  </a:txBody>
                  <a:tcPr>
                    <a:noFill/>
                  </a:tcPr>
                </a:tc>
                <a:tc rowSpan="5">
                  <a:txBody>
                    <a:bodyPr/>
                    <a:lstStyle/>
                    <a:p>
                      <a:pPr marL="171450" lvl="0" indent="-171450">
                        <a:buFont typeface="Arial" pitchFamily="34" charset="0"/>
                        <a:buChar char="•"/>
                      </a:pP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list users</a:t>
                      </a: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remove user</a:t>
                      </a:r>
                      <a:endParaRPr lang="en-US" sz="1200" dirty="0"/>
                    </a:p>
                  </a:txBody>
                  <a:tcPr>
                    <a:noFill/>
                  </a:tcPr>
                </a:tc>
                <a:tc vMerge="1">
                  <a:txBody>
                    <a:bodyPr/>
                    <a:lstStyle/>
                    <a:p>
                      <a:pPr marL="171450" lvl="0" indent="-171450">
                        <a:buFont typeface="Arial" pitchFamily="34" charset="0"/>
                        <a:buChar char="•"/>
                      </a:pPr>
                      <a:endParaRPr lang="en-US" sz="1200" dirty="0"/>
                    </a:p>
                  </a:txBody>
                  <a:tcPr>
                    <a:noFill/>
                  </a:tcPr>
                </a:tc>
              </a:tr>
              <a:tr h="370840">
                <a:tc rowSpan="2">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add user</a:t>
                      </a:r>
                      <a:endParaRPr lang="en-US" sz="1200" dirty="0"/>
                    </a:p>
                  </a:txBody>
                  <a:tcPr>
                    <a:noFill/>
                  </a:tcPr>
                </a:tc>
                <a:tc rowSpan="2">
                  <a:txBody>
                    <a:bodyPr/>
                    <a:lstStyle/>
                    <a:p>
                      <a:pPr marL="171450" lvl="0" indent="-171450">
                        <a:buFont typeface="Arial" pitchFamily="34" charset="0"/>
                        <a:buChar char="•"/>
                      </a:pPr>
                      <a:endParaRPr lang="en-US" sz="1200" dirty="0"/>
                    </a:p>
                  </a:txBody>
                  <a:tcPr>
                    <a:noFill/>
                  </a:tcPr>
                </a:tc>
                <a:tc vMerge="1">
                  <a:txBody>
                    <a:bodyPr/>
                    <a:lstStyle/>
                    <a:p>
                      <a:pPr marL="171450" lvl="0" indent="-171450">
                        <a:buFont typeface="Arial" pitchFamily="34" charset="0"/>
                        <a:buChar char="•"/>
                      </a:pP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list </a:t>
                      </a:r>
                      <a:r>
                        <a:rPr lang="en-US" sz="1200" b="0" i="0" u="none" strike="noStrike" kern="1200" baseline="0" dirty="0" err="1" smtClean="0">
                          <a:solidFill>
                            <a:schemeClr val="dk1"/>
                          </a:solidFill>
                          <a:latin typeface="+mn-lt"/>
                          <a:ea typeface="+mn-ea"/>
                          <a:cs typeface="+mn-cs"/>
                        </a:rPr>
                        <a:t>vmrack</a:t>
                      </a:r>
                      <a:r>
                        <a:rPr lang="en-US" sz="1200" b="0" i="0" u="none" strike="noStrike" kern="1200" baseline="0" dirty="0" smtClean="0">
                          <a:solidFill>
                            <a:schemeClr val="dk1"/>
                          </a:solidFill>
                          <a:latin typeface="+mn-lt"/>
                          <a:ea typeface="+mn-ea"/>
                          <a:cs typeface="+mn-cs"/>
                        </a:rPr>
                        <a:t> switch bond bridges</a:t>
                      </a: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remove user from role</a:t>
                      </a:r>
                      <a:endParaRPr lang="en-US" sz="1200" dirty="0"/>
                    </a:p>
                  </a:txBody>
                  <a:tcPr>
                    <a:noFill/>
                  </a:tcPr>
                </a:tc>
                <a:tc>
                  <a:txBody>
                    <a:bodyPr/>
                    <a:lstStyle/>
                    <a:p>
                      <a:pPr marL="0" lvl="0" indent="0">
                        <a:buFont typeface="Arial" pitchFamily="34" charset="0"/>
                        <a:buNone/>
                      </a:pPr>
                      <a:r>
                        <a:rPr lang="en-US" sz="1400" b="1" dirty="0" smtClean="0">
                          <a:solidFill>
                            <a:schemeClr val="tx2"/>
                          </a:solidFill>
                        </a:rPr>
                        <a:t>UPDATE</a:t>
                      </a:r>
                      <a:endParaRPr lang="en-US" sz="1400" b="1" dirty="0">
                        <a:solidFill>
                          <a:schemeClr val="tx2"/>
                        </a:solidFill>
                      </a:endParaRPr>
                    </a:p>
                  </a:txBody>
                  <a:tcPr>
                    <a:solidFill>
                      <a:srgbClr val="0000FF"/>
                    </a:solidFill>
                  </a:tcPr>
                </a:tc>
              </a:tr>
              <a:tr h="370840">
                <a:tc vMerge="1">
                  <a:txBody>
                    <a:bodyPr/>
                    <a:lstStyle/>
                    <a:p>
                      <a:pPr marL="171450" lvl="0" indent="-171450">
                        <a:buFont typeface="Arial" pitchFamily="34" charset="0"/>
                        <a:buChar char="•"/>
                      </a:pPr>
                      <a:endParaRPr lang="en-US" sz="1200" dirty="0"/>
                    </a:p>
                  </a:txBody>
                  <a:tcPr>
                    <a:noFill/>
                  </a:tcPr>
                </a:tc>
                <a:tc vMerge="1">
                  <a:txBody>
                    <a:bodyPr/>
                    <a:lstStyle/>
                    <a:p>
                      <a:pPr marL="171450" lvl="0" indent="-171450">
                        <a:buFont typeface="Arial" pitchFamily="34" charset="0"/>
                        <a:buChar char="•"/>
                      </a:pPr>
                      <a:endParaRPr lang="en-US" sz="1200" dirty="0"/>
                    </a:p>
                  </a:txBody>
                  <a:tcPr>
                    <a:noFill/>
                  </a:tcPr>
                </a:tc>
                <a:tc vMerge="1">
                  <a:txBody>
                    <a:bodyPr/>
                    <a:lstStyle/>
                    <a:p>
                      <a:pPr marL="171450" lvl="0" indent="-171450">
                        <a:buFont typeface="Arial" pitchFamily="34" charset="0"/>
                        <a:buChar char="•"/>
                      </a:pP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list </a:t>
                      </a:r>
                      <a:r>
                        <a:rPr lang="en-US" sz="1200" b="0" i="0" u="none" strike="noStrike" kern="1200" baseline="0" dirty="0" err="1" smtClean="0">
                          <a:solidFill>
                            <a:schemeClr val="dk1"/>
                          </a:solidFill>
                          <a:latin typeface="+mn-lt"/>
                          <a:ea typeface="+mn-ea"/>
                          <a:cs typeface="+mn-cs"/>
                        </a:rPr>
                        <a:t>vmrack</a:t>
                      </a:r>
                      <a:r>
                        <a:rPr lang="en-US" sz="1200" b="0" i="0" u="none" strike="noStrike" kern="1200" baseline="0" dirty="0" smtClean="0">
                          <a:solidFill>
                            <a:schemeClr val="dk1"/>
                          </a:solidFill>
                          <a:latin typeface="+mn-lt"/>
                          <a:ea typeface="+mn-ea"/>
                          <a:cs typeface="+mn-cs"/>
                        </a:rPr>
                        <a:t> switch port groups</a:t>
                      </a:r>
                      <a:endParaRPr lang="en-US" sz="1200" dirty="0"/>
                    </a:p>
                  </a:txBody>
                  <a:tcPr>
                    <a:noFill/>
                  </a:tcPr>
                </a:tc>
                <a:tc rowSpan="3">
                  <a:txBody>
                    <a:bodyPr/>
                    <a:lstStyle/>
                    <a:p>
                      <a:pPr marL="171450" lvl="0" indent="-171450">
                        <a:buFont typeface="Arial" pitchFamily="34" charset="0"/>
                        <a:buChar char="•"/>
                      </a:pP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update network</a:t>
                      </a:r>
                      <a:endParaRPr lang="en-US" sz="1200" dirty="0"/>
                    </a:p>
                  </a:txBody>
                  <a:tcPr>
                    <a:noFill/>
                  </a:tcPr>
                </a:tc>
              </a:tr>
              <a:tr h="370840">
                <a:tc>
                  <a:txBody>
                    <a:bodyPr/>
                    <a:lstStyle/>
                    <a:p>
                      <a:pPr marL="0" lvl="0" indent="0">
                        <a:buFont typeface="Arial" pitchFamily="34" charset="0"/>
                        <a:buNone/>
                      </a:pPr>
                      <a:r>
                        <a:rPr lang="en-US" sz="1400" b="1" dirty="0" smtClean="0">
                          <a:solidFill>
                            <a:schemeClr val="tx2"/>
                          </a:solidFill>
                        </a:rPr>
                        <a:t>Enable</a:t>
                      </a:r>
                      <a:endParaRPr lang="en-US" sz="1400" b="1" dirty="0">
                        <a:solidFill>
                          <a:schemeClr val="tx2"/>
                        </a:solidFill>
                      </a:endParaRPr>
                    </a:p>
                  </a:txBody>
                  <a:tcPr>
                    <a:solidFill>
                      <a:srgbClr val="0000FF"/>
                    </a:solidFill>
                  </a:tcPr>
                </a:tc>
                <a:tc>
                  <a:txBody>
                    <a:bodyPr/>
                    <a:lstStyle/>
                    <a:p>
                      <a:pPr marL="0" lvl="0" indent="0">
                        <a:buFont typeface="Arial" pitchFamily="34" charset="0"/>
                        <a:buNone/>
                      </a:pPr>
                      <a:r>
                        <a:rPr lang="en-US" sz="1400" b="1" dirty="0" smtClean="0">
                          <a:solidFill>
                            <a:schemeClr val="tx2"/>
                          </a:solidFill>
                        </a:rPr>
                        <a:t>Disable</a:t>
                      </a:r>
                      <a:endParaRPr lang="en-US" sz="1400" b="1" dirty="0">
                        <a:solidFill>
                          <a:schemeClr val="tx2"/>
                        </a:solidFill>
                      </a:endParaRPr>
                    </a:p>
                  </a:txBody>
                  <a:tcPr>
                    <a:solidFill>
                      <a:srgbClr val="0000FF"/>
                    </a:solidFill>
                  </a:tcPr>
                </a:tc>
                <a:tc vMerge="1">
                  <a:txBody>
                    <a:bodyPr/>
                    <a:lstStyle/>
                    <a:p>
                      <a:pPr marL="171450" lvl="0" indent="-171450">
                        <a:buFont typeface="Arial" pitchFamily="34" charset="0"/>
                        <a:buChar char="•"/>
                      </a:pP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list </a:t>
                      </a:r>
                      <a:r>
                        <a:rPr lang="en-US" sz="1200" b="0" i="0" u="none" strike="noStrike" kern="1200" baseline="0" dirty="0" err="1" smtClean="0">
                          <a:solidFill>
                            <a:schemeClr val="dk1"/>
                          </a:solidFill>
                          <a:latin typeface="+mn-lt"/>
                          <a:ea typeface="+mn-ea"/>
                          <a:cs typeface="+mn-cs"/>
                        </a:rPr>
                        <a:t>vmrack</a:t>
                      </a:r>
                      <a:r>
                        <a:rPr lang="en-US" sz="1200" b="0" i="0" u="none" strike="noStrike" kern="1200" baseline="0" dirty="0" smtClean="0">
                          <a:solidFill>
                            <a:schemeClr val="dk1"/>
                          </a:solidFill>
                          <a:latin typeface="+mn-lt"/>
                          <a:ea typeface="+mn-ea"/>
                          <a:cs typeface="+mn-cs"/>
                        </a:rPr>
                        <a:t> switches</a:t>
                      </a:r>
                      <a:endParaRPr lang="en-US" sz="1200" dirty="0"/>
                    </a:p>
                  </a:txBody>
                  <a:tcPr>
                    <a:noFill/>
                  </a:tcPr>
                </a:tc>
                <a:tc vMerge="1">
                  <a:txBody>
                    <a:bodyPr/>
                    <a:lstStyle/>
                    <a:p>
                      <a:pPr marL="171450" lvl="0" indent="-171450">
                        <a:buFont typeface="Arial" pitchFamily="34" charset="0"/>
                        <a:buChar char="•"/>
                      </a:pP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update role</a:t>
                      </a:r>
                      <a:endParaRPr lang="en-US" sz="1200" dirty="0"/>
                    </a:p>
                  </a:txBody>
                  <a:tcPr>
                    <a:noFill/>
                  </a:tcPr>
                </a:tc>
              </a:tr>
              <a:tr h="370840">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enable user</a:t>
                      </a: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disable user</a:t>
                      </a:r>
                      <a:endParaRPr lang="en-US" sz="1200" dirty="0"/>
                    </a:p>
                  </a:txBody>
                  <a:tcPr>
                    <a:noFill/>
                  </a:tcPr>
                </a:tc>
                <a:tc vMerge="1">
                  <a:txBody>
                    <a:bodyPr/>
                    <a:lstStyle/>
                    <a:p>
                      <a:pPr marL="171450" lvl="0" indent="-171450">
                        <a:buFont typeface="Arial" pitchFamily="34" charset="0"/>
                        <a:buChar char="•"/>
                      </a:pP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list </a:t>
                      </a:r>
                      <a:r>
                        <a:rPr lang="en-US" sz="1200" b="0" i="0" u="none" strike="noStrike" kern="1200" baseline="0" dirty="0" err="1" smtClean="0">
                          <a:solidFill>
                            <a:schemeClr val="dk1"/>
                          </a:solidFill>
                          <a:latin typeface="+mn-lt"/>
                          <a:ea typeface="+mn-ea"/>
                          <a:cs typeface="+mn-cs"/>
                        </a:rPr>
                        <a:t>vswitches</a:t>
                      </a:r>
                      <a:endParaRPr lang="en-US" sz="1200" dirty="0"/>
                    </a:p>
                  </a:txBody>
                  <a:tcPr>
                    <a:noFill/>
                  </a:tcPr>
                </a:tc>
                <a:tc vMerge="1">
                  <a:txBody>
                    <a:bodyPr/>
                    <a:lstStyle/>
                    <a:p>
                      <a:pPr marL="171450" lvl="0" indent="-171450">
                        <a:buFont typeface="Arial" pitchFamily="34" charset="0"/>
                        <a:buChar char="•"/>
                      </a:pPr>
                      <a:endParaRPr lang="en-US" sz="1200" dirty="0"/>
                    </a:p>
                  </a:txBody>
                  <a:tcPr>
                    <a:noFill/>
                  </a:tcPr>
                </a:tc>
                <a:tc>
                  <a:txBody>
                    <a:bodyPr/>
                    <a:lstStyle/>
                    <a:p>
                      <a:pPr marL="171450" lvl="0" indent="-171450">
                        <a:buFont typeface="Arial" pitchFamily="34" charset="0"/>
                        <a:buChar char="•"/>
                      </a:pPr>
                      <a:r>
                        <a:rPr lang="en-US" sz="1200" b="0" i="0" u="none" strike="noStrike" kern="1200" baseline="0" dirty="0" smtClean="0">
                          <a:solidFill>
                            <a:schemeClr val="dk1"/>
                          </a:solidFill>
                          <a:latin typeface="+mn-lt"/>
                          <a:ea typeface="+mn-ea"/>
                          <a:cs typeface="+mn-cs"/>
                        </a:rPr>
                        <a:t>update user</a:t>
                      </a:r>
                      <a:endParaRPr lang="en-US" sz="1200" dirty="0"/>
                    </a:p>
                  </a:txBody>
                  <a:tcPr>
                    <a:noFill/>
                  </a:tcPr>
                </a:tc>
              </a:tr>
            </a:tbl>
          </a:graphicData>
        </a:graphic>
      </p:graphicFrame>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46</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2871225013"/>
      </p:ext>
    </p:extLst>
  </p:cSld>
  <p:clrMapOvr>
    <a:masterClrMapping/>
  </p:clrMapOvr>
  <p:transition spd="med">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to CLI Commands </a:t>
            </a:r>
            <a:r>
              <a:rPr lang="en-US" sz="2000" dirty="0" smtClean="0"/>
              <a:t>- Deprecated Commands</a:t>
            </a:r>
            <a:endParaRPr lang="en-US" sz="2000" dirty="0"/>
          </a:p>
        </p:txBody>
      </p:sp>
      <p:sp>
        <p:nvSpPr>
          <p:cNvPr id="3" name="Content Placeholder 2"/>
          <p:cNvSpPr>
            <a:spLocks noGrp="1"/>
          </p:cNvSpPr>
          <p:nvPr>
            <p:ph sz="half" idx="1"/>
          </p:nvPr>
        </p:nvSpPr>
        <p:spPr/>
        <p:txBody>
          <a:bodyPr>
            <a:normAutofit/>
          </a:bodyPr>
          <a:lstStyle/>
          <a:p>
            <a:pPr marL="0" indent="0">
              <a:buNone/>
            </a:pPr>
            <a:r>
              <a:rPr lang="en-US" sz="1800" dirty="0"/>
              <a:t>Commands relating to Layout View in the Administrator Console (used in releases prior to this one) are being deprecated. These include</a:t>
            </a:r>
            <a:r>
              <a:rPr lang="en-US" sz="1800" dirty="0" smtClean="0"/>
              <a:t>:</a:t>
            </a:r>
          </a:p>
          <a:p>
            <a:endParaRPr lang="en-US" sz="1800" dirty="0"/>
          </a:p>
          <a:p>
            <a:r>
              <a:rPr lang="en-US" sz="1800" dirty="0" smtClean="0">
                <a:solidFill>
                  <a:srgbClr val="0000FF"/>
                </a:solidFill>
              </a:rPr>
              <a:t>layout</a:t>
            </a:r>
            <a:r>
              <a:rPr lang="en-US" sz="1800" dirty="0" smtClean="0"/>
              <a:t> [cable | external network | persona | rack | switch | </a:t>
            </a:r>
            <a:r>
              <a:rPr lang="en-US" sz="1800" dirty="0" err="1" smtClean="0"/>
              <a:t>vmrack</a:t>
            </a:r>
            <a:r>
              <a:rPr lang="en-US" sz="1800" dirty="0" smtClean="0"/>
              <a:t> | </a:t>
            </a:r>
            <a:r>
              <a:rPr lang="en-US" sz="1800" dirty="0" err="1" smtClean="0"/>
              <a:t>vswitch</a:t>
            </a:r>
            <a:r>
              <a:rPr lang="en-US" sz="1800" dirty="0" smtClean="0"/>
              <a:t> ]</a:t>
            </a:r>
            <a:endParaRPr lang="en-US" sz="1800" dirty="0"/>
          </a:p>
          <a:p>
            <a:r>
              <a:rPr lang="en-US" sz="1800" dirty="0" smtClean="0">
                <a:solidFill>
                  <a:srgbClr val="0000FF"/>
                </a:solidFill>
              </a:rPr>
              <a:t>list </a:t>
            </a:r>
            <a:r>
              <a:rPr lang="en-US" sz="1800" dirty="0">
                <a:solidFill>
                  <a:srgbClr val="0000FF"/>
                </a:solidFill>
              </a:rPr>
              <a:t>all layout</a:t>
            </a:r>
          </a:p>
          <a:p>
            <a:r>
              <a:rPr lang="en-US" sz="1800" dirty="0" smtClean="0">
                <a:solidFill>
                  <a:srgbClr val="0000FF"/>
                </a:solidFill>
              </a:rPr>
              <a:t>list </a:t>
            </a:r>
            <a:r>
              <a:rPr lang="en-US" sz="1800" dirty="0">
                <a:solidFill>
                  <a:srgbClr val="0000FF"/>
                </a:solidFill>
              </a:rPr>
              <a:t>external network layout</a:t>
            </a:r>
          </a:p>
          <a:p>
            <a:r>
              <a:rPr lang="en-US" sz="1800" dirty="0" smtClean="0">
                <a:solidFill>
                  <a:srgbClr val="0000FF"/>
                </a:solidFill>
              </a:rPr>
              <a:t>list </a:t>
            </a:r>
            <a:r>
              <a:rPr lang="en-US" sz="1800" dirty="0">
                <a:solidFill>
                  <a:srgbClr val="0000FF"/>
                </a:solidFill>
              </a:rPr>
              <a:t>icons</a:t>
            </a:r>
          </a:p>
          <a:p>
            <a:r>
              <a:rPr lang="en-US" sz="1800" dirty="0" smtClean="0">
                <a:solidFill>
                  <a:srgbClr val="0000FF"/>
                </a:solidFill>
              </a:rPr>
              <a:t>list </a:t>
            </a:r>
            <a:r>
              <a:rPr lang="en-US" sz="1800" dirty="0">
                <a:solidFill>
                  <a:srgbClr val="0000FF"/>
                </a:solidFill>
              </a:rPr>
              <a:t>layout</a:t>
            </a:r>
          </a:p>
          <a:p>
            <a:r>
              <a:rPr lang="en-US" sz="1800" dirty="0" smtClean="0">
                <a:solidFill>
                  <a:srgbClr val="0000FF"/>
                </a:solidFill>
              </a:rPr>
              <a:t>list </a:t>
            </a:r>
            <a:r>
              <a:rPr lang="en-US" sz="1800" dirty="0"/>
              <a:t>[</a:t>
            </a:r>
            <a:r>
              <a:rPr lang="en-US" sz="1800" dirty="0" smtClean="0"/>
              <a:t>persona | rack | switch | </a:t>
            </a:r>
            <a:r>
              <a:rPr lang="en-US" sz="1800" dirty="0" err="1" smtClean="0"/>
              <a:t>vmrack</a:t>
            </a:r>
            <a:r>
              <a:rPr lang="en-US" sz="1800" dirty="0" smtClean="0"/>
              <a:t> | </a:t>
            </a:r>
            <a:r>
              <a:rPr lang="en-US" sz="1800" dirty="0" err="1" smtClean="0"/>
              <a:t>vswitch</a:t>
            </a:r>
            <a:r>
              <a:rPr lang="en-US" sz="1800" dirty="0" smtClean="0"/>
              <a:t> ] layout</a:t>
            </a:r>
          </a:p>
          <a:p>
            <a:endParaRPr lang="en-US" sz="1800" dirty="0"/>
          </a:p>
          <a:p>
            <a:pPr marL="0" indent="0">
              <a:buNone/>
            </a:pPr>
            <a:r>
              <a:rPr lang="en-US" sz="1800" dirty="0"/>
              <a:t>C</a:t>
            </a:r>
            <a:r>
              <a:rPr lang="en-US" sz="1800" dirty="0" smtClean="0"/>
              <a:t>ommands </a:t>
            </a:r>
            <a:r>
              <a:rPr lang="en-US" sz="1800" dirty="0"/>
              <a:t>relating to virtual NICs (</a:t>
            </a:r>
            <a:r>
              <a:rPr lang="en-US" sz="1800" dirty="0" err="1"/>
              <a:t>vNICs</a:t>
            </a:r>
            <a:r>
              <a:rPr lang="en-US" sz="1800" dirty="0"/>
              <a:t>) </a:t>
            </a:r>
            <a:r>
              <a:rPr lang="en-US" sz="1800" dirty="0" smtClean="0"/>
              <a:t>that have </a:t>
            </a:r>
            <a:r>
              <a:rPr lang="en-US" sz="1800" dirty="0"/>
              <a:t>been </a:t>
            </a:r>
            <a:r>
              <a:rPr lang="en-US" sz="1800" dirty="0" smtClean="0"/>
              <a:t>deprecated </a:t>
            </a:r>
            <a:r>
              <a:rPr lang="en-US" sz="1800" dirty="0"/>
              <a:t>include:</a:t>
            </a:r>
          </a:p>
          <a:p>
            <a:r>
              <a:rPr lang="en-US" sz="1800" dirty="0" smtClean="0">
                <a:solidFill>
                  <a:srgbClr val="0000FF"/>
                </a:solidFill>
              </a:rPr>
              <a:t>add </a:t>
            </a:r>
            <a:r>
              <a:rPr lang="en-US" sz="1800" dirty="0" err="1">
                <a:solidFill>
                  <a:srgbClr val="0000FF"/>
                </a:solidFill>
              </a:rPr>
              <a:t>vnic</a:t>
            </a:r>
            <a:r>
              <a:rPr lang="en-US" sz="1800" dirty="0">
                <a:solidFill>
                  <a:srgbClr val="0000FF"/>
                </a:solidFill>
              </a:rPr>
              <a:t> to </a:t>
            </a:r>
            <a:r>
              <a:rPr lang="en-US" sz="1800" dirty="0"/>
              <a:t>[</a:t>
            </a:r>
            <a:r>
              <a:rPr lang="en-US" sz="1800" dirty="0" smtClean="0"/>
              <a:t>persona | </a:t>
            </a:r>
            <a:r>
              <a:rPr lang="en-US" sz="1800" dirty="0" err="1" smtClean="0"/>
              <a:t>vmrack</a:t>
            </a:r>
            <a:r>
              <a:rPr lang="en-US" sz="1800" dirty="0"/>
              <a:t>]</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47</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
        <p:nvSpPr>
          <p:cNvPr id="7" name="TextBox 6"/>
          <p:cNvSpPr txBox="1"/>
          <p:nvPr/>
        </p:nvSpPr>
        <p:spPr>
          <a:xfrm>
            <a:off x="358344" y="5202195"/>
            <a:ext cx="8328455" cy="3416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800" dirty="0" smtClean="0">
                <a:solidFill>
                  <a:schemeClr val="bg2"/>
                </a:solidFill>
                <a:latin typeface="+mn-lt"/>
              </a:rPr>
              <a:t>Review the list of changed commands listed in the Dell AIM 3.4 Release notes.</a:t>
            </a:r>
          </a:p>
        </p:txBody>
      </p:sp>
    </p:spTree>
    <p:extLst>
      <p:ext uri="{BB962C8B-B14F-4D97-AF65-F5344CB8AC3E}">
        <p14:creationId xmlns:p14="http://schemas.microsoft.com/office/powerpoint/2010/main" val="2871390402"/>
      </p:ext>
    </p:extLst>
  </p:cSld>
  <p:clrMapOvr>
    <a:masterClrMapping/>
  </p:clrMapOvr>
  <p:transition spd="med">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 Changes</a:t>
            </a:r>
            <a:endParaRPr lang="en-US" dirty="0"/>
          </a:p>
        </p:txBody>
      </p:sp>
      <p:sp>
        <p:nvSpPr>
          <p:cNvPr id="3" name="Content Placeholder 2"/>
          <p:cNvSpPr>
            <a:spLocks noGrp="1"/>
          </p:cNvSpPr>
          <p:nvPr>
            <p:ph sz="half" idx="1"/>
          </p:nvPr>
        </p:nvSpPr>
        <p:spPr/>
        <p:txBody>
          <a:bodyPr>
            <a:normAutofit/>
          </a:bodyPr>
          <a:lstStyle/>
          <a:p>
            <a:pPr marL="0" indent="0">
              <a:lnSpc>
                <a:spcPct val="100000"/>
              </a:lnSpc>
              <a:buNone/>
            </a:pPr>
            <a:r>
              <a:rPr lang="en-US" sz="1800" dirty="0" smtClean="0"/>
              <a:t>Support has been added for:</a:t>
            </a:r>
          </a:p>
          <a:p>
            <a:pPr marL="0" indent="0">
              <a:lnSpc>
                <a:spcPct val="100000"/>
              </a:lnSpc>
              <a:buNone/>
            </a:pPr>
            <a:endParaRPr lang="en-US" sz="1800" dirty="0" smtClean="0"/>
          </a:p>
          <a:p>
            <a:pPr>
              <a:lnSpc>
                <a:spcPct val="100000"/>
              </a:lnSpc>
            </a:pPr>
            <a:r>
              <a:rPr lang="en-US" sz="1800" dirty="0" smtClean="0">
                <a:solidFill>
                  <a:srgbClr val="0000CC"/>
                </a:solidFill>
              </a:rPr>
              <a:t>Juniper </a:t>
            </a:r>
            <a:r>
              <a:rPr lang="en-US" sz="1800" dirty="0">
                <a:solidFill>
                  <a:srgbClr val="0000CC"/>
                </a:solidFill>
              </a:rPr>
              <a:t>Networks </a:t>
            </a:r>
            <a:r>
              <a:rPr lang="en-US" sz="1800" dirty="0" smtClean="0">
                <a:solidFill>
                  <a:srgbClr val="0000CC"/>
                </a:solidFill>
              </a:rPr>
              <a:t>Switches</a:t>
            </a:r>
          </a:p>
          <a:p>
            <a:pPr>
              <a:lnSpc>
                <a:spcPct val="100000"/>
              </a:lnSpc>
            </a:pPr>
            <a:endParaRPr lang="en-US" sz="800" dirty="0">
              <a:solidFill>
                <a:srgbClr val="0000CC"/>
              </a:solidFill>
            </a:endParaRPr>
          </a:p>
          <a:p>
            <a:pPr>
              <a:lnSpc>
                <a:spcPct val="100000"/>
              </a:lnSpc>
            </a:pPr>
            <a:r>
              <a:rPr lang="en-US" sz="1800" dirty="0" smtClean="0">
                <a:solidFill>
                  <a:srgbClr val="0000CC"/>
                </a:solidFill>
              </a:rPr>
              <a:t>Edge </a:t>
            </a:r>
            <a:r>
              <a:rPr lang="en-US" sz="1800" dirty="0">
                <a:solidFill>
                  <a:srgbClr val="0000CC"/>
                </a:solidFill>
              </a:rPr>
              <a:t>Network </a:t>
            </a:r>
            <a:r>
              <a:rPr lang="en-US" sz="1800" dirty="0" smtClean="0">
                <a:solidFill>
                  <a:srgbClr val="0000CC"/>
                </a:solidFill>
              </a:rPr>
              <a:t>Devices</a:t>
            </a:r>
          </a:p>
          <a:p>
            <a:pPr>
              <a:lnSpc>
                <a:spcPct val="100000"/>
              </a:lnSpc>
            </a:pPr>
            <a:endParaRPr lang="en-US" sz="800" dirty="0" smtClean="0">
              <a:solidFill>
                <a:srgbClr val="0000CC"/>
              </a:solidFill>
            </a:endParaRPr>
          </a:p>
          <a:p>
            <a:pPr>
              <a:lnSpc>
                <a:spcPct val="100000"/>
              </a:lnSpc>
            </a:pPr>
            <a:r>
              <a:rPr lang="en-US" sz="1800" dirty="0">
                <a:solidFill>
                  <a:srgbClr val="0000CC"/>
                </a:solidFill>
              </a:rPr>
              <a:t>Virtual World-Wide Port Name Support for Brocade HBAs and </a:t>
            </a:r>
            <a:r>
              <a:rPr lang="en-US" sz="1800" dirty="0" smtClean="0">
                <a:solidFill>
                  <a:srgbClr val="0000CC"/>
                </a:solidFill>
              </a:rPr>
              <a:t>CNAs</a:t>
            </a:r>
          </a:p>
          <a:p>
            <a:pPr>
              <a:lnSpc>
                <a:spcPct val="100000"/>
              </a:lnSpc>
            </a:pPr>
            <a:endParaRPr lang="en-US" sz="800" dirty="0" smtClean="0">
              <a:solidFill>
                <a:srgbClr val="0000CC"/>
              </a:solidFill>
            </a:endParaRPr>
          </a:p>
          <a:p>
            <a:r>
              <a:rPr lang="en-US" sz="1800" dirty="0" smtClean="0">
                <a:solidFill>
                  <a:srgbClr val="0000CC"/>
                </a:solidFill>
              </a:rPr>
              <a:t>Additional Hardware and Software  </a:t>
            </a:r>
          </a:p>
          <a:p>
            <a:pPr lvl="1"/>
            <a:r>
              <a:rPr lang="en-US" sz="1600" dirty="0" smtClean="0"/>
              <a:t>see </a:t>
            </a:r>
            <a:r>
              <a:rPr lang="en-US" sz="1600" dirty="0"/>
              <a:t>the Dell AIM 3</a:t>
            </a:r>
            <a:r>
              <a:rPr lang="en-US" sz="1600" dirty="0" smtClean="0"/>
              <a:t>. 4 </a:t>
            </a:r>
            <a:r>
              <a:rPr lang="en-US" sz="1600" dirty="0"/>
              <a:t>Hardware/Software Compatibility Matrix </a:t>
            </a:r>
            <a:r>
              <a:rPr lang="en-US" sz="1600" dirty="0" smtClean="0"/>
              <a:t>for current list of hardware, software and firmware supported by Dell AIM.</a:t>
            </a:r>
            <a:endParaRPr lang="en-US" sz="1600" dirty="0"/>
          </a:p>
          <a:p>
            <a:pPr marL="0" indent="0">
              <a:lnSpc>
                <a:spcPct val="100000"/>
              </a:lnSpc>
              <a:buNone/>
            </a:pPr>
            <a:endParaRPr lang="en-US" sz="1800" dirty="0"/>
          </a:p>
          <a:p>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48</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1937709070"/>
      </p:ext>
    </p:extLst>
  </p:cSld>
  <p:clrMapOvr>
    <a:masterClrMapping/>
  </p:clrMapOvr>
  <p:transition spd="med">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Dell AIM Logs </a:t>
            </a:r>
            <a:r>
              <a:rPr lang="en-US" dirty="0" smtClean="0"/>
              <a:t>Tags</a:t>
            </a:r>
            <a:endParaRPr lang="en-US" dirty="0"/>
          </a:p>
        </p:txBody>
      </p:sp>
      <p:sp>
        <p:nvSpPr>
          <p:cNvPr id="3" name="Content Placeholder 2"/>
          <p:cNvSpPr>
            <a:spLocks noGrp="1"/>
          </p:cNvSpPr>
          <p:nvPr>
            <p:ph sz="half" idx="1"/>
          </p:nvPr>
        </p:nvSpPr>
        <p:spPr/>
        <p:txBody>
          <a:bodyPr>
            <a:normAutofit/>
          </a:bodyPr>
          <a:lstStyle/>
          <a:p>
            <a:pPr marL="0" indent="0">
              <a:buNone/>
            </a:pPr>
            <a:r>
              <a:rPr lang="en-US" sz="1800" dirty="0" smtClean="0"/>
              <a:t>Dell </a:t>
            </a:r>
            <a:r>
              <a:rPr lang="en-US" sz="1800" dirty="0"/>
              <a:t>AIM processes use tools from the Apache log4j project to manage how log files are created. Logged events are tagged with labels of severity in descending order</a:t>
            </a:r>
            <a:r>
              <a:rPr lang="en-US" sz="1800" dirty="0" smtClean="0"/>
              <a:t>:</a:t>
            </a:r>
          </a:p>
          <a:p>
            <a:pPr marL="0" indent="0">
              <a:buNone/>
            </a:pPr>
            <a:endParaRPr lang="en-US" sz="1800" dirty="0"/>
          </a:p>
          <a:p>
            <a:r>
              <a:rPr lang="en-US" sz="1800" dirty="0" smtClean="0">
                <a:solidFill>
                  <a:srgbClr val="0000CC"/>
                </a:solidFill>
              </a:rPr>
              <a:t>FATAL</a:t>
            </a:r>
            <a:endParaRPr lang="en-US" sz="1800" dirty="0">
              <a:solidFill>
                <a:srgbClr val="0000CC"/>
              </a:solidFill>
            </a:endParaRPr>
          </a:p>
          <a:p>
            <a:r>
              <a:rPr lang="en-US" sz="1800" dirty="0" smtClean="0">
                <a:solidFill>
                  <a:srgbClr val="0000CC"/>
                </a:solidFill>
              </a:rPr>
              <a:t>ERROR</a:t>
            </a:r>
            <a:endParaRPr lang="en-US" sz="1800" dirty="0">
              <a:solidFill>
                <a:srgbClr val="0000CC"/>
              </a:solidFill>
            </a:endParaRPr>
          </a:p>
          <a:p>
            <a:r>
              <a:rPr lang="en-US" sz="1800" dirty="0" smtClean="0">
                <a:solidFill>
                  <a:srgbClr val="0000CC"/>
                </a:solidFill>
              </a:rPr>
              <a:t>WARN</a:t>
            </a:r>
            <a:endParaRPr lang="en-US" sz="1800" dirty="0">
              <a:solidFill>
                <a:srgbClr val="0000CC"/>
              </a:solidFill>
            </a:endParaRPr>
          </a:p>
          <a:p>
            <a:r>
              <a:rPr lang="en-US" sz="1800" dirty="0" smtClean="0">
                <a:solidFill>
                  <a:srgbClr val="0000CC"/>
                </a:solidFill>
              </a:rPr>
              <a:t>INFO</a:t>
            </a:r>
            <a:endParaRPr lang="en-US" sz="1800" dirty="0">
              <a:solidFill>
                <a:srgbClr val="0000CC"/>
              </a:solidFill>
            </a:endParaRPr>
          </a:p>
          <a:p>
            <a:r>
              <a:rPr lang="en-US" sz="1800" dirty="0" smtClean="0">
                <a:solidFill>
                  <a:srgbClr val="0000CC"/>
                </a:solidFill>
              </a:rPr>
              <a:t>DEBUG</a:t>
            </a:r>
          </a:p>
          <a:p>
            <a:r>
              <a:rPr lang="en-US" sz="1800" dirty="0" smtClean="0">
                <a:solidFill>
                  <a:srgbClr val="0000CC"/>
                </a:solidFill>
              </a:rPr>
              <a:t>TRACE</a:t>
            </a:r>
            <a:r>
              <a:rPr lang="en-US" sz="1800" dirty="0" smtClean="0"/>
              <a:t> – used for debugging</a:t>
            </a:r>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49</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1745921699"/>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to Dell</a:t>
            </a:r>
            <a:endParaRPr lang="en-US" dirty="0"/>
          </a:p>
        </p:txBody>
      </p:sp>
      <p:sp>
        <p:nvSpPr>
          <p:cNvPr id="3" name="Content Placeholder 2"/>
          <p:cNvSpPr>
            <a:spLocks noGrp="1"/>
          </p:cNvSpPr>
          <p:nvPr>
            <p:ph sz="half" idx="1"/>
          </p:nvPr>
        </p:nvSpPr>
        <p:spPr/>
        <p:txBody>
          <a:bodyPr>
            <a:normAutofit/>
          </a:bodyPr>
          <a:lstStyle/>
          <a:p>
            <a:pPr marL="0" indent="0">
              <a:buNone/>
            </a:pPr>
            <a:r>
              <a:rPr lang="en-US" sz="2400" dirty="0"/>
              <a:t>Exciting Time to be at Dell</a:t>
            </a:r>
          </a:p>
          <a:p>
            <a:pPr marL="0" indent="0">
              <a:buNone/>
            </a:pPr>
            <a:r>
              <a:rPr lang="en-US" sz="1800" dirty="0"/>
              <a:t>	</a:t>
            </a:r>
            <a:r>
              <a:rPr lang="en-US" sz="1800" dirty="0">
                <a:solidFill>
                  <a:schemeClr val="bg1">
                    <a:lumMod val="50000"/>
                  </a:schemeClr>
                </a:solidFill>
              </a:rPr>
              <a:t>Top Name</a:t>
            </a:r>
          </a:p>
          <a:p>
            <a:pPr marL="0" indent="0">
              <a:buNone/>
            </a:pPr>
            <a:r>
              <a:rPr lang="en-US" sz="1800" dirty="0">
                <a:solidFill>
                  <a:schemeClr val="bg1">
                    <a:lumMod val="50000"/>
                  </a:schemeClr>
                </a:solidFill>
              </a:rPr>
              <a:t>	Top Products</a:t>
            </a:r>
          </a:p>
          <a:p>
            <a:pPr marL="0" indent="0">
              <a:buNone/>
            </a:pPr>
            <a:r>
              <a:rPr lang="en-US" sz="1800" dirty="0">
                <a:solidFill>
                  <a:schemeClr val="bg1">
                    <a:lumMod val="50000"/>
                  </a:schemeClr>
                </a:solidFill>
              </a:rPr>
              <a:t>	New  Enterprise Technologies </a:t>
            </a:r>
            <a:r>
              <a:rPr lang="en-US" sz="1800" dirty="0">
                <a:solidFill>
                  <a:schemeClr val="bg1"/>
                </a:solidFill>
              </a:rPr>
              <a:t>– Dell AIM and VIS</a:t>
            </a:r>
          </a:p>
          <a:p>
            <a:pPr marL="0" indent="0">
              <a:buNone/>
            </a:pPr>
            <a:endParaRPr lang="en-US" sz="1800" dirty="0"/>
          </a:p>
          <a:p>
            <a:pPr marL="0" indent="0">
              <a:buNone/>
            </a:pPr>
            <a:r>
              <a:rPr lang="en-US" sz="2400" dirty="0"/>
              <a:t>Why you are here</a:t>
            </a:r>
          </a:p>
          <a:p>
            <a:pPr marL="1017588" lvl="3" indent="0">
              <a:buNone/>
            </a:pPr>
            <a:r>
              <a:rPr lang="en-US" sz="1800" dirty="0" smtClean="0">
                <a:solidFill>
                  <a:schemeClr val="bg1">
                    <a:lumMod val="50000"/>
                  </a:schemeClr>
                </a:solidFill>
              </a:rPr>
              <a:t>As a Dell employee working with AIM you need to understand how AIM can provide solutions to Dell customers for there everyday pain points.</a:t>
            </a:r>
            <a:endParaRPr lang="en-US" sz="1800" dirty="0">
              <a:solidFill>
                <a:schemeClr val="bg1">
                  <a:lumMod val="50000"/>
                </a:schemeClr>
              </a:solidFill>
            </a:endParaRPr>
          </a:p>
          <a:p>
            <a:pPr marL="1017588" lvl="3" indent="0">
              <a:buNone/>
            </a:pPr>
            <a:endParaRPr lang="en-US" sz="1800" dirty="0">
              <a:solidFill>
                <a:schemeClr val="bg1">
                  <a:lumMod val="50000"/>
                </a:schemeClr>
              </a:solidFill>
            </a:endParaRPr>
          </a:p>
          <a:p>
            <a:pPr marL="1017588" lvl="3" indent="0">
              <a:buNone/>
            </a:pPr>
            <a:r>
              <a:rPr lang="en-US" sz="1800" dirty="0" smtClean="0">
                <a:solidFill>
                  <a:schemeClr val="bg1">
                    <a:lumMod val="50000"/>
                  </a:schemeClr>
                </a:solidFill>
              </a:rPr>
              <a:t>This class provides </a:t>
            </a:r>
            <a:r>
              <a:rPr lang="en-US" sz="1800" dirty="0">
                <a:solidFill>
                  <a:schemeClr val="bg1">
                    <a:lumMod val="50000"/>
                  </a:schemeClr>
                </a:solidFill>
              </a:rPr>
              <a:t>you </a:t>
            </a:r>
            <a:r>
              <a:rPr lang="en-US" sz="1800" dirty="0" smtClean="0">
                <a:solidFill>
                  <a:schemeClr val="bg1">
                    <a:lumMod val="50000"/>
                  </a:schemeClr>
                </a:solidFill>
              </a:rPr>
              <a:t>with an </a:t>
            </a:r>
            <a:r>
              <a:rPr lang="en-US" sz="1800" dirty="0">
                <a:solidFill>
                  <a:schemeClr val="bg1">
                    <a:lumMod val="50000"/>
                  </a:schemeClr>
                </a:solidFill>
              </a:rPr>
              <a:t>outstanding opportunity to work </a:t>
            </a:r>
            <a:r>
              <a:rPr lang="en-US" sz="1800" dirty="0" smtClean="0">
                <a:solidFill>
                  <a:schemeClr val="bg1">
                    <a:lumMod val="50000"/>
                  </a:schemeClr>
                </a:solidFill>
              </a:rPr>
              <a:t>with an </a:t>
            </a:r>
            <a:r>
              <a:rPr lang="en-US" sz="1800" dirty="0">
                <a:solidFill>
                  <a:schemeClr val="bg1">
                    <a:lumMod val="50000"/>
                  </a:schemeClr>
                </a:solidFill>
              </a:rPr>
              <a:t>exciting </a:t>
            </a:r>
            <a:r>
              <a:rPr lang="en-US" sz="1800" dirty="0" smtClean="0">
                <a:solidFill>
                  <a:schemeClr val="bg1">
                    <a:lumMod val="50000"/>
                  </a:schemeClr>
                </a:solidFill>
              </a:rPr>
              <a:t>technology within your team environment.</a:t>
            </a:r>
          </a:p>
          <a:p>
            <a:pPr marL="0" indent="0">
              <a:buNone/>
            </a:pPr>
            <a:endParaRPr lang="en-US" sz="1800" dirty="0">
              <a:solidFill>
                <a:schemeClr val="tx1"/>
              </a:solidFill>
            </a:endParaRPr>
          </a:p>
          <a:p>
            <a:pPr marL="0" indent="0">
              <a:buNone/>
            </a:pPr>
            <a:r>
              <a:rPr lang="en-US" sz="1800" dirty="0" smtClean="0">
                <a:solidFill>
                  <a:schemeClr val="tx1"/>
                </a:solidFill>
              </a:rPr>
              <a:t>	</a:t>
            </a:r>
            <a:endParaRPr lang="en-US" sz="1800" dirty="0"/>
          </a:p>
        </p:txBody>
      </p:sp>
      <p:sp>
        <p:nvSpPr>
          <p:cNvPr id="4" name="Footer Placeholder 3"/>
          <p:cNvSpPr>
            <a:spLocks noGrp="1"/>
          </p:cNvSpPr>
          <p:nvPr>
            <p:ph type="ftr" sz="quarter" idx="3"/>
          </p:nvPr>
        </p:nvSpPr>
        <p:spPr>
          <a:xfrm>
            <a:off x="805580" y="6391797"/>
            <a:ext cx="1885950" cy="152400"/>
          </a:xfrm>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5</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109853687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 file sizing</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smtClean="0"/>
              <a:t>On </a:t>
            </a:r>
            <a:r>
              <a:rPr lang="en-US" dirty="0"/>
              <a:t>Controllers, the </a:t>
            </a:r>
            <a:r>
              <a:rPr lang="en-US" sz="1800" dirty="0">
                <a:solidFill>
                  <a:srgbClr val="0000CC"/>
                </a:solidFill>
                <a:latin typeface="Miriam Fixed" pitchFamily="49" charset="-79"/>
                <a:cs typeface="Miriam Fixed" pitchFamily="49" charset="-79"/>
              </a:rPr>
              <a:t>/opt/dell/aim/</a:t>
            </a:r>
            <a:r>
              <a:rPr lang="en-US" sz="1800" dirty="0" err="1">
                <a:solidFill>
                  <a:srgbClr val="0000CC"/>
                </a:solidFill>
                <a:latin typeface="Miriam Fixed" pitchFamily="49" charset="-79"/>
                <a:cs typeface="Miriam Fixed" pitchFamily="49" charset="-79"/>
              </a:rPr>
              <a:t>var</a:t>
            </a:r>
            <a:r>
              <a:rPr lang="en-US" sz="1800" dirty="0">
                <a:solidFill>
                  <a:srgbClr val="0000CC"/>
                </a:solidFill>
                <a:latin typeface="Miriam Fixed" pitchFamily="49" charset="-79"/>
                <a:cs typeface="Miriam Fixed" pitchFamily="49" charset="-79"/>
              </a:rPr>
              <a:t>/</a:t>
            </a:r>
            <a:r>
              <a:rPr lang="en-US" sz="1800" dirty="0" err="1">
                <a:solidFill>
                  <a:srgbClr val="0000CC"/>
                </a:solidFill>
                <a:latin typeface="Miriam Fixed" pitchFamily="49" charset="-79"/>
                <a:cs typeface="Miriam Fixed" pitchFamily="49" charset="-79"/>
              </a:rPr>
              <a:t>etc</a:t>
            </a:r>
            <a:r>
              <a:rPr lang="en-US" sz="1800" dirty="0">
                <a:solidFill>
                  <a:srgbClr val="0000CC"/>
                </a:solidFill>
                <a:latin typeface="Miriam Fixed" pitchFamily="49" charset="-79"/>
                <a:cs typeface="Miriam Fixed" pitchFamily="49" charset="-79"/>
              </a:rPr>
              <a:t>/log4j.controller.xml </a:t>
            </a:r>
            <a:r>
              <a:rPr lang="en-US" dirty="0"/>
              <a:t>file controls how Dell AIM processes write information to logs, how large to permit logs to grow before rolling them over, and so on. </a:t>
            </a:r>
            <a:endParaRPr lang="en-US" dirty="0" smtClean="0"/>
          </a:p>
          <a:p>
            <a:pPr marL="0" indent="0">
              <a:buNone/>
            </a:pPr>
            <a:endParaRPr lang="en-US" sz="1800" dirty="0" smtClean="0"/>
          </a:p>
          <a:p>
            <a:r>
              <a:rPr lang="en-US" sz="1800" dirty="0" smtClean="0"/>
              <a:t>On </a:t>
            </a:r>
            <a:r>
              <a:rPr lang="en-US" sz="1800" dirty="0"/>
              <a:t>Linux personas and </a:t>
            </a:r>
            <a:r>
              <a:rPr lang="en-US" sz="1800" dirty="0" err="1"/>
              <a:t>Xen</a:t>
            </a:r>
            <a:r>
              <a:rPr lang="en-US" sz="1800" dirty="0"/>
              <a:t> </a:t>
            </a:r>
            <a:r>
              <a:rPr lang="en-US" sz="1800" dirty="0" err="1"/>
              <a:t>VMRacks</a:t>
            </a:r>
            <a:r>
              <a:rPr lang="en-US" sz="1800" dirty="0"/>
              <a:t>, this </a:t>
            </a:r>
            <a:r>
              <a:rPr lang="en-US" sz="1800" dirty="0" smtClean="0"/>
              <a:t>file is: </a:t>
            </a:r>
            <a:r>
              <a:rPr lang="en-US" sz="1800" dirty="0" smtClean="0">
                <a:solidFill>
                  <a:srgbClr val="0000CC"/>
                </a:solidFill>
                <a:latin typeface="Miriam Fixed" pitchFamily="49" charset="-79"/>
                <a:cs typeface="Miriam Fixed" pitchFamily="49" charset="-79"/>
              </a:rPr>
              <a:t>/opt/dell/aim/</a:t>
            </a:r>
            <a:r>
              <a:rPr lang="en-US" sz="1800" dirty="0" err="1" smtClean="0">
                <a:solidFill>
                  <a:srgbClr val="0000CC"/>
                </a:solidFill>
                <a:latin typeface="Miriam Fixed" pitchFamily="49" charset="-79"/>
                <a:cs typeface="Miriam Fixed" pitchFamily="49" charset="-79"/>
              </a:rPr>
              <a:t>var</a:t>
            </a:r>
            <a:r>
              <a:rPr lang="en-US" sz="1800" dirty="0" smtClean="0">
                <a:solidFill>
                  <a:srgbClr val="0000CC"/>
                </a:solidFill>
                <a:latin typeface="Miriam Fixed" pitchFamily="49" charset="-79"/>
                <a:cs typeface="Miriam Fixed" pitchFamily="49" charset="-79"/>
              </a:rPr>
              <a:t>/</a:t>
            </a:r>
            <a:r>
              <a:rPr lang="en-US" sz="1800" dirty="0" err="1" smtClean="0">
                <a:solidFill>
                  <a:srgbClr val="0000CC"/>
                </a:solidFill>
                <a:latin typeface="Miriam Fixed" pitchFamily="49" charset="-79"/>
                <a:cs typeface="Miriam Fixed" pitchFamily="49" charset="-79"/>
              </a:rPr>
              <a:t>etc</a:t>
            </a:r>
            <a:r>
              <a:rPr lang="en-US" sz="1800" dirty="0" smtClean="0">
                <a:solidFill>
                  <a:srgbClr val="0000CC"/>
                </a:solidFill>
                <a:latin typeface="Miriam Fixed" pitchFamily="49" charset="-79"/>
                <a:cs typeface="Miriam Fixed" pitchFamily="49" charset="-79"/>
              </a:rPr>
              <a:t>/log4j.xml</a:t>
            </a:r>
            <a:r>
              <a:rPr lang="en-US" sz="1800" dirty="0">
                <a:solidFill>
                  <a:srgbClr val="0000CC"/>
                </a:solidFill>
                <a:latin typeface="Miriam Fixed" pitchFamily="49" charset="-79"/>
                <a:cs typeface="Miriam Fixed" pitchFamily="49" charset="-79"/>
              </a:rPr>
              <a:t>. </a:t>
            </a:r>
            <a:endParaRPr lang="en-US" sz="1800" dirty="0" smtClean="0">
              <a:solidFill>
                <a:srgbClr val="0000CC"/>
              </a:solidFill>
              <a:latin typeface="Miriam Fixed" pitchFamily="49" charset="-79"/>
              <a:cs typeface="Miriam Fixed" pitchFamily="49" charset="-79"/>
            </a:endParaRPr>
          </a:p>
          <a:p>
            <a:endParaRPr lang="en-US" sz="1800" dirty="0"/>
          </a:p>
          <a:p>
            <a:r>
              <a:rPr lang="en-US" sz="1800" dirty="0" smtClean="0"/>
              <a:t>On </a:t>
            </a:r>
            <a:r>
              <a:rPr lang="en-US" sz="1800" dirty="0"/>
              <a:t>Windows personas, this file is </a:t>
            </a:r>
            <a:endParaRPr lang="en-US" sz="1800" dirty="0" smtClean="0"/>
          </a:p>
          <a:p>
            <a:r>
              <a:rPr lang="en-US" sz="1800" dirty="0" smtClean="0">
                <a:solidFill>
                  <a:srgbClr val="0000CC"/>
                </a:solidFill>
                <a:latin typeface="Miriam Fixed" pitchFamily="49" charset="-79"/>
                <a:cs typeface="Miriam Fixed" pitchFamily="49" charset="-79"/>
              </a:rPr>
              <a:t>C</a:t>
            </a:r>
            <a:r>
              <a:rPr lang="en-US" sz="1800" dirty="0">
                <a:solidFill>
                  <a:srgbClr val="0000CC"/>
                </a:solidFill>
                <a:latin typeface="Miriam Fixed" pitchFamily="49" charset="-79"/>
                <a:cs typeface="Miriam Fixed" pitchFamily="49" charset="-79"/>
              </a:rPr>
              <a:t>:\Program Files\Dell\AIM\persona\</a:t>
            </a:r>
            <a:r>
              <a:rPr lang="en-US" sz="1800" dirty="0" err="1">
                <a:solidFill>
                  <a:srgbClr val="0000CC"/>
                </a:solidFill>
                <a:latin typeface="Miriam Fixed" pitchFamily="49" charset="-79"/>
                <a:cs typeface="Miriam Fixed" pitchFamily="49" charset="-79"/>
              </a:rPr>
              <a:t>etc</a:t>
            </a:r>
            <a:r>
              <a:rPr lang="en-US" sz="1800" dirty="0">
                <a:solidFill>
                  <a:srgbClr val="0000CC"/>
                </a:solidFill>
                <a:latin typeface="Miriam Fixed" pitchFamily="49" charset="-79"/>
                <a:cs typeface="Miriam Fixed" pitchFamily="49" charset="-79"/>
              </a:rPr>
              <a:t>\log4j.xml</a:t>
            </a:r>
            <a:r>
              <a:rPr lang="en-US" sz="1800" dirty="0" smtClean="0">
                <a:solidFill>
                  <a:srgbClr val="0000CC"/>
                </a:solidFill>
                <a:latin typeface="Miriam Fixed" pitchFamily="49" charset="-79"/>
                <a:cs typeface="Miriam Fixed" pitchFamily="49" charset="-79"/>
              </a:rPr>
              <a:t>.</a:t>
            </a:r>
          </a:p>
          <a:p>
            <a:endParaRPr lang="en-US" sz="1800" dirty="0">
              <a:solidFill>
                <a:srgbClr val="0000CC"/>
              </a:solidFill>
              <a:latin typeface="Miriam Fixed" pitchFamily="49" charset="-79"/>
              <a:cs typeface="Miriam Fixed" pitchFamily="49" charset="-79"/>
            </a:endParaRPr>
          </a:p>
          <a:p>
            <a:pPr marL="0" indent="0">
              <a:buNone/>
            </a:pPr>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50</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4022468574"/>
      </p:ext>
    </p:extLst>
  </p:cSld>
  <p:clrMapOvr>
    <a:masterClrMapping/>
  </p:clrMapOvr>
  <p:transition spd="med">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Example: </a:t>
            </a:r>
            <a:r>
              <a:rPr lang="en-US" dirty="0" smtClean="0"/>
              <a:t>Changing the Maximum File Size</a:t>
            </a:r>
            <a:endParaRPr lang="en-US" dirty="0"/>
          </a:p>
        </p:txBody>
      </p:sp>
      <p:sp>
        <p:nvSpPr>
          <p:cNvPr id="3" name="Content Placeholder 2"/>
          <p:cNvSpPr>
            <a:spLocks noGrp="1"/>
          </p:cNvSpPr>
          <p:nvPr>
            <p:ph sz="half" idx="1"/>
          </p:nvPr>
        </p:nvSpPr>
        <p:spPr/>
        <p:txBody>
          <a:bodyPr>
            <a:noAutofit/>
          </a:bodyPr>
          <a:lstStyle/>
          <a:p>
            <a:pPr marL="0" indent="0">
              <a:buNone/>
            </a:pPr>
            <a:r>
              <a:rPr lang="en-US" dirty="0"/>
              <a:t>To change the maximum file size or maximum number of retained files for the events.log file, change the values of </a:t>
            </a:r>
            <a:r>
              <a:rPr lang="en-US" dirty="0" err="1"/>
              <a:t>MaxFileSize</a:t>
            </a:r>
            <a:r>
              <a:rPr lang="en-US" dirty="0"/>
              <a:t> or </a:t>
            </a:r>
            <a:r>
              <a:rPr lang="en-US" dirty="0" err="1"/>
              <a:t>MaxBackupIndex</a:t>
            </a:r>
            <a:r>
              <a:rPr lang="en-US" dirty="0"/>
              <a:t> in the following section</a:t>
            </a:r>
            <a:r>
              <a:rPr lang="en-US" dirty="0" smtClean="0"/>
              <a:t>:</a:t>
            </a:r>
          </a:p>
          <a:p>
            <a:pPr marL="0" indent="0">
              <a:buNone/>
            </a:pPr>
            <a:endParaRPr lang="en-US" sz="1800" dirty="0"/>
          </a:p>
          <a:p>
            <a:pPr marL="346075" lvl="1" indent="0">
              <a:buNone/>
            </a:pPr>
            <a:r>
              <a:rPr lang="en-US" sz="1600" dirty="0">
                <a:solidFill>
                  <a:srgbClr val="0000CC"/>
                </a:solidFill>
              </a:rPr>
              <a:t>&lt;</a:t>
            </a:r>
            <a:r>
              <a:rPr lang="en-US" dirty="0" err="1">
                <a:solidFill>
                  <a:srgbClr val="0000CC"/>
                </a:solidFill>
              </a:rPr>
              <a:t>appender</a:t>
            </a:r>
            <a:r>
              <a:rPr lang="en-US" dirty="0">
                <a:solidFill>
                  <a:srgbClr val="0000CC"/>
                </a:solidFill>
              </a:rPr>
              <a:t> name="MESSAGES" class="org.apache.log4j.RollingFileAppender"&gt; </a:t>
            </a:r>
          </a:p>
          <a:p>
            <a:pPr marL="346075" lvl="1" indent="0">
              <a:buNone/>
            </a:pPr>
            <a:r>
              <a:rPr lang="en-US" dirty="0">
                <a:solidFill>
                  <a:srgbClr val="0000CC"/>
                </a:solidFill>
              </a:rPr>
              <a:t>&lt;</a:t>
            </a:r>
            <a:r>
              <a:rPr lang="en-US" dirty="0" err="1">
                <a:solidFill>
                  <a:srgbClr val="0000CC"/>
                </a:solidFill>
              </a:rPr>
              <a:t>param</a:t>
            </a:r>
            <a:r>
              <a:rPr lang="en-US" dirty="0">
                <a:solidFill>
                  <a:srgbClr val="0000CC"/>
                </a:solidFill>
              </a:rPr>
              <a:t> name="Threshold" value="info"/&gt; </a:t>
            </a:r>
          </a:p>
          <a:p>
            <a:pPr marL="346075" lvl="1" indent="0">
              <a:buNone/>
            </a:pPr>
            <a:r>
              <a:rPr lang="nn-NO" dirty="0">
                <a:solidFill>
                  <a:srgbClr val="0000CC"/>
                </a:solidFill>
              </a:rPr>
              <a:t>&lt;param name="File" value="/opt/dell/aim/var/log/messages.log"/&gt; </a:t>
            </a:r>
          </a:p>
          <a:p>
            <a:pPr marL="346075" lvl="1" indent="0">
              <a:buNone/>
            </a:pPr>
            <a:r>
              <a:rPr lang="en-US" dirty="0">
                <a:solidFill>
                  <a:srgbClr val="0000CC"/>
                </a:solidFill>
              </a:rPr>
              <a:t>&lt;</a:t>
            </a:r>
            <a:r>
              <a:rPr lang="en-US" dirty="0" err="1">
                <a:solidFill>
                  <a:srgbClr val="0000CC"/>
                </a:solidFill>
              </a:rPr>
              <a:t>param</a:t>
            </a:r>
            <a:r>
              <a:rPr lang="en-US" dirty="0">
                <a:solidFill>
                  <a:srgbClr val="0000CC"/>
                </a:solidFill>
              </a:rPr>
              <a:t> name="</a:t>
            </a:r>
            <a:r>
              <a:rPr lang="en-US" dirty="0" err="1">
                <a:solidFill>
                  <a:srgbClr val="0000CC"/>
                </a:solidFill>
              </a:rPr>
              <a:t>MaxFileSize</a:t>
            </a:r>
            <a:r>
              <a:rPr lang="en-US" dirty="0">
                <a:solidFill>
                  <a:srgbClr val="0000CC"/>
                </a:solidFill>
              </a:rPr>
              <a:t>" value="1MB</a:t>
            </a:r>
            <a:r>
              <a:rPr lang="en-US" dirty="0" smtClean="0">
                <a:solidFill>
                  <a:srgbClr val="0000CC"/>
                </a:solidFill>
              </a:rPr>
              <a:t>"/&gt;</a:t>
            </a:r>
          </a:p>
          <a:p>
            <a:pPr marL="346075" lvl="1" indent="0">
              <a:buNone/>
            </a:pPr>
            <a:r>
              <a:rPr lang="en-US" dirty="0" smtClean="0">
                <a:solidFill>
                  <a:srgbClr val="0000CC"/>
                </a:solidFill>
              </a:rPr>
              <a:t>&lt;</a:t>
            </a:r>
            <a:r>
              <a:rPr lang="en-US" dirty="0" err="1">
                <a:solidFill>
                  <a:srgbClr val="0000CC"/>
                </a:solidFill>
              </a:rPr>
              <a:t>param</a:t>
            </a:r>
            <a:r>
              <a:rPr lang="en-US" dirty="0">
                <a:solidFill>
                  <a:srgbClr val="0000CC"/>
                </a:solidFill>
              </a:rPr>
              <a:t> name="</a:t>
            </a:r>
            <a:r>
              <a:rPr lang="en-US" dirty="0" err="1">
                <a:solidFill>
                  <a:srgbClr val="0000CC"/>
                </a:solidFill>
              </a:rPr>
              <a:t>MaxBackupIndex</a:t>
            </a:r>
            <a:r>
              <a:rPr lang="en-US" dirty="0">
                <a:solidFill>
                  <a:srgbClr val="0000CC"/>
                </a:solidFill>
              </a:rPr>
              <a:t>" value="3"/&gt; </a:t>
            </a:r>
          </a:p>
          <a:p>
            <a:pPr marL="346075" lvl="1" indent="0">
              <a:buNone/>
            </a:pPr>
            <a:r>
              <a:rPr lang="en-US" dirty="0">
                <a:solidFill>
                  <a:srgbClr val="0000CC"/>
                </a:solidFill>
              </a:rPr>
              <a:t>&lt;layout class="org.apache.log4j.PatternLayout</a:t>
            </a:r>
            <a:r>
              <a:rPr lang="en-US" dirty="0" smtClean="0">
                <a:solidFill>
                  <a:srgbClr val="0000CC"/>
                </a:solidFill>
              </a:rPr>
              <a:t>"&gt;</a:t>
            </a:r>
          </a:p>
          <a:p>
            <a:pPr marL="346075" lvl="1" indent="0">
              <a:buNone/>
            </a:pPr>
            <a:r>
              <a:rPr lang="en-US" dirty="0" smtClean="0">
                <a:solidFill>
                  <a:srgbClr val="0000CC"/>
                </a:solidFill>
              </a:rPr>
              <a:t>&lt;</a:t>
            </a:r>
            <a:r>
              <a:rPr lang="en-US" dirty="0" err="1">
                <a:solidFill>
                  <a:srgbClr val="0000CC"/>
                </a:solidFill>
              </a:rPr>
              <a:t>param</a:t>
            </a:r>
            <a:r>
              <a:rPr lang="en-US" dirty="0">
                <a:solidFill>
                  <a:srgbClr val="0000CC"/>
                </a:solidFill>
              </a:rPr>
              <a:t> name="</a:t>
            </a:r>
            <a:r>
              <a:rPr lang="en-US" dirty="0" err="1">
                <a:solidFill>
                  <a:srgbClr val="0000CC"/>
                </a:solidFill>
              </a:rPr>
              <a:t>ConversionPattern</a:t>
            </a:r>
            <a:r>
              <a:rPr lang="en-US" dirty="0">
                <a:solidFill>
                  <a:srgbClr val="0000CC"/>
                </a:solidFill>
              </a:rPr>
              <a:t>" value="%d [%t] %-5p %c %x - %</a:t>
            </a:r>
            <a:r>
              <a:rPr lang="en-US" dirty="0" err="1">
                <a:solidFill>
                  <a:srgbClr val="0000CC"/>
                </a:solidFill>
              </a:rPr>
              <a:t>m%n</a:t>
            </a:r>
            <a:r>
              <a:rPr lang="en-US" dirty="0">
                <a:solidFill>
                  <a:srgbClr val="0000CC"/>
                </a:solidFill>
              </a:rPr>
              <a:t>" </a:t>
            </a:r>
            <a:endParaRPr lang="en-US" dirty="0" smtClean="0">
              <a:solidFill>
                <a:srgbClr val="0000CC"/>
              </a:solidFill>
            </a:endParaRPr>
          </a:p>
          <a:p>
            <a:pPr marL="0" indent="0">
              <a:buNone/>
            </a:pPr>
            <a:r>
              <a:rPr lang="en-US" sz="1800" dirty="0" smtClean="0">
                <a:solidFill>
                  <a:srgbClr val="0000CC"/>
                </a:solidFill>
              </a:rPr>
              <a:t>/&gt; </a:t>
            </a:r>
            <a:endParaRPr lang="en-US" sz="1800" dirty="0">
              <a:solidFill>
                <a:srgbClr val="0000CC"/>
              </a:solidFill>
            </a:endParaRPr>
          </a:p>
          <a:p>
            <a:pPr marL="346075" lvl="1" indent="0">
              <a:buNone/>
            </a:pPr>
            <a:r>
              <a:rPr lang="en-US" dirty="0">
                <a:solidFill>
                  <a:srgbClr val="0000CC"/>
                </a:solidFill>
              </a:rPr>
              <a:t>&lt;/layout&gt; </a:t>
            </a:r>
          </a:p>
          <a:p>
            <a:pPr marL="346075" lvl="1" indent="0">
              <a:buNone/>
            </a:pPr>
            <a:r>
              <a:rPr lang="en-US" dirty="0">
                <a:solidFill>
                  <a:srgbClr val="0000CC"/>
                </a:solidFill>
              </a:rPr>
              <a:t>&lt;/</a:t>
            </a:r>
            <a:r>
              <a:rPr lang="en-US" dirty="0" err="1">
                <a:solidFill>
                  <a:srgbClr val="0000CC"/>
                </a:solidFill>
              </a:rPr>
              <a:t>appender</a:t>
            </a:r>
            <a:r>
              <a:rPr lang="en-US" dirty="0">
                <a:solidFill>
                  <a:srgbClr val="0000CC"/>
                </a:solidFill>
              </a:rPr>
              <a:t>&gt;</a:t>
            </a:r>
            <a:r>
              <a:rPr lang="en-US" dirty="0" smtClean="0">
                <a:solidFill>
                  <a:srgbClr val="0000CC"/>
                </a:solidFill>
              </a:rPr>
              <a:t> </a:t>
            </a:r>
            <a:r>
              <a:rPr lang="en-US" dirty="0" smtClean="0">
                <a:solidFill>
                  <a:srgbClr val="0000CC"/>
                </a:solidFill>
                <a:latin typeface="Miriam Fixed" pitchFamily="49" charset="-79"/>
                <a:cs typeface="Miriam Fixed" pitchFamily="49" charset="-79"/>
              </a:rPr>
              <a:t> </a:t>
            </a:r>
            <a:endParaRPr lang="en-US" dirty="0">
              <a:solidFill>
                <a:srgbClr val="0000CC"/>
              </a:solidFill>
              <a:latin typeface="Miriam Fixed" pitchFamily="49" charset="-79"/>
              <a:cs typeface="Miriam Fixed" pitchFamily="49" charset="-79"/>
            </a:endParaRPr>
          </a:p>
          <a:p>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51</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134902951"/>
      </p:ext>
    </p:extLst>
  </p:cSld>
  <p:clrMapOvr>
    <a:masterClrMapping/>
  </p:clrMapOvr>
  <p:transition spd="med">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Files </a:t>
            </a:r>
            <a:r>
              <a:rPr lang="en-US" dirty="0"/>
              <a:t>in /opt/dell/aim/</a:t>
            </a:r>
            <a:r>
              <a:rPr lang="en-US" dirty="0" err="1"/>
              <a:t>var</a:t>
            </a:r>
            <a:r>
              <a:rPr lang="en-US" dirty="0"/>
              <a:t>/log</a:t>
            </a:r>
          </a:p>
        </p:txBody>
      </p:sp>
      <p:sp>
        <p:nvSpPr>
          <p:cNvPr id="3" name="Content Placeholder 2"/>
          <p:cNvSpPr>
            <a:spLocks noGrp="1"/>
          </p:cNvSpPr>
          <p:nvPr>
            <p:ph sz="half" idx="1"/>
          </p:nvPr>
        </p:nvSpPr>
        <p:spPr>
          <a:xfrm>
            <a:off x="428918" y="1218376"/>
            <a:ext cx="8381449" cy="4754880"/>
          </a:xfrm>
        </p:spPr>
        <p:txBody>
          <a:bodyPr>
            <a:normAutofit/>
          </a:bodyPr>
          <a:lstStyle/>
          <a:p>
            <a:pPr marL="0" indent="0">
              <a:buNone/>
            </a:pPr>
            <a:r>
              <a:rPr lang="en-US" dirty="0" smtClean="0"/>
              <a:t>This d</a:t>
            </a:r>
            <a:r>
              <a:rPr lang="en-US" dirty="0"/>
              <a:t>irectory contains a number of diagnostic and event log files.</a:t>
            </a:r>
          </a:p>
          <a:p>
            <a:pPr marL="0" indent="0">
              <a:buNone/>
            </a:pPr>
            <a:endParaRPr lang="en-US" sz="1800" dirty="0" smtClean="0"/>
          </a:p>
          <a:p>
            <a:r>
              <a:rPr lang="en-US" dirty="0" smtClean="0">
                <a:solidFill>
                  <a:srgbClr val="0000CC"/>
                </a:solidFill>
              </a:rPr>
              <a:t>Error.log </a:t>
            </a:r>
            <a:r>
              <a:rPr lang="en-US" sz="1800" dirty="0" smtClean="0">
                <a:solidFill>
                  <a:srgbClr val="0000CC"/>
                </a:solidFill>
              </a:rPr>
              <a:t>- </a:t>
            </a:r>
            <a:r>
              <a:rPr lang="en-US" sz="1800" dirty="0" smtClean="0"/>
              <a:t>records </a:t>
            </a:r>
            <a:r>
              <a:rPr lang="en-US" sz="1800" dirty="0"/>
              <a:t>events of ERROR and FATAL level. </a:t>
            </a:r>
            <a:endParaRPr lang="en-US" sz="1800" dirty="0" smtClean="0">
              <a:solidFill>
                <a:srgbClr val="0000CC"/>
              </a:solidFill>
            </a:endParaRPr>
          </a:p>
          <a:p>
            <a:endParaRPr lang="en-US" sz="1800" dirty="0" smtClean="0">
              <a:solidFill>
                <a:srgbClr val="0000CC"/>
              </a:solidFill>
            </a:endParaRPr>
          </a:p>
          <a:p>
            <a:r>
              <a:rPr lang="en-US" dirty="0" smtClean="0">
                <a:solidFill>
                  <a:srgbClr val="0000CC"/>
                </a:solidFill>
              </a:rPr>
              <a:t>Events.log</a:t>
            </a:r>
            <a:r>
              <a:rPr lang="en-US" sz="1800" dirty="0" smtClean="0">
                <a:solidFill>
                  <a:srgbClr val="0000CC"/>
                </a:solidFill>
              </a:rPr>
              <a:t> - </a:t>
            </a:r>
            <a:r>
              <a:rPr lang="en-US" sz="1800" dirty="0" smtClean="0"/>
              <a:t>records </a:t>
            </a:r>
            <a:r>
              <a:rPr lang="en-US" sz="1800" dirty="0"/>
              <a:t>events intended for Dell operators </a:t>
            </a:r>
            <a:endParaRPr lang="en-US" sz="1800" dirty="0" smtClean="0">
              <a:solidFill>
                <a:srgbClr val="0000CC"/>
              </a:solidFill>
            </a:endParaRPr>
          </a:p>
          <a:p>
            <a:endParaRPr lang="en-US" sz="1800" dirty="0" smtClean="0">
              <a:solidFill>
                <a:srgbClr val="0000CC"/>
              </a:solidFill>
            </a:endParaRPr>
          </a:p>
          <a:p>
            <a:r>
              <a:rPr lang="en-US" dirty="0" smtClean="0">
                <a:solidFill>
                  <a:srgbClr val="0000CC"/>
                </a:solidFill>
              </a:rPr>
              <a:t>Messages.log</a:t>
            </a:r>
            <a:r>
              <a:rPr lang="en-US" sz="1800" dirty="0" smtClean="0">
                <a:solidFill>
                  <a:srgbClr val="0000CC"/>
                </a:solidFill>
              </a:rPr>
              <a:t> - </a:t>
            </a:r>
            <a:r>
              <a:rPr lang="en-US" sz="1800" dirty="0" smtClean="0"/>
              <a:t>records </a:t>
            </a:r>
            <a:r>
              <a:rPr lang="en-US" sz="1800" dirty="0"/>
              <a:t>Dell AIM process events of INFO severity and higher</a:t>
            </a:r>
            <a:endParaRPr lang="en-US" sz="1800" dirty="0" smtClean="0">
              <a:solidFill>
                <a:srgbClr val="0000CC"/>
              </a:solidFill>
            </a:endParaRPr>
          </a:p>
          <a:p>
            <a:endParaRPr lang="en-US" sz="1800" dirty="0" smtClean="0">
              <a:solidFill>
                <a:srgbClr val="0000CC"/>
              </a:solidFill>
            </a:endParaRPr>
          </a:p>
          <a:p>
            <a:r>
              <a:rPr lang="en-US" dirty="0" smtClean="0">
                <a:solidFill>
                  <a:srgbClr val="0000CC"/>
                </a:solidFill>
              </a:rPr>
              <a:t>Verbose.log</a:t>
            </a:r>
            <a:r>
              <a:rPr lang="en-US" sz="1800" dirty="0" smtClean="0">
                <a:solidFill>
                  <a:srgbClr val="0000CC"/>
                </a:solidFill>
              </a:rPr>
              <a:t> - </a:t>
            </a:r>
            <a:r>
              <a:rPr lang="en-US" sz="1800" dirty="0" smtClean="0"/>
              <a:t>records </a:t>
            </a:r>
            <a:r>
              <a:rPr lang="en-US" sz="1800" dirty="0"/>
              <a:t>Dell AIM process events of DEBUG severity and higher </a:t>
            </a:r>
            <a:endParaRPr lang="en-US" sz="1800" dirty="0" smtClean="0">
              <a:solidFill>
                <a:srgbClr val="0000CC"/>
              </a:solidFill>
            </a:endParaRPr>
          </a:p>
          <a:p>
            <a:pPr marL="0" indent="0">
              <a:buNone/>
            </a:pPr>
            <a:endParaRPr lang="en-US" sz="1600" dirty="0"/>
          </a:p>
          <a:p>
            <a:pPr marL="0" indent="0">
              <a:buNone/>
            </a:pPr>
            <a:endParaRPr lang="en-US" sz="1800" dirty="0" smtClean="0"/>
          </a:p>
          <a:p>
            <a:pPr marL="0" indent="0">
              <a:buNone/>
            </a:pPr>
            <a:endParaRPr lang="en-US" sz="1800" dirty="0"/>
          </a:p>
          <a:p>
            <a:pPr marL="0" indent="0">
              <a:buNone/>
            </a:pPr>
            <a:r>
              <a:rPr lang="en-US" sz="1800" b="1" dirty="0" smtClean="0"/>
              <a:t>Note</a:t>
            </a:r>
            <a:r>
              <a:rPr lang="en-US" sz="1800" dirty="0" smtClean="0"/>
              <a:t>: It is recommended to monitor </a:t>
            </a:r>
            <a:r>
              <a:rPr lang="en-US" sz="1800" dirty="0"/>
              <a:t>the log and related files in </a:t>
            </a:r>
            <a:r>
              <a:rPr lang="en-US" sz="1800" dirty="0">
                <a:solidFill>
                  <a:srgbClr val="0000CC"/>
                </a:solidFill>
              </a:rPr>
              <a:t>/opt/dell/aim/</a:t>
            </a:r>
            <a:r>
              <a:rPr lang="en-US" sz="1800" dirty="0" err="1">
                <a:solidFill>
                  <a:srgbClr val="0000CC"/>
                </a:solidFill>
              </a:rPr>
              <a:t>var</a:t>
            </a:r>
            <a:r>
              <a:rPr lang="en-US" sz="1800" dirty="0">
                <a:solidFill>
                  <a:srgbClr val="0000CC"/>
                </a:solidFill>
              </a:rPr>
              <a:t>/log </a:t>
            </a:r>
            <a:r>
              <a:rPr lang="en-US" sz="1800" dirty="0"/>
              <a:t>to ensure that they do not consume too much space on the server’s hard </a:t>
            </a:r>
            <a:r>
              <a:rPr lang="en-US" sz="1800" dirty="0" smtClean="0"/>
              <a:t>disk</a:t>
            </a:r>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52</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1988565627"/>
      </p:ext>
    </p:extLst>
  </p:cSld>
  <p:clrMapOvr>
    <a:masterClrMapping/>
  </p:clrMapOvr>
  <p:transition spd="med">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Persona Logs</a:t>
            </a:r>
            <a:endParaRPr lang="en-US" dirty="0"/>
          </a:p>
        </p:txBody>
      </p:sp>
      <p:sp>
        <p:nvSpPr>
          <p:cNvPr id="3" name="Content Placeholder 2"/>
          <p:cNvSpPr>
            <a:spLocks noGrp="1"/>
          </p:cNvSpPr>
          <p:nvPr>
            <p:ph sz="half" idx="1"/>
          </p:nvPr>
        </p:nvSpPr>
        <p:spPr/>
        <p:txBody>
          <a:bodyPr/>
          <a:lstStyle/>
          <a:p>
            <a:pPr marL="0" indent="0">
              <a:lnSpc>
                <a:spcPct val="100000"/>
              </a:lnSpc>
              <a:buNone/>
            </a:pPr>
            <a:r>
              <a:rPr lang="en-US" dirty="0" smtClean="0"/>
              <a:t>The </a:t>
            </a:r>
            <a:r>
              <a:rPr lang="en-US" dirty="0"/>
              <a:t>persona logs on the Windows personas and </a:t>
            </a:r>
            <a:r>
              <a:rPr lang="en-US" dirty="0" err="1"/>
              <a:t>VMRacks</a:t>
            </a:r>
            <a:r>
              <a:rPr lang="en-US" dirty="0"/>
              <a:t> are stored in the following folder: </a:t>
            </a:r>
            <a:endParaRPr lang="en-US" dirty="0" smtClean="0"/>
          </a:p>
          <a:p>
            <a:pPr marL="0" indent="0">
              <a:lnSpc>
                <a:spcPct val="100000"/>
              </a:lnSpc>
              <a:buNone/>
            </a:pPr>
            <a:endParaRPr lang="en-US" sz="2400" dirty="0"/>
          </a:p>
          <a:p>
            <a:pPr>
              <a:lnSpc>
                <a:spcPct val="100000"/>
              </a:lnSpc>
            </a:pPr>
            <a:r>
              <a:rPr lang="en-US" sz="1800" dirty="0" smtClean="0">
                <a:solidFill>
                  <a:srgbClr val="0000CC"/>
                </a:solidFill>
                <a:latin typeface="Miriam Fixed" pitchFamily="49" charset="-79"/>
                <a:cs typeface="Miriam Fixed" pitchFamily="49" charset="-79"/>
              </a:rPr>
              <a:t>%</a:t>
            </a:r>
            <a:r>
              <a:rPr lang="en-US" sz="1800" dirty="0">
                <a:solidFill>
                  <a:srgbClr val="0000CC"/>
                </a:solidFill>
                <a:latin typeface="Miriam Fixed" pitchFamily="49" charset="-79"/>
                <a:cs typeface="Miriam Fixed" pitchFamily="49" charset="-79"/>
              </a:rPr>
              <a:t>USERPROFILE%\</a:t>
            </a:r>
            <a:r>
              <a:rPr lang="en-US" sz="1800" dirty="0" smtClean="0">
                <a:solidFill>
                  <a:srgbClr val="0000CC"/>
                </a:solidFill>
                <a:latin typeface="Miriam Fixed" pitchFamily="49" charset="-79"/>
                <a:cs typeface="Miriam Fixed" pitchFamily="49" charset="-79"/>
              </a:rPr>
              <a:t>Documents\Dell\AIM\Persona\log\ </a:t>
            </a:r>
            <a:r>
              <a:rPr lang="en-US" sz="1800" dirty="0" smtClean="0"/>
              <a:t>where </a:t>
            </a:r>
            <a:r>
              <a:rPr lang="en-US" sz="1800" dirty="0"/>
              <a:t>the </a:t>
            </a:r>
            <a:r>
              <a:rPr lang="en-US" sz="1800" dirty="0">
                <a:solidFill>
                  <a:srgbClr val="0000CC"/>
                </a:solidFill>
              </a:rPr>
              <a:t>%USERPROFILE%</a:t>
            </a:r>
            <a:r>
              <a:rPr lang="en-US" sz="1800" dirty="0"/>
              <a:t> is the data folder of the user who performed the agent installation and is </a:t>
            </a:r>
            <a:r>
              <a:rPr lang="en-US" sz="1800" dirty="0">
                <a:solidFill>
                  <a:srgbClr val="0000CC"/>
                </a:solidFill>
                <a:latin typeface="Miriam" pitchFamily="34" charset="-79"/>
                <a:cs typeface="Miriam" pitchFamily="34" charset="-79"/>
              </a:rPr>
              <a:t>C:\Users\</a:t>
            </a:r>
            <a:r>
              <a:rPr lang="en-US" sz="1800" i="1" dirty="0">
                <a:solidFill>
                  <a:srgbClr val="0000CC"/>
                </a:solidFill>
                <a:latin typeface="Miriam" pitchFamily="34" charset="-79"/>
                <a:cs typeface="Miriam" pitchFamily="34" charset="-79"/>
              </a:rPr>
              <a:t>userName</a:t>
            </a:r>
            <a:r>
              <a:rPr lang="en-US" sz="1800" dirty="0">
                <a:solidFill>
                  <a:srgbClr val="0000CC"/>
                </a:solidFill>
                <a:latin typeface="Miriam" pitchFamily="34" charset="-79"/>
                <a:cs typeface="Miriam" pitchFamily="34" charset="-79"/>
              </a:rPr>
              <a:t>\</a:t>
            </a:r>
            <a:r>
              <a:rPr lang="en-US" sz="1800" dirty="0"/>
              <a:t> on Windows 2008 </a:t>
            </a:r>
            <a:endParaRPr lang="en-US" sz="1800" dirty="0" smtClean="0"/>
          </a:p>
          <a:p>
            <a:pPr>
              <a:lnSpc>
                <a:spcPct val="100000"/>
              </a:lnSpc>
            </a:pPr>
            <a:endParaRPr lang="en-US" sz="1800" dirty="0"/>
          </a:p>
          <a:p>
            <a:pPr>
              <a:lnSpc>
                <a:spcPct val="100000"/>
              </a:lnSpc>
            </a:pPr>
            <a:r>
              <a:rPr lang="en-US" sz="1800" dirty="0" smtClean="0"/>
              <a:t>or </a:t>
            </a:r>
            <a:r>
              <a:rPr lang="en-US" sz="1800" dirty="0">
                <a:solidFill>
                  <a:srgbClr val="0000CC"/>
                </a:solidFill>
                <a:latin typeface="Miriam Fixed" pitchFamily="49" charset="-79"/>
                <a:cs typeface="Miriam Fixed" pitchFamily="49" charset="-79"/>
              </a:rPr>
              <a:t>C:\Documents and Settings\</a:t>
            </a:r>
            <a:r>
              <a:rPr lang="en-US" sz="1800" i="1" dirty="0" err="1">
                <a:solidFill>
                  <a:srgbClr val="0000CC"/>
                </a:solidFill>
                <a:latin typeface="Miriam Fixed" pitchFamily="49" charset="-79"/>
                <a:cs typeface="Miriam Fixed" pitchFamily="49" charset="-79"/>
              </a:rPr>
              <a:t>userName</a:t>
            </a:r>
            <a:r>
              <a:rPr lang="en-US" sz="1800" dirty="0">
                <a:solidFill>
                  <a:srgbClr val="0000CC"/>
                </a:solidFill>
                <a:latin typeface="Miriam Fixed" pitchFamily="49" charset="-79"/>
                <a:cs typeface="Miriam Fixed" pitchFamily="49" charset="-79"/>
              </a:rPr>
              <a:t>\ </a:t>
            </a:r>
            <a:r>
              <a:rPr lang="en-US" sz="1800" dirty="0"/>
              <a:t>on Windows 2003.</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53</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2630759813"/>
      </p:ext>
    </p:extLst>
  </p:cSld>
  <p:clrMapOvr>
    <a:masterClrMapping/>
  </p:clrMapOvr>
  <p:transition spd="med">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 File </a:t>
            </a:r>
            <a:r>
              <a:rPr lang="en-US" dirty="0" smtClean="0"/>
              <a:t>Path Changes from 3.3.x to 3.4</a:t>
            </a:r>
            <a:endParaRPr lang="en-US" dirty="0"/>
          </a:p>
        </p:txBody>
      </p:sp>
      <p:sp>
        <p:nvSpPr>
          <p:cNvPr id="3" name="Content Placeholder 2"/>
          <p:cNvSpPr>
            <a:spLocks noGrp="1"/>
          </p:cNvSpPr>
          <p:nvPr>
            <p:ph sz="half" idx="1"/>
          </p:nvPr>
        </p:nvSpPr>
        <p:spPr>
          <a:xfrm>
            <a:off x="428919" y="1280160"/>
            <a:ext cx="8229600" cy="1092337"/>
          </a:xfrm>
        </p:spPr>
        <p:txBody>
          <a:bodyPr>
            <a:normAutofit/>
          </a:bodyPr>
          <a:lstStyle/>
          <a:p>
            <a:pPr marL="0" indent="0">
              <a:buNone/>
            </a:pPr>
            <a:r>
              <a:rPr lang="en-US" dirty="0" smtClean="0"/>
              <a:t>The file path and naming convention of the AIM directories has changed in AIM 3.4</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54</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graphicFrame>
        <p:nvGraphicFramePr>
          <p:cNvPr id="7" name="Content Placeholder 6"/>
          <p:cNvGraphicFramePr>
            <a:graphicFrameLocks/>
          </p:cNvGraphicFramePr>
          <p:nvPr>
            <p:extLst>
              <p:ext uri="{D42A27DB-BD31-4B8C-83A1-F6EECF244321}">
                <p14:modId xmlns:p14="http://schemas.microsoft.com/office/powerpoint/2010/main" val="1288259534"/>
              </p:ext>
            </p:extLst>
          </p:nvPr>
        </p:nvGraphicFramePr>
        <p:xfrm>
          <a:off x="416268" y="2311991"/>
          <a:ext cx="8229600" cy="2219960"/>
        </p:xfrm>
        <a:graphic>
          <a:graphicData uri="http://schemas.openxmlformats.org/drawingml/2006/table">
            <a:tbl>
              <a:tblPr firstRow="1" bandRow="1">
                <a:tableStyleId>{5C22544A-7EE6-4342-B048-85BDC9FD1C3A}</a:tableStyleId>
              </a:tblPr>
              <a:tblGrid>
                <a:gridCol w="4114800"/>
                <a:gridCol w="4114800"/>
              </a:tblGrid>
              <a:tr h="0">
                <a:tc>
                  <a:txBody>
                    <a:bodyPr/>
                    <a:lstStyle/>
                    <a:p>
                      <a:r>
                        <a:rPr lang="en-US" dirty="0" smtClean="0">
                          <a:solidFill>
                            <a:schemeClr val="tx2"/>
                          </a:solidFill>
                        </a:rPr>
                        <a:t>DELL AIM 3.3.x</a:t>
                      </a:r>
                      <a:endParaRPr lang="en-US" dirty="0">
                        <a:solidFill>
                          <a:schemeClr val="tx2"/>
                        </a:solidFill>
                      </a:endParaRPr>
                    </a:p>
                  </a:txBody>
                  <a:tcPr/>
                </a:tc>
                <a:tc>
                  <a:txBody>
                    <a:bodyPr/>
                    <a:lstStyle/>
                    <a:p>
                      <a:r>
                        <a:rPr lang="en-US" dirty="0" smtClean="0">
                          <a:solidFill>
                            <a:schemeClr val="tx2"/>
                          </a:solidFill>
                        </a:rPr>
                        <a:t>DELL</a:t>
                      </a:r>
                      <a:r>
                        <a:rPr lang="en-US" baseline="0" dirty="0" smtClean="0">
                          <a:solidFill>
                            <a:schemeClr val="tx2"/>
                          </a:solidFill>
                        </a:rPr>
                        <a:t> AIM 3.4</a:t>
                      </a:r>
                      <a:endParaRPr lang="en-US" dirty="0">
                        <a:solidFill>
                          <a:schemeClr val="tx2"/>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var</a:t>
                      </a:r>
                      <a:r>
                        <a:rPr lang="en-US" dirty="0" smtClean="0"/>
                        <a:t>/opt/</a:t>
                      </a:r>
                      <a:r>
                        <a:rPr lang="en-US" dirty="0" err="1" smtClean="0"/>
                        <a:t>scalent</a:t>
                      </a:r>
                      <a:endParaRPr lang="en-US" dirty="0" smtClean="0"/>
                    </a:p>
                  </a:txBody>
                  <a:tcPr/>
                </a:tc>
                <a:tc>
                  <a:txBody>
                    <a:bodyPr/>
                    <a:lstStyle/>
                    <a:p>
                      <a:r>
                        <a:rPr lang="en-US" dirty="0" smtClean="0"/>
                        <a:t>/opt/dell/aim</a:t>
                      </a:r>
                      <a:endParaRPr lang="en-US" dirty="0"/>
                    </a:p>
                  </a:txBody>
                  <a:tcPr/>
                </a:tc>
              </a:tr>
              <a:tr h="370840">
                <a:tc>
                  <a:txBody>
                    <a:bodyPr/>
                    <a:lstStyle/>
                    <a:p>
                      <a:r>
                        <a:rPr lang="en-US" dirty="0" smtClean="0"/>
                        <a:t>/</a:t>
                      </a:r>
                      <a:r>
                        <a:rPr lang="en-US" dirty="0" err="1" smtClean="0"/>
                        <a:t>var</a:t>
                      </a:r>
                      <a:r>
                        <a:rPr lang="en-US" dirty="0" smtClean="0"/>
                        <a:t>/opt/</a:t>
                      </a:r>
                      <a:r>
                        <a:rPr lang="en-US" dirty="0" err="1" smtClean="0"/>
                        <a:t>scalent</a:t>
                      </a:r>
                      <a:r>
                        <a:rPr lang="en-US" dirty="0" smtClean="0"/>
                        <a:t>/license</a:t>
                      </a:r>
                      <a:endParaRPr lang="en-US" dirty="0"/>
                    </a:p>
                  </a:txBody>
                  <a:tcPr/>
                </a:tc>
                <a:tc>
                  <a:txBody>
                    <a:bodyPr/>
                    <a:lstStyle/>
                    <a:p>
                      <a:r>
                        <a:rPr lang="en-US" dirty="0" smtClean="0"/>
                        <a:t>/opt/dell/aim/license</a:t>
                      </a:r>
                      <a:endParaRPr lang="en-US" dirty="0"/>
                    </a:p>
                  </a:txBody>
                  <a:tcPr/>
                </a:tc>
              </a:tr>
              <a:tr h="370840">
                <a:tc>
                  <a:txBody>
                    <a:bodyPr/>
                    <a:lstStyle/>
                    <a:p>
                      <a:r>
                        <a:rPr lang="en-US" dirty="0" smtClean="0"/>
                        <a:t>/</a:t>
                      </a:r>
                      <a:r>
                        <a:rPr lang="en-US" dirty="0" err="1" smtClean="0"/>
                        <a:t>var</a:t>
                      </a:r>
                      <a:r>
                        <a:rPr lang="en-US" dirty="0" smtClean="0"/>
                        <a:t>/opt/</a:t>
                      </a:r>
                      <a:r>
                        <a:rPr lang="en-US" dirty="0" err="1" smtClean="0"/>
                        <a:t>scalent</a:t>
                      </a:r>
                      <a:r>
                        <a:rPr lang="en-US" dirty="0" smtClean="0"/>
                        <a:t>/shared</a:t>
                      </a:r>
                      <a:endParaRPr lang="en-US" dirty="0"/>
                    </a:p>
                  </a:txBody>
                  <a:tcPr/>
                </a:tc>
                <a:tc>
                  <a:txBody>
                    <a:bodyPr/>
                    <a:lstStyle/>
                    <a:p>
                      <a:r>
                        <a:rPr lang="en-US" dirty="0" smtClean="0"/>
                        <a:t>/opt/dell/aim/shared</a:t>
                      </a:r>
                      <a:endParaRPr lang="en-US" dirty="0"/>
                    </a:p>
                  </a:txBody>
                  <a:tcPr/>
                </a:tc>
              </a:tr>
              <a:tr h="370840">
                <a:tc>
                  <a:txBody>
                    <a:bodyPr/>
                    <a:lstStyle/>
                    <a:p>
                      <a:r>
                        <a:rPr lang="en-US" dirty="0" smtClean="0"/>
                        <a:t>/</a:t>
                      </a:r>
                      <a:r>
                        <a:rPr lang="en-US" dirty="0" err="1" smtClean="0"/>
                        <a:t>var</a:t>
                      </a:r>
                      <a:r>
                        <a:rPr lang="en-US" dirty="0" smtClean="0"/>
                        <a:t>/opt/</a:t>
                      </a:r>
                      <a:r>
                        <a:rPr lang="en-US" dirty="0" err="1" smtClean="0"/>
                        <a:t>scalent</a:t>
                      </a:r>
                      <a:r>
                        <a:rPr lang="en-US" dirty="0" smtClean="0"/>
                        <a:t>/</a:t>
                      </a:r>
                      <a:r>
                        <a:rPr lang="en-US" dirty="0" err="1" smtClean="0"/>
                        <a:t>tftpboot</a:t>
                      </a:r>
                      <a:endParaRPr lang="en-US" dirty="0"/>
                    </a:p>
                  </a:txBody>
                  <a:tcPr/>
                </a:tc>
                <a:tc>
                  <a:txBody>
                    <a:bodyPr/>
                    <a:lstStyle/>
                    <a:p>
                      <a:r>
                        <a:rPr lang="en-US" dirty="0" smtClean="0"/>
                        <a:t>/opt/dell/aim/</a:t>
                      </a:r>
                      <a:r>
                        <a:rPr lang="en-US" dirty="0" err="1" smtClean="0"/>
                        <a:t>var</a:t>
                      </a:r>
                      <a:r>
                        <a:rPr lang="en-US" dirty="0" smtClean="0"/>
                        <a:t>/</a:t>
                      </a:r>
                      <a:r>
                        <a:rPr lang="en-US" dirty="0" err="1" smtClean="0"/>
                        <a:t>tftpboot</a:t>
                      </a:r>
                      <a:endParaRPr lang="en-US" dirty="0"/>
                    </a:p>
                  </a:txBody>
                  <a:tcPr/>
                </a:tc>
              </a:tr>
              <a:tr h="370840">
                <a:tc>
                  <a:txBody>
                    <a:bodyPr/>
                    <a:lstStyle/>
                    <a:p>
                      <a:r>
                        <a:rPr lang="en-US" dirty="0" smtClean="0"/>
                        <a:t>/</a:t>
                      </a:r>
                      <a:r>
                        <a:rPr lang="en-US" dirty="0" err="1" smtClean="0"/>
                        <a:t>var</a:t>
                      </a:r>
                      <a:r>
                        <a:rPr lang="en-US" dirty="0" smtClean="0"/>
                        <a:t>/opt/</a:t>
                      </a:r>
                      <a:r>
                        <a:rPr lang="en-US" dirty="0" err="1" smtClean="0"/>
                        <a:t>scalent</a:t>
                      </a:r>
                      <a:r>
                        <a:rPr lang="en-US" dirty="0" smtClean="0"/>
                        <a:t>/</a:t>
                      </a:r>
                      <a:r>
                        <a:rPr lang="en-US" dirty="0" err="1" smtClean="0"/>
                        <a:t>etc</a:t>
                      </a:r>
                      <a:endParaRPr lang="en-US" dirty="0"/>
                    </a:p>
                  </a:txBody>
                  <a:tcPr/>
                </a:tc>
                <a:tc>
                  <a:txBody>
                    <a:bodyPr/>
                    <a:lstStyle/>
                    <a:p>
                      <a:r>
                        <a:rPr lang="en-US" sz="1800" b="0" i="0" u="none" strike="noStrike" kern="1200" baseline="0" dirty="0" smtClean="0">
                          <a:solidFill>
                            <a:schemeClr val="dk1"/>
                          </a:solidFill>
                          <a:latin typeface="+mn-lt"/>
                          <a:ea typeface="+mn-ea"/>
                          <a:cs typeface="+mn-cs"/>
                        </a:rPr>
                        <a:t>/opt/dell/aim/</a:t>
                      </a:r>
                      <a:r>
                        <a:rPr lang="en-US" sz="1800" b="0" i="0" u="none" strike="noStrike" kern="1200" baseline="0" dirty="0" err="1" smtClean="0">
                          <a:solidFill>
                            <a:schemeClr val="dk1"/>
                          </a:solidFill>
                          <a:latin typeface="+mn-lt"/>
                          <a:ea typeface="+mn-ea"/>
                          <a:cs typeface="+mn-cs"/>
                        </a:rPr>
                        <a:t>var</a:t>
                      </a:r>
                      <a:r>
                        <a:rPr lang="en-US" sz="1800" b="0" i="0" u="none" strike="noStrike" kern="1200" baseline="0" dirty="0" smtClean="0">
                          <a:solidFill>
                            <a:schemeClr val="dk1"/>
                          </a:solidFill>
                          <a:latin typeface="+mn-lt"/>
                          <a:ea typeface="+mn-ea"/>
                          <a:cs typeface="+mn-cs"/>
                        </a:rPr>
                        <a:t>/</a:t>
                      </a:r>
                      <a:r>
                        <a:rPr lang="en-US" sz="1800" b="0" i="0" u="none" strike="noStrike" kern="1200" baseline="0" dirty="0" err="1" smtClean="0">
                          <a:solidFill>
                            <a:schemeClr val="dk1"/>
                          </a:solidFill>
                          <a:latin typeface="+mn-lt"/>
                          <a:ea typeface="+mn-ea"/>
                          <a:cs typeface="+mn-cs"/>
                        </a:rPr>
                        <a:t>etc</a:t>
                      </a:r>
                      <a:r>
                        <a:rPr lang="en-US" sz="1800" b="0" i="0" u="none" strike="noStrike" kern="1200" baseline="0" dirty="0" smtClean="0">
                          <a:solidFill>
                            <a:schemeClr val="dk1"/>
                          </a:solidFill>
                          <a:latin typeface="+mn-lt"/>
                          <a:ea typeface="+mn-ea"/>
                          <a:cs typeface="+mn-cs"/>
                        </a:rPr>
                        <a:t>/</a:t>
                      </a:r>
                      <a:endParaRPr lang="en-US" dirty="0"/>
                    </a:p>
                  </a:txBody>
                  <a:tcPr/>
                </a:tc>
              </a:tr>
            </a:tbl>
          </a:graphicData>
        </a:graphic>
      </p:graphicFrame>
    </p:spTree>
    <p:extLst>
      <p:ext uri="{BB962C8B-B14F-4D97-AF65-F5344CB8AC3E}">
        <p14:creationId xmlns:p14="http://schemas.microsoft.com/office/powerpoint/2010/main" val="1609825062"/>
      </p:ext>
    </p:extLst>
  </p:cSld>
  <p:clrMapOvr>
    <a:masterClrMapping/>
  </p:clrMapOvr>
  <p:transition spd="med">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File paths</a:t>
            </a:r>
            <a:endParaRPr lang="en-US" dirty="0"/>
          </a:p>
        </p:txBody>
      </p:sp>
      <p:sp>
        <p:nvSpPr>
          <p:cNvPr id="3" name="Content Placeholder 2"/>
          <p:cNvSpPr>
            <a:spLocks noGrp="1"/>
          </p:cNvSpPr>
          <p:nvPr>
            <p:ph sz="half" idx="1"/>
          </p:nvPr>
        </p:nvSpPr>
        <p:spPr>
          <a:xfrm>
            <a:off x="428919" y="1280160"/>
            <a:ext cx="8229600" cy="5194781"/>
          </a:xfrm>
        </p:spPr>
        <p:txBody>
          <a:bodyPr>
            <a:normAutofit/>
          </a:bodyPr>
          <a:lstStyle/>
          <a:p>
            <a:pPr marL="0" indent="0">
              <a:lnSpc>
                <a:spcPct val="120000"/>
              </a:lnSpc>
              <a:buNone/>
            </a:pPr>
            <a:r>
              <a:rPr lang="en-US" sz="1800" dirty="0" smtClean="0">
                <a:solidFill>
                  <a:srgbClr val="0000CC"/>
                </a:solidFill>
              </a:rPr>
              <a:t>Installation Log</a:t>
            </a:r>
            <a:endParaRPr lang="en-US" sz="1800" dirty="0">
              <a:solidFill>
                <a:srgbClr val="0000CC"/>
              </a:solidFill>
            </a:endParaRPr>
          </a:p>
          <a:p>
            <a:pPr>
              <a:lnSpc>
                <a:spcPct val="120000"/>
              </a:lnSpc>
            </a:pPr>
            <a:r>
              <a:rPr lang="en-US" sz="1600" dirty="0" smtClean="0">
                <a:latin typeface="+mn-lt"/>
              </a:rPr>
              <a:t>#/</a:t>
            </a:r>
            <a:r>
              <a:rPr lang="en-US" sz="1600" dirty="0" err="1" smtClean="0">
                <a:latin typeface="+mn-lt"/>
                <a:cs typeface="Miriam Fixed" pitchFamily="49" charset="-79"/>
              </a:rPr>
              <a:t>var</a:t>
            </a:r>
            <a:r>
              <a:rPr lang="en-US" sz="1600" dirty="0" smtClean="0">
                <a:latin typeface="+mn-lt"/>
                <a:cs typeface="Miriam Fixed" pitchFamily="49" charset="-79"/>
              </a:rPr>
              <a:t>/log/dell/aim-install/dell</a:t>
            </a:r>
            <a:r>
              <a:rPr lang="en-US" sz="1600" dirty="0" smtClean="0">
                <a:latin typeface="Miriam Fixed" pitchFamily="49" charset="-79"/>
                <a:cs typeface="Miriam Fixed" pitchFamily="49" charset="-79"/>
              </a:rPr>
              <a:t>_</a:t>
            </a:r>
            <a:r>
              <a:rPr lang="en-US" sz="1600" dirty="0" smtClean="0">
                <a:latin typeface="+mn-lt"/>
                <a:cs typeface="Miriam Fixed" pitchFamily="49" charset="-79"/>
              </a:rPr>
              <a:t>im</a:t>
            </a:r>
            <a:r>
              <a:rPr lang="en-US" sz="1600" dirty="0" smtClean="0">
                <a:latin typeface="Miriam Fixed" pitchFamily="49" charset="-79"/>
                <a:cs typeface="Miriam Fixed" pitchFamily="49" charset="-79"/>
              </a:rPr>
              <a:t>_</a:t>
            </a:r>
            <a:r>
              <a:rPr lang="en-US" sz="1600" dirty="0" smtClean="0">
                <a:latin typeface="+mn-lt"/>
                <a:cs typeface="Miriam Fixed" pitchFamily="49" charset="-79"/>
              </a:rPr>
              <a:t>installController.log</a:t>
            </a:r>
          </a:p>
          <a:p>
            <a:pPr>
              <a:lnSpc>
                <a:spcPct val="120000"/>
              </a:lnSpc>
            </a:pPr>
            <a:endParaRPr lang="en-US" sz="800" dirty="0">
              <a:latin typeface="+mn-lt"/>
              <a:cs typeface="Miriam Fixed" pitchFamily="49" charset="-79"/>
            </a:endParaRPr>
          </a:p>
          <a:p>
            <a:pPr marL="0" indent="0">
              <a:lnSpc>
                <a:spcPct val="120000"/>
              </a:lnSpc>
              <a:buNone/>
            </a:pPr>
            <a:r>
              <a:rPr lang="en-US" sz="1800" dirty="0" smtClean="0">
                <a:solidFill>
                  <a:srgbClr val="0000CC"/>
                </a:solidFill>
              </a:rPr>
              <a:t>INFO-level in the verbose log </a:t>
            </a:r>
          </a:p>
          <a:p>
            <a:pPr>
              <a:lnSpc>
                <a:spcPct val="120000"/>
              </a:lnSpc>
            </a:pPr>
            <a:r>
              <a:rPr lang="en-US" sz="1600" dirty="0" smtClean="0"/>
              <a:t>#/opt/dell/aim/</a:t>
            </a:r>
            <a:r>
              <a:rPr lang="en-US" sz="1600" dirty="0" err="1" smtClean="0"/>
              <a:t>var</a:t>
            </a:r>
            <a:r>
              <a:rPr lang="en-US" sz="1600" dirty="0" smtClean="0"/>
              <a:t>/log/verbose.log</a:t>
            </a:r>
          </a:p>
          <a:p>
            <a:pPr>
              <a:lnSpc>
                <a:spcPct val="120000"/>
              </a:lnSpc>
            </a:pPr>
            <a:endParaRPr lang="en-US" sz="800" dirty="0" smtClean="0"/>
          </a:p>
          <a:p>
            <a:pPr marL="0" indent="0">
              <a:lnSpc>
                <a:spcPct val="120000"/>
              </a:lnSpc>
              <a:buNone/>
            </a:pPr>
            <a:r>
              <a:rPr lang="en-US" sz="1800" dirty="0" smtClean="0">
                <a:solidFill>
                  <a:srgbClr val="0000CC"/>
                </a:solidFill>
              </a:rPr>
              <a:t>Dell AIM installation shell</a:t>
            </a:r>
          </a:p>
          <a:p>
            <a:pPr>
              <a:lnSpc>
                <a:spcPct val="120000"/>
              </a:lnSpc>
            </a:pPr>
            <a:r>
              <a:rPr lang="en-US" sz="1600" dirty="0" smtClean="0"/>
              <a:t># /opt/dell/aim/bin/setupController.sh</a:t>
            </a:r>
          </a:p>
          <a:p>
            <a:pPr>
              <a:lnSpc>
                <a:spcPct val="120000"/>
              </a:lnSpc>
            </a:pPr>
            <a:endParaRPr lang="en-US" sz="800" dirty="0"/>
          </a:p>
          <a:p>
            <a:pPr marL="0" indent="0">
              <a:lnSpc>
                <a:spcPct val="120000"/>
              </a:lnSpc>
              <a:buNone/>
            </a:pPr>
            <a:r>
              <a:rPr lang="en-US" sz="1800" dirty="0" smtClean="0">
                <a:solidFill>
                  <a:srgbClr val="0000CC"/>
                </a:solidFill>
              </a:rPr>
              <a:t>Diagnostic data collection script</a:t>
            </a:r>
            <a:endParaRPr lang="en-US" sz="1800" dirty="0">
              <a:solidFill>
                <a:srgbClr val="0000CC"/>
              </a:solidFill>
            </a:endParaRPr>
          </a:p>
          <a:p>
            <a:pPr>
              <a:lnSpc>
                <a:spcPct val="120000"/>
              </a:lnSpc>
            </a:pPr>
            <a:r>
              <a:rPr lang="en-US" sz="1600" dirty="0" smtClean="0"/>
              <a:t># /opt/dell/aim/bin/collect.sh</a:t>
            </a:r>
          </a:p>
          <a:p>
            <a:pPr>
              <a:lnSpc>
                <a:spcPct val="120000"/>
              </a:lnSpc>
            </a:pPr>
            <a:endParaRPr lang="en-US" sz="800" dirty="0" smtClean="0"/>
          </a:p>
          <a:p>
            <a:pPr marL="0" indent="0">
              <a:lnSpc>
                <a:spcPct val="120000"/>
              </a:lnSpc>
              <a:buNone/>
            </a:pPr>
            <a:r>
              <a:rPr lang="en-US" sz="1800" dirty="0" smtClean="0">
                <a:solidFill>
                  <a:srgbClr val="0000CC"/>
                </a:solidFill>
              </a:rPr>
              <a:t>LDAP configuration</a:t>
            </a:r>
            <a:endParaRPr lang="en-US" sz="1800" dirty="0">
              <a:solidFill>
                <a:srgbClr val="0000CC"/>
              </a:solidFill>
            </a:endParaRPr>
          </a:p>
          <a:p>
            <a:pPr>
              <a:lnSpc>
                <a:spcPct val="120000"/>
              </a:lnSpc>
            </a:pPr>
            <a:r>
              <a:rPr lang="en-US" sz="1600" dirty="0" smtClean="0"/>
              <a:t># /opt/dell/aim/</a:t>
            </a:r>
            <a:r>
              <a:rPr lang="en-US" sz="1600" dirty="0" err="1" smtClean="0"/>
              <a:t>smc</a:t>
            </a:r>
            <a:r>
              <a:rPr lang="en-US" sz="1600" dirty="0" smtClean="0"/>
              <a:t>/</a:t>
            </a:r>
            <a:r>
              <a:rPr lang="en-US" sz="1600" dirty="0" err="1" smtClean="0"/>
              <a:t>conf</a:t>
            </a:r>
            <a:r>
              <a:rPr lang="en-US" sz="1600" dirty="0" smtClean="0"/>
              <a:t>/jetty-</a:t>
            </a:r>
            <a:r>
              <a:rPr lang="en-US" sz="1600" dirty="0" err="1" smtClean="0"/>
              <a:t>jaas.conf</a:t>
            </a:r>
            <a:endParaRPr lang="en-US" sz="1600" dirty="0" smtClean="0"/>
          </a:p>
          <a:p>
            <a:pPr>
              <a:lnSpc>
                <a:spcPct val="120000"/>
              </a:lnSpc>
            </a:pPr>
            <a:endParaRPr lang="en-US" sz="800" dirty="0"/>
          </a:p>
          <a:p>
            <a:pPr marL="0" indent="0">
              <a:lnSpc>
                <a:spcPct val="120000"/>
              </a:lnSpc>
              <a:buNone/>
            </a:pPr>
            <a:r>
              <a:rPr lang="en-US" sz="1600" dirty="0" smtClean="0">
                <a:solidFill>
                  <a:srgbClr val="0000CC"/>
                </a:solidFill>
              </a:rPr>
              <a:t>S</a:t>
            </a:r>
            <a:r>
              <a:rPr lang="en-US" sz="1800" dirty="0" smtClean="0">
                <a:solidFill>
                  <a:srgbClr val="0000CC"/>
                </a:solidFill>
              </a:rPr>
              <a:t>ecure Sockets Layer configuration</a:t>
            </a:r>
          </a:p>
          <a:p>
            <a:pPr>
              <a:lnSpc>
                <a:spcPct val="120000"/>
              </a:lnSpc>
            </a:pPr>
            <a:r>
              <a:rPr lang="en-US" sz="1600" dirty="0" smtClean="0"/>
              <a:t># /opt/dell/aim/</a:t>
            </a:r>
            <a:r>
              <a:rPr lang="en-US" sz="1600" dirty="0" err="1" smtClean="0"/>
              <a:t>var</a:t>
            </a:r>
            <a:r>
              <a:rPr lang="en-US" sz="1600" dirty="0" smtClean="0"/>
              <a:t>/</a:t>
            </a:r>
            <a:r>
              <a:rPr lang="en-US" sz="1600" dirty="0" err="1" smtClean="0"/>
              <a:t>etc</a:t>
            </a:r>
            <a:r>
              <a:rPr lang="en-US" sz="1600" dirty="0" smtClean="0"/>
              <a:t>/</a:t>
            </a:r>
            <a:r>
              <a:rPr lang="en-US" sz="1600" dirty="0" err="1" smtClean="0"/>
              <a:t>controller.properties</a:t>
            </a:r>
            <a:endParaRPr lang="en-US" sz="1600" dirty="0" smtClean="0"/>
          </a:p>
          <a:p>
            <a:endParaRPr lang="en-US" sz="1600" dirty="0"/>
          </a:p>
          <a:p>
            <a:endParaRPr lang="en-US" sz="1600" dirty="0" smtClean="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55</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965720174"/>
      </p:ext>
    </p:extLst>
  </p:cSld>
  <p:clrMapOvr>
    <a:masterClrMapping/>
  </p:clrMapOvr>
  <p:transition spd="med">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Thank you</a:t>
            </a:r>
            <a:endParaRPr lang="en-US" sz="3200" dirty="0"/>
          </a:p>
        </p:txBody>
      </p:sp>
      <p:sp>
        <p:nvSpPr>
          <p:cNvPr id="3" name="Subtitle 2"/>
          <p:cNvSpPr>
            <a:spLocks noGrp="1"/>
          </p:cNvSpPr>
          <p:nvPr>
            <p:ph type="subTitle" idx="1"/>
          </p:nvPr>
        </p:nvSpPr>
        <p:spPr/>
        <p:txBody>
          <a:bodyPr>
            <a:normAutofit/>
          </a:bodyPr>
          <a:lstStyle/>
          <a:p>
            <a:r>
              <a:rPr lang="en-US" sz="1800" dirty="0" smtClean="0"/>
              <a:t>Continue to the next module</a:t>
            </a:r>
          </a:p>
        </p:txBody>
      </p:sp>
    </p:spTree>
    <p:extLst>
      <p:ext uri="{BB962C8B-B14F-4D97-AF65-F5344CB8AC3E}">
        <p14:creationId xmlns:p14="http://schemas.microsoft.com/office/powerpoint/2010/main" val="4074190278"/>
      </p:ext>
    </p:extLst>
  </p:cSld>
  <p:clrMapOvr>
    <a:masterClrMapping/>
  </p:clrMapOvr>
  <p:transition spd="med">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Dell </a:t>
            </a:r>
            <a:r>
              <a:rPr lang="en-US" sz="3200" dirty="0" smtClean="0"/>
              <a:t>AIM </a:t>
            </a:r>
            <a:r>
              <a:rPr lang="en-US" sz="3200" dirty="0"/>
              <a:t>Training</a:t>
            </a:r>
          </a:p>
        </p:txBody>
      </p:sp>
      <p:sp>
        <p:nvSpPr>
          <p:cNvPr id="3" name="Subtitle 2"/>
          <p:cNvSpPr>
            <a:spLocks noGrp="1"/>
          </p:cNvSpPr>
          <p:nvPr>
            <p:ph type="subTitle" idx="1"/>
          </p:nvPr>
        </p:nvSpPr>
        <p:spPr/>
        <p:txBody>
          <a:bodyPr>
            <a:normAutofit/>
          </a:bodyPr>
          <a:lstStyle/>
          <a:p>
            <a:r>
              <a:rPr lang="en-US" sz="2800" dirty="0" smtClean="0"/>
              <a:t>AIM Essentials Overview</a:t>
            </a:r>
            <a:endParaRPr lang="en-US" sz="2800" dirty="0"/>
          </a:p>
        </p:txBody>
      </p:sp>
    </p:spTree>
    <p:extLst>
      <p:ext uri="{BB962C8B-B14F-4D97-AF65-F5344CB8AC3E}">
        <p14:creationId xmlns:p14="http://schemas.microsoft.com/office/powerpoint/2010/main" val="3402448583"/>
      </p:ext>
    </p:extLst>
  </p:cSld>
  <p:clrMapOvr>
    <a:masterClrMapping/>
  </p:clrMapOvr>
  <p:transition spd="med">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a:t>
            </a:r>
          </a:p>
        </p:txBody>
      </p:sp>
      <p:sp>
        <p:nvSpPr>
          <p:cNvPr id="3" name="Content Placeholder 2"/>
          <p:cNvSpPr>
            <a:spLocks noGrp="1"/>
          </p:cNvSpPr>
          <p:nvPr>
            <p:ph sz="half" idx="1"/>
          </p:nvPr>
        </p:nvSpPr>
        <p:spPr/>
        <p:txBody>
          <a:bodyPr/>
          <a:lstStyle/>
          <a:p>
            <a:pPr marL="0" indent="0">
              <a:buNone/>
            </a:pPr>
            <a:r>
              <a:rPr lang="en-US" dirty="0"/>
              <a:t>The primary objective of creating an AIM Essentials edition is to lower the barriers of adoption of AIM. One of the biggest barriers has been the large consulting services cost involved in deploying AIM. By creating the Essentials edition, the goal is to reduce the amount of consulting services </a:t>
            </a:r>
            <a:r>
              <a:rPr lang="en-US" dirty="0" smtClean="0"/>
              <a:t>required </a:t>
            </a:r>
            <a:r>
              <a:rPr lang="en-US" dirty="0"/>
              <a:t>for initial deployment as well as lower the entry price point and make it attractive for customers across segments to adopt AIM</a:t>
            </a:r>
            <a:r>
              <a:rPr lang="en-US" dirty="0" smtClean="0"/>
              <a:t>.</a:t>
            </a:r>
          </a:p>
          <a:p>
            <a:pPr marL="0" indent="0">
              <a:buNone/>
            </a:pPr>
            <a:endParaRPr lang="en-US" dirty="0"/>
          </a:p>
          <a:p>
            <a:pPr marL="0" indent="0">
              <a:buNone/>
            </a:pPr>
            <a:r>
              <a:rPr lang="en-US" dirty="0" smtClean="0"/>
              <a:t>The purpose for this training presentation is to better prepare your understanding of the AIM Essentials product program and your ability to discuss and work with this product offering.</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58</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3028417531"/>
      </p:ext>
    </p:extLst>
  </p:cSld>
  <p:clrMapOvr>
    <a:masterClrMapping/>
  </p:clrMapOvr>
  <p:transition spd="med">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sz="half" idx="1"/>
          </p:nvPr>
        </p:nvSpPr>
        <p:spPr>
          <a:solidFill>
            <a:schemeClr val="bg1">
              <a:lumMod val="75000"/>
            </a:schemeClr>
          </a:solidFill>
        </p:spPr>
        <p:txBody>
          <a:bodyPr>
            <a:normAutofit/>
          </a:bodyPr>
          <a:lstStyle/>
          <a:p>
            <a:r>
              <a:rPr lang="en-US" sz="2000" dirty="0">
                <a:solidFill>
                  <a:schemeClr val="tx2"/>
                </a:solidFill>
              </a:rPr>
              <a:t>What’s New with AIM</a:t>
            </a:r>
          </a:p>
          <a:p>
            <a:r>
              <a:rPr lang="en-US" sz="2000" dirty="0">
                <a:solidFill>
                  <a:schemeClr val="tx2"/>
                </a:solidFill>
              </a:rPr>
              <a:t>Marketing AIM Essentials</a:t>
            </a:r>
          </a:p>
          <a:p>
            <a:r>
              <a:rPr lang="en-US" sz="2000" dirty="0">
                <a:solidFill>
                  <a:schemeClr val="tx2"/>
                </a:solidFill>
              </a:rPr>
              <a:t>AIM Essentials Support Matric</a:t>
            </a:r>
          </a:p>
          <a:p>
            <a:r>
              <a:rPr lang="en-US" sz="2000" dirty="0">
                <a:solidFill>
                  <a:schemeClr val="tx2"/>
                </a:solidFill>
              </a:rPr>
              <a:t>A Closer look at the AIM </a:t>
            </a:r>
            <a:r>
              <a:rPr lang="en-US" sz="2000" dirty="0" smtClean="0">
                <a:solidFill>
                  <a:schemeClr val="tx2"/>
                </a:solidFill>
              </a:rPr>
              <a:t>Essentials 3.4.2 </a:t>
            </a:r>
            <a:r>
              <a:rPr lang="en-US" sz="2000" dirty="0">
                <a:solidFill>
                  <a:schemeClr val="tx2"/>
                </a:solidFill>
              </a:rPr>
              <a:t>Platform</a:t>
            </a:r>
          </a:p>
          <a:p>
            <a:pPr>
              <a:lnSpc>
                <a:spcPct val="120000"/>
              </a:lnSpc>
            </a:pPr>
            <a:r>
              <a:rPr lang="en-US" sz="2000" dirty="0">
                <a:solidFill>
                  <a:schemeClr val="tx2"/>
                </a:solidFill>
              </a:rPr>
              <a:t>Upgrading AIM Essentials</a:t>
            </a:r>
          </a:p>
          <a:p>
            <a:pPr>
              <a:lnSpc>
                <a:spcPct val="120000"/>
              </a:lnSpc>
            </a:pPr>
            <a:r>
              <a:rPr lang="en-US" sz="2000" dirty="0">
                <a:solidFill>
                  <a:schemeClr val="tx2"/>
                </a:solidFill>
              </a:rPr>
              <a:t>How do Services and Support work with AIM Essentials?</a:t>
            </a:r>
          </a:p>
          <a:p>
            <a:pPr>
              <a:lnSpc>
                <a:spcPct val="120000"/>
              </a:lnSpc>
            </a:pPr>
            <a:r>
              <a:rPr lang="en-US" sz="2000" dirty="0">
                <a:solidFill>
                  <a:schemeClr val="tx2"/>
                </a:solidFill>
              </a:rPr>
              <a:t>Self-paced Labs for AIM </a:t>
            </a:r>
            <a:r>
              <a:rPr lang="en-US" sz="2000" dirty="0" smtClean="0">
                <a:solidFill>
                  <a:schemeClr val="tx2"/>
                </a:solidFill>
              </a:rPr>
              <a:t>Essentials</a:t>
            </a:r>
            <a:endParaRPr lang="en-US" sz="2000" dirty="0">
              <a:solidFill>
                <a:schemeClr val="tx2"/>
              </a:solidFill>
            </a:endParaRPr>
          </a:p>
          <a:p>
            <a:pPr marL="0" indent="0">
              <a:buNone/>
            </a:pPr>
            <a:endParaRPr lang="en-US" sz="1800" dirty="0" smtClean="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a:p>
          <a:p>
            <a:pPr marL="0" indent="0">
              <a:buNone/>
            </a:pPr>
            <a:endParaRPr lang="en-US" sz="18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59</a:t>
            </a:fld>
            <a:endParaRPr lang="en-US" dirty="0"/>
          </a:p>
        </p:txBody>
      </p:sp>
      <p:sp>
        <p:nvSpPr>
          <p:cNvPr id="6" name="Date Placeholder 5"/>
          <p:cNvSpPr>
            <a:spLocks noGrp="1"/>
          </p:cNvSpPr>
          <p:nvPr>
            <p:ph type="dt" sz="half" idx="2"/>
          </p:nvPr>
        </p:nvSpPr>
        <p:spPr/>
        <p:txBody>
          <a:bodyPr/>
          <a:lstStyle/>
          <a:p>
            <a:fld id="{C99F3167-569C-44C5-AEEA-51D1BB15732E}" type="datetime1">
              <a:rPr lang="en-US" smtClean="0"/>
              <a:t>11/12/2023</a:t>
            </a:fld>
            <a:endParaRPr lang="en-US" dirty="0"/>
          </a:p>
        </p:txBody>
      </p:sp>
      <p:pic>
        <p:nvPicPr>
          <p:cNvPr id="7" name="Picture 6"/>
          <p:cNvPicPr/>
          <p:nvPr/>
        </p:nvPicPr>
        <p:blipFill>
          <a:blip r:embed="rId2"/>
          <a:stretch>
            <a:fillRect/>
          </a:stretch>
        </p:blipFill>
        <p:spPr>
          <a:xfrm>
            <a:off x="5387545" y="4287793"/>
            <a:ext cx="3144795" cy="1608627"/>
          </a:xfrm>
          <a:prstGeom prst="rect">
            <a:avLst/>
          </a:prstGeom>
        </p:spPr>
      </p:pic>
    </p:spTree>
    <p:extLst>
      <p:ext uri="{BB962C8B-B14F-4D97-AF65-F5344CB8AC3E}">
        <p14:creationId xmlns:p14="http://schemas.microsoft.com/office/powerpoint/2010/main" val="3652154451"/>
      </p:ext>
    </p:extLst>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Expectations</a:t>
            </a:r>
            <a:endParaRPr lang="en-US" dirty="0"/>
          </a:p>
        </p:txBody>
      </p:sp>
      <p:sp>
        <p:nvSpPr>
          <p:cNvPr id="3" name="Content Placeholder 2"/>
          <p:cNvSpPr>
            <a:spLocks noGrp="1"/>
          </p:cNvSpPr>
          <p:nvPr>
            <p:ph sz="half" idx="1"/>
          </p:nvPr>
        </p:nvSpPr>
        <p:spPr>
          <a:xfrm>
            <a:off x="457200" y="1280159"/>
            <a:ext cx="8229600" cy="5048721"/>
          </a:xfrm>
        </p:spPr>
        <p:txBody>
          <a:bodyPr>
            <a:normAutofit lnSpcReduction="10000"/>
          </a:bodyPr>
          <a:lstStyle/>
          <a:p>
            <a:pPr marL="0" indent="0">
              <a:buNone/>
            </a:pPr>
            <a:endParaRPr lang="en-US" sz="1600" dirty="0">
              <a:solidFill>
                <a:schemeClr val="tx1"/>
              </a:solidFill>
            </a:endParaRPr>
          </a:p>
          <a:p>
            <a:pPr marL="0" indent="0">
              <a:buNone/>
            </a:pPr>
            <a:r>
              <a:rPr lang="en-US" sz="2400" dirty="0" smtClean="0"/>
              <a:t>What we expect</a:t>
            </a:r>
          </a:p>
          <a:p>
            <a:pPr marL="1017588" lvl="3" indent="0">
              <a:buNone/>
            </a:pPr>
            <a:r>
              <a:rPr lang="en-US" sz="1800" dirty="0" smtClean="0">
                <a:solidFill>
                  <a:schemeClr val="bg1">
                    <a:lumMod val="50000"/>
                  </a:schemeClr>
                </a:solidFill>
              </a:rPr>
              <a:t>For you to </a:t>
            </a:r>
          </a:p>
          <a:p>
            <a:pPr marL="1303338" lvl="3" indent="-285750"/>
            <a:r>
              <a:rPr lang="en-US" sz="1600" dirty="0">
                <a:solidFill>
                  <a:schemeClr val="bg1"/>
                </a:solidFill>
                <a:cs typeface="+mn-cs"/>
              </a:rPr>
              <a:t>B</a:t>
            </a:r>
            <a:r>
              <a:rPr lang="en-US" sz="1600" dirty="0" smtClean="0">
                <a:solidFill>
                  <a:schemeClr val="bg1"/>
                </a:solidFill>
                <a:cs typeface="+mn-cs"/>
              </a:rPr>
              <a:t>e </a:t>
            </a:r>
            <a:r>
              <a:rPr lang="en-US" sz="1600" dirty="0">
                <a:solidFill>
                  <a:schemeClr val="bg1"/>
                </a:solidFill>
                <a:cs typeface="+mn-cs"/>
              </a:rPr>
              <a:t>here </a:t>
            </a:r>
            <a:r>
              <a:rPr lang="en-US" sz="1600" dirty="0" smtClean="0">
                <a:solidFill>
                  <a:schemeClr val="bg1"/>
                </a:solidFill>
                <a:cs typeface="+mn-cs"/>
              </a:rPr>
              <a:t>this </a:t>
            </a:r>
            <a:r>
              <a:rPr lang="en-US" sz="1600" dirty="0">
                <a:solidFill>
                  <a:schemeClr val="bg1"/>
                </a:solidFill>
                <a:cs typeface="+mn-cs"/>
              </a:rPr>
              <a:t>week 8+ hours a day</a:t>
            </a:r>
          </a:p>
          <a:p>
            <a:pPr marL="1303338" lvl="3" indent="-285750"/>
            <a:r>
              <a:rPr lang="en-US" sz="1600" dirty="0">
                <a:solidFill>
                  <a:schemeClr val="bg1"/>
                </a:solidFill>
                <a:cs typeface="+mn-cs"/>
              </a:rPr>
              <a:t>T</a:t>
            </a:r>
            <a:r>
              <a:rPr lang="en-US" sz="1600" dirty="0" smtClean="0">
                <a:solidFill>
                  <a:schemeClr val="bg1"/>
                </a:solidFill>
                <a:cs typeface="+mn-cs"/>
              </a:rPr>
              <a:t>ake </a:t>
            </a:r>
            <a:r>
              <a:rPr lang="en-US" sz="1600" dirty="0">
                <a:solidFill>
                  <a:schemeClr val="bg1"/>
                </a:solidFill>
                <a:cs typeface="+mn-cs"/>
              </a:rPr>
              <a:t>this opportunity </a:t>
            </a:r>
            <a:r>
              <a:rPr lang="en-US" sz="1600" dirty="0" smtClean="0">
                <a:solidFill>
                  <a:schemeClr val="bg1"/>
                </a:solidFill>
                <a:cs typeface="+mn-cs"/>
              </a:rPr>
              <a:t>serious</a:t>
            </a:r>
          </a:p>
          <a:p>
            <a:pPr marL="1303338" lvl="3" indent="-285750"/>
            <a:r>
              <a:rPr lang="en-US" sz="1600" dirty="0" smtClean="0">
                <a:solidFill>
                  <a:schemeClr val="bg1"/>
                </a:solidFill>
                <a:cs typeface="+mn-cs"/>
              </a:rPr>
              <a:t>Participate fully</a:t>
            </a:r>
            <a:endParaRPr lang="en-US" sz="1600" dirty="0">
              <a:solidFill>
                <a:schemeClr val="bg1"/>
              </a:solidFill>
              <a:cs typeface="+mn-cs"/>
            </a:endParaRPr>
          </a:p>
          <a:p>
            <a:pPr marL="0" indent="0">
              <a:buNone/>
            </a:pPr>
            <a:endParaRPr lang="en-US" sz="1600" dirty="0" smtClean="0"/>
          </a:p>
          <a:p>
            <a:pPr marL="0" indent="0">
              <a:buNone/>
            </a:pPr>
            <a:r>
              <a:rPr lang="en-US" sz="2400" dirty="0" smtClean="0"/>
              <a:t>What </a:t>
            </a:r>
            <a:r>
              <a:rPr lang="en-US" sz="2400" dirty="0"/>
              <a:t>you can </a:t>
            </a:r>
            <a:r>
              <a:rPr lang="en-US" sz="2400" dirty="0" smtClean="0"/>
              <a:t>expect</a:t>
            </a:r>
            <a:endParaRPr lang="en-US" sz="1600" dirty="0"/>
          </a:p>
          <a:p>
            <a:pPr marL="0" indent="0">
              <a:buNone/>
            </a:pPr>
            <a:r>
              <a:rPr lang="en-US" sz="1600" dirty="0"/>
              <a:t>	</a:t>
            </a:r>
            <a:r>
              <a:rPr lang="en-US" sz="1800" dirty="0">
                <a:solidFill>
                  <a:schemeClr val="bg1">
                    <a:lumMod val="50000"/>
                  </a:schemeClr>
                </a:solidFill>
              </a:rPr>
              <a:t>To become </a:t>
            </a:r>
            <a:r>
              <a:rPr lang="en-US" sz="1800" dirty="0" smtClean="0">
                <a:solidFill>
                  <a:schemeClr val="bg1">
                    <a:lumMod val="50000"/>
                  </a:schemeClr>
                </a:solidFill>
              </a:rPr>
              <a:t>experienced </a:t>
            </a:r>
            <a:r>
              <a:rPr lang="en-US" sz="1800" dirty="0">
                <a:solidFill>
                  <a:schemeClr val="bg1">
                    <a:lumMod val="50000"/>
                  </a:schemeClr>
                </a:solidFill>
              </a:rPr>
              <a:t>in </a:t>
            </a:r>
          </a:p>
          <a:p>
            <a:pPr lvl="3"/>
            <a:r>
              <a:rPr lang="en-US" sz="1600" dirty="0" smtClean="0">
                <a:solidFill>
                  <a:schemeClr val="bg1"/>
                </a:solidFill>
              </a:rPr>
              <a:t>Talking </a:t>
            </a:r>
            <a:r>
              <a:rPr lang="en-US" sz="1600" dirty="0">
                <a:solidFill>
                  <a:schemeClr val="bg1"/>
                </a:solidFill>
              </a:rPr>
              <a:t>about and </a:t>
            </a:r>
            <a:r>
              <a:rPr lang="en-US" sz="1600" dirty="0" smtClean="0">
                <a:solidFill>
                  <a:schemeClr val="bg1"/>
                </a:solidFill>
              </a:rPr>
              <a:t>working with Dell AIM</a:t>
            </a:r>
          </a:p>
          <a:p>
            <a:pPr lvl="3"/>
            <a:r>
              <a:rPr lang="en-US" sz="1600" dirty="0" smtClean="0">
                <a:solidFill>
                  <a:schemeClr val="bg1"/>
                </a:solidFill>
              </a:rPr>
              <a:t>Applying AIM into your work and lab environments.</a:t>
            </a:r>
          </a:p>
          <a:p>
            <a:pPr lvl="3"/>
            <a:r>
              <a:rPr lang="en-US" sz="1600" dirty="0" smtClean="0">
                <a:solidFill>
                  <a:schemeClr val="bg1"/>
                </a:solidFill>
              </a:rPr>
              <a:t>Enhancing your hands on and presentation skills.</a:t>
            </a:r>
          </a:p>
          <a:p>
            <a:pPr marL="0" indent="0">
              <a:buNone/>
            </a:pPr>
            <a:endParaRPr lang="en-US" sz="1800" dirty="0">
              <a:solidFill>
                <a:schemeClr val="tx1"/>
              </a:solidFill>
            </a:endParaRPr>
          </a:p>
          <a:p>
            <a:pPr marL="0" indent="0">
              <a:buNone/>
            </a:pPr>
            <a:endParaRPr lang="en-US" sz="1800" dirty="0" smtClean="0">
              <a:solidFill>
                <a:schemeClr val="bg1"/>
              </a:solidFill>
            </a:endParaRPr>
          </a:p>
          <a:p>
            <a:pPr marL="0" indent="0">
              <a:buNone/>
            </a:pPr>
            <a:endParaRPr lang="en-US" sz="1800" dirty="0">
              <a:solidFill>
                <a:schemeClr val="bg1"/>
              </a:solidFill>
            </a:endParaRPr>
          </a:p>
          <a:p>
            <a:pPr marL="0" indent="0">
              <a:buNone/>
            </a:pPr>
            <a:endParaRPr lang="en-US" sz="1800" dirty="0" smtClean="0">
              <a:solidFill>
                <a:schemeClr val="bg1"/>
              </a:solidFill>
            </a:endParaRPr>
          </a:p>
          <a:p>
            <a:pPr marL="0" indent="0">
              <a:buNone/>
            </a:pPr>
            <a:endParaRPr lang="en-US" sz="1600" dirty="0" smtClean="0">
              <a:solidFill>
                <a:schemeClr val="bg1"/>
              </a:solidFill>
            </a:endParaRPr>
          </a:p>
          <a:p>
            <a:pPr marL="0" indent="0" algn="ctr">
              <a:buNone/>
            </a:pPr>
            <a:r>
              <a:rPr lang="en-US" sz="2400" dirty="0" smtClean="0">
                <a:solidFill>
                  <a:schemeClr val="accent4"/>
                </a:solidFill>
              </a:rPr>
              <a:t>Take advantage of this opportunity</a:t>
            </a:r>
          </a:p>
          <a:p>
            <a:pPr marL="0" indent="0">
              <a:buNone/>
            </a:pPr>
            <a:r>
              <a:rPr lang="en-US" sz="1600" dirty="0"/>
              <a:t>	</a:t>
            </a:r>
            <a:r>
              <a:rPr lang="en-US" sz="1600" dirty="0" smtClean="0"/>
              <a:t>	</a:t>
            </a:r>
            <a:r>
              <a:rPr lang="en-US" sz="1600" dirty="0"/>
              <a:t>	</a:t>
            </a:r>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6</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334156803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3">
                                            <p:txEl>
                                              <p:pRg st="17" end="17"/>
                                            </p:txEl>
                                          </p:spTgt>
                                        </p:tgtEl>
                                      </p:cBhvr>
                                    </p:animEffect>
                                    <p:animScale>
                                      <p:cBhvr>
                                        <p:cTn id="27" dur="250" autoRev="1" fill="hold"/>
                                        <p:tgtEl>
                                          <p:spTgt spid="3">
                                            <p:txEl>
                                              <p:pRg st="17" end="17"/>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 with AIM</a:t>
            </a:r>
            <a:endParaRPr lang="en-US" dirty="0"/>
          </a:p>
        </p:txBody>
      </p:sp>
      <p:sp>
        <p:nvSpPr>
          <p:cNvPr id="3" name="Content Placeholder 2"/>
          <p:cNvSpPr>
            <a:spLocks noGrp="1"/>
          </p:cNvSpPr>
          <p:nvPr>
            <p:ph sz="half" idx="1"/>
          </p:nvPr>
        </p:nvSpPr>
        <p:spPr>
          <a:solidFill>
            <a:schemeClr val="bg1">
              <a:lumMod val="75000"/>
            </a:schemeClr>
          </a:solidFill>
        </p:spPr>
        <p:txBody>
          <a:bodyPr/>
          <a:lstStyle/>
          <a:p>
            <a:pPr lvl="0"/>
            <a:r>
              <a:rPr lang="en-US" sz="2000" dirty="0">
                <a:solidFill>
                  <a:schemeClr val="tx2"/>
                </a:solidFill>
              </a:rPr>
              <a:t>What is AIM Essentials?</a:t>
            </a:r>
          </a:p>
          <a:p>
            <a:pPr lvl="0"/>
            <a:r>
              <a:rPr lang="en-US" sz="2000" dirty="0">
                <a:solidFill>
                  <a:schemeClr val="tx2"/>
                </a:solidFill>
              </a:rPr>
              <a:t>How is the AIM Environment different?</a:t>
            </a:r>
          </a:p>
          <a:p>
            <a:pPr lvl="0"/>
            <a:r>
              <a:rPr lang="en-US" sz="2000" dirty="0">
                <a:solidFill>
                  <a:schemeClr val="tx2"/>
                </a:solidFill>
              </a:rPr>
              <a:t>AIM Essentials Features</a:t>
            </a:r>
          </a:p>
          <a:p>
            <a:pPr lvl="0"/>
            <a:r>
              <a:rPr lang="en-US" sz="2000" dirty="0">
                <a:solidFill>
                  <a:schemeClr val="tx2"/>
                </a:solidFill>
              </a:rPr>
              <a:t>Basic Functionality</a:t>
            </a:r>
          </a:p>
          <a:p>
            <a:pPr lvl="0"/>
            <a:r>
              <a:rPr lang="en-US" sz="2000" dirty="0">
                <a:solidFill>
                  <a:schemeClr val="tx2"/>
                </a:solidFill>
              </a:rPr>
              <a:t>AIM Essentials vs. AIM Enterprise - At a Glance</a:t>
            </a:r>
          </a:p>
          <a:p>
            <a:pPr lvl="0"/>
            <a:r>
              <a:rPr lang="en-US" sz="2000" dirty="0">
                <a:solidFill>
                  <a:schemeClr val="tx2"/>
                </a:solidFill>
              </a:rPr>
              <a:t>No Mixed AIM Environments</a:t>
            </a:r>
          </a:p>
          <a:p>
            <a:pPr marL="0" indent="0">
              <a:buNone/>
            </a:pP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60</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6"/>
          <p:cNvPicPr/>
          <p:nvPr/>
        </p:nvPicPr>
        <p:blipFill>
          <a:blip r:embed="rId2"/>
          <a:stretch>
            <a:fillRect/>
          </a:stretch>
        </p:blipFill>
        <p:spPr>
          <a:xfrm>
            <a:off x="5387545" y="4287793"/>
            <a:ext cx="3144795" cy="1608627"/>
          </a:xfrm>
          <a:prstGeom prst="rect">
            <a:avLst/>
          </a:prstGeom>
        </p:spPr>
      </p:pic>
    </p:spTree>
    <p:extLst>
      <p:ext uri="{BB962C8B-B14F-4D97-AF65-F5344CB8AC3E}">
        <p14:creationId xmlns:p14="http://schemas.microsoft.com/office/powerpoint/2010/main" val="1811919566"/>
      </p:ext>
    </p:extLst>
  </p:cSld>
  <p:clrMapOvr>
    <a:masterClrMapping/>
  </p:clrMapOvr>
  <p:transition spd="med">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AIM Essentials?</a:t>
            </a:r>
            <a:endParaRPr lang="en-US" dirty="0"/>
          </a:p>
        </p:txBody>
      </p:sp>
      <p:sp>
        <p:nvSpPr>
          <p:cNvPr id="3" name="Content Placeholder 2"/>
          <p:cNvSpPr>
            <a:spLocks noGrp="1"/>
          </p:cNvSpPr>
          <p:nvPr>
            <p:ph sz="half" idx="1"/>
          </p:nvPr>
        </p:nvSpPr>
        <p:spPr/>
        <p:txBody>
          <a:bodyPr>
            <a:normAutofit/>
          </a:bodyPr>
          <a:lstStyle/>
          <a:p>
            <a:r>
              <a:rPr lang="en-US" dirty="0" smtClean="0"/>
              <a:t>AIM Essentials is </a:t>
            </a:r>
            <a:r>
              <a:rPr lang="en-US" dirty="0"/>
              <a:t>being rolled </a:t>
            </a:r>
            <a:r>
              <a:rPr lang="en-US" dirty="0" smtClean="0"/>
              <a:t>as part of the </a:t>
            </a:r>
            <a:r>
              <a:rPr lang="en-US" dirty="0"/>
              <a:t>‘AIM Expansion’ initiative </a:t>
            </a:r>
            <a:r>
              <a:rPr lang="en-US" dirty="0" smtClean="0"/>
              <a:t>targeted </a:t>
            </a:r>
            <a:r>
              <a:rPr lang="en-US" dirty="0"/>
              <a:t>at accelerating the sales and deployment of </a:t>
            </a:r>
            <a:r>
              <a:rPr lang="en-US" dirty="0" smtClean="0"/>
              <a:t>AIM. </a:t>
            </a:r>
          </a:p>
          <a:p>
            <a:endParaRPr lang="en-US" dirty="0"/>
          </a:p>
          <a:p>
            <a:r>
              <a:rPr lang="en-US" dirty="0" smtClean="0"/>
              <a:t>The </a:t>
            </a:r>
            <a:r>
              <a:rPr lang="en-US" dirty="0"/>
              <a:t>key objective of this program is to </a:t>
            </a:r>
            <a:r>
              <a:rPr lang="en-US" dirty="0" smtClean="0"/>
              <a:t>market a starter </a:t>
            </a:r>
            <a:r>
              <a:rPr lang="en-US" dirty="0"/>
              <a:t>edition of AIM called ‘AIM </a:t>
            </a:r>
            <a:r>
              <a:rPr lang="en-US" dirty="0" smtClean="0"/>
              <a:t>Essentials’. This release features a </a:t>
            </a:r>
            <a:r>
              <a:rPr lang="en-US" dirty="0"/>
              <a:t>subset of the current AIM product’s capabilities </a:t>
            </a:r>
            <a:r>
              <a:rPr lang="en-US" dirty="0" smtClean="0"/>
              <a:t>offered </a:t>
            </a:r>
            <a:r>
              <a:rPr lang="en-US" dirty="0"/>
              <a:t>at a lower price point.  </a:t>
            </a:r>
            <a:endParaRPr lang="en-US" dirty="0" smtClean="0"/>
          </a:p>
          <a:p>
            <a:endParaRPr lang="en-US" dirty="0"/>
          </a:p>
          <a:p>
            <a:r>
              <a:rPr lang="en-US" dirty="0" smtClean="0"/>
              <a:t>The </a:t>
            </a:r>
            <a:r>
              <a:rPr lang="en-US" dirty="0"/>
              <a:t>primary use case for AIM Essentials is server failover or HA</a:t>
            </a:r>
            <a:r>
              <a:rPr lang="en-US" dirty="0" smtClean="0"/>
              <a:t>.</a:t>
            </a:r>
          </a:p>
          <a:p>
            <a:endParaRPr lang="en-US" dirty="0"/>
          </a:p>
          <a:p>
            <a:r>
              <a:rPr lang="en-US" dirty="0" smtClean="0"/>
              <a:t>AIM Essentials provides </a:t>
            </a:r>
            <a:r>
              <a:rPr lang="en-US" dirty="0"/>
              <a:t>a rapid server repurposing solution for </a:t>
            </a:r>
            <a:r>
              <a:rPr lang="en-US" dirty="0" smtClean="0"/>
              <a:t>development and test environments. </a:t>
            </a:r>
          </a:p>
          <a:p>
            <a:endParaRPr lang="en-US" dirty="0" smtClean="0"/>
          </a:p>
          <a:p>
            <a:r>
              <a:rPr lang="en-US" dirty="0"/>
              <a:t>AIM Essentials </a:t>
            </a:r>
            <a:r>
              <a:rPr lang="en-US" dirty="0" smtClean="0"/>
              <a:t>customers are given a </a:t>
            </a:r>
            <a:r>
              <a:rPr lang="en-US" dirty="0"/>
              <a:t>seamless upgrade path to AIM Enterprise which will support heterogeneous infrastructure, support for heterogeneity is the core competitive differentiator for AIM.</a:t>
            </a:r>
          </a:p>
          <a:p>
            <a:endParaRPr lang="en-US" dirty="0"/>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61</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2019751851"/>
      </p:ext>
    </p:extLst>
  </p:cSld>
  <p:clrMapOvr>
    <a:masterClrMapping/>
  </p:clrMapOvr>
  <p:transition spd="med">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the AIM Environment different?</a:t>
            </a:r>
            <a:endParaRPr lang="en-US" dirty="0"/>
          </a:p>
        </p:txBody>
      </p:sp>
      <p:sp>
        <p:nvSpPr>
          <p:cNvPr id="3" name="Content Placeholder 2"/>
          <p:cNvSpPr>
            <a:spLocks noGrp="1"/>
          </p:cNvSpPr>
          <p:nvPr>
            <p:ph sz="half" idx="1"/>
          </p:nvPr>
        </p:nvSpPr>
        <p:spPr>
          <a:xfrm>
            <a:off x="428919" y="1280159"/>
            <a:ext cx="8229600" cy="5071213"/>
          </a:xfrm>
        </p:spPr>
        <p:txBody>
          <a:bodyPr>
            <a:normAutofit fontScale="92500" lnSpcReduction="20000"/>
          </a:bodyPr>
          <a:lstStyle/>
          <a:p>
            <a:r>
              <a:rPr lang="en-US" dirty="0" smtClean="0"/>
              <a:t>AIM Essentials will only be integrated into </a:t>
            </a:r>
            <a:r>
              <a:rPr lang="en-US" b="1" dirty="0" smtClean="0"/>
              <a:t>Dell only </a:t>
            </a:r>
            <a:r>
              <a:rPr lang="en-US" dirty="0" smtClean="0"/>
              <a:t>Greenfield deployments</a:t>
            </a:r>
          </a:p>
          <a:p>
            <a:pPr lvl="1"/>
            <a:r>
              <a:rPr lang="en-US" dirty="0" smtClean="0"/>
              <a:t>Only Dell equipment can be used in these implementations of AIM</a:t>
            </a:r>
          </a:p>
          <a:p>
            <a:endParaRPr lang="en-US" dirty="0" smtClean="0"/>
          </a:p>
          <a:p>
            <a:r>
              <a:rPr lang="en-US" dirty="0" smtClean="0"/>
              <a:t>No </a:t>
            </a:r>
            <a:r>
              <a:rPr lang="en-US" dirty="0"/>
              <a:t>Managed </a:t>
            </a:r>
            <a:r>
              <a:rPr lang="en-US" dirty="0" smtClean="0"/>
              <a:t>Switches</a:t>
            </a:r>
          </a:p>
          <a:p>
            <a:pPr lvl="1"/>
            <a:r>
              <a:rPr lang="en-US" dirty="0" smtClean="0"/>
              <a:t>Requiring manual configuration with some persona migrations</a:t>
            </a:r>
          </a:p>
          <a:p>
            <a:pPr lvl="1"/>
            <a:endParaRPr lang="en-US" dirty="0"/>
          </a:p>
          <a:p>
            <a:r>
              <a:rPr lang="en-US" dirty="0" err="1"/>
              <a:t>iSCSI</a:t>
            </a:r>
            <a:r>
              <a:rPr lang="en-US" dirty="0"/>
              <a:t> and Local Disc </a:t>
            </a:r>
            <a:r>
              <a:rPr lang="en-US" dirty="0" smtClean="0"/>
              <a:t>ONLY</a:t>
            </a:r>
          </a:p>
          <a:p>
            <a:pPr lvl="1"/>
            <a:r>
              <a:rPr lang="en-US" dirty="0" smtClean="0"/>
              <a:t>Fiber Channel SAN is not supported in AIM Essentials</a:t>
            </a:r>
          </a:p>
          <a:p>
            <a:endParaRPr lang="en-US" dirty="0"/>
          </a:p>
          <a:p>
            <a:r>
              <a:rPr lang="en-US" dirty="0" smtClean="0"/>
              <a:t>No AIM CLI</a:t>
            </a:r>
          </a:p>
          <a:p>
            <a:pPr lvl="1"/>
            <a:r>
              <a:rPr lang="en-US" dirty="0" smtClean="0"/>
              <a:t>All configurations need to take place on the AIM Console UI</a:t>
            </a:r>
          </a:p>
          <a:p>
            <a:pPr lvl="1"/>
            <a:r>
              <a:rPr lang="en-US" dirty="0" smtClean="0"/>
              <a:t>No command line level configurations</a:t>
            </a:r>
          </a:p>
          <a:p>
            <a:pPr lvl="1"/>
            <a:r>
              <a:rPr lang="en-US" dirty="0" smtClean="0"/>
              <a:t>Troubleshooting needs to be performed at the UI and Log file level</a:t>
            </a:r>
            <a:endParaRPr lang="en-US" dirty="0"/>
          </a:p>
          <a:p>
            <a:endParaRPr lang="en-US" dirty="0" smtClean="0"/>
          </a:p>
          <a:p>
            <a:r>
              <a:rPr lang="en-US" dirty="0" smtClean="0"/>
              <a:t>No redundant Controller integrations</a:t>
            </a:r>
          </a:p>
          <a:p>
            <a:pPr lvl="1"/>
            <a:r>
              <a:rPr lang="en-US" dirty="0" smtClean="0"/>
              <a:t>AIM Controller .</a:t>
            </a:r>
            <a:r>
              <a:rPr lang="en-US" dirty="0" err="1" smtClean="0"/>
              <a:t>ovf</a:t>
            </a:r>
            <a:r>
              <a:rPr lang="en-US" dirty="0" smtClean="0"/>
              <a:t> VM are not supported as redundant DR Controller pairs</a:t>
            </a:r>
          </a:p>
          <a:p>
            <a:pPr lvl="1"/>
            <a:r>
              <a:rPr lang="en-US" dirty="0" smtClean="0"/>
              <a:t>AIM Essential Controllers are limited to the AIM-Controller-OVF.x86-64-3.4.2.ovf only </a:t>
            </a:r>
          </a:p>
          <a:p>
            <a:endParaRPr lang="en-US" dirty="0"/>
          </a:p>
          <a:p>
            <a:r>
              <a:rPr lang="en-US" dirty="0" smtClean="0"/>
              <a:t>Limited Function set</a:t>
            </a:r>
          </a:p>
          <a:p>
            <a:pPr lvl="1"/>
            <a:r>
              <a:rPr lang="en-US" dirty="0" smtClean="0"/>
              <a:t>Discussed within User Experience segment of this training</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62</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1622699915"/>
      </p:ext>
    </p:extLst>
  </p:cSld>
  <p:clrMapOvr>
    <a:masterClrMapping/>
  </p:clrMapOvr>
  <p:transition spd="med">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Essentials Feature Set</a:t>
            </a:r>
            <a:endParaRPr lang="en-US" dirty="0"/>
          </a:p>
        </p:txBody>
      </p:sp>
      <p:sp>
        <p:nvSpPr>
          <p:cNvPr id="3" name="Content Placeholder 2"/>
          <p:cNvSpPr>
            <a:spLocks noGrp="1"/>
          </p:cNvSpPr>
          <p:nvPr>
            <p:ph sz="half" idx="1"/>
          </p:nvPr>
        </p:nvSpPr>
        <p:spPr/>
        <p:txBody>
          <a:bodyPr>
            <a:normAutofit fontScale="92500" lnSpcReduction="10000"/>
          </a:bodyPr>
          <a:lstStyle/>
          <a:p>
            <a:pPr marL="0" indent="0">
              <a:buNone/>
            </a:pPr>
            <a:r>
              <a:rPr lang="en-US" kern="1200" dirty="0">
                <a:solidFill>
                  <a:schemeClr val="tx1"/>
                </a:solidFill>
              </a:rPr>
              <a:t>‘AIM Essentials’ features are a subset of functions that is currently available in the AIM standalone product. The these features are</a:t>
            </a:r>
            <a:r>
              <a:rPr lang="en-US" kern="1200" dirty="0" smtClean="0">
                <a:solidFill>
                  <a:schemeClr val="tx1"/>
                </a:solidFill>
              </a:rPr>
              <a:t>:</a:t>
            </a:r>
          </a:p>
          <a:p>
            <a:endParaRPr lang="en-US" kern="1200" dirty="0">
              <a:solidFill>
                <a:schemeClr val="tx1"/>
              </a:solidFill>
            </a:endParaRPr>
          </a:p>
          <a:p>
            <a:r>
              <a:rPr lang="en-US" b="1" kern="1200" dirty="0" smtClean="0">
                <a:solidFill>
                  <a:schemeClr val="tx1"/>
                </a:solidFill>
              </a:rPr>
              <a:t>Server Discovery </a:t>
            </a:r>
            <a:r>
              <a:rPr lang="en-US" sz="1600" kern="1200" dirty="0" smtClean="0">
                <a:solidFill>
                  <a:schemeClr val="tx1"/>
                </a:solidFill>
              </a:rPr>
              <a:t>– this is limited to Dell Servers only</a:t>
            </a:r>
          </a:p>
          <a:p>
            <a:endParaRPr lang="en-US" sz="1600" kern="1200" dirty="0" smtClean="0">
              <a:solidFill>
                <a:schemeClr val="tx1"/>
              </a:solidFill>
            </a:endParaRPr>
          </a:p>
          <a:p>
            <a:r>
              <a:rPr lang="en-US" b="1" kern="1200" dirty="0" smtClean="0">
                <a:solidFill>
                  <a:schemeClr val="tx1"/>
                </a:solidFill>
              </a:rPr>
              <a:t>Network Switch Discovery </a:t>
            </a:r>
            <a:r>
              <a:rPr lang="en-US" sz="1600" kern="1200" dirty="0" smtClean="0">
                <a:solidFill>
                  <a:schemeClr val="tx1"/>
                </a:solidFill>
              </a:rPr>
              <a:t>– limited to Dell </a:t>
            </a:r>
            <a:r>
              <a:rPr lang="en-US" sz="1600" kern="1200" dirty="0" err="1" smtClean="0">
                <a:solidFill>
                  <a:schemeClr val="tx1"/>
                </a:solidFill>
              </a:rPr>
              <a:t>PowerConnect</a:t>
            </a:r>
            <a:r>
              <a:rPr lang="en-US" sz="1600" kern="1200" dirty="0" smtClean="0">
                <a:solidFill>
                  <a:schemeClr val="tx1"/>
                </a:solidFill>
              </a:rPr>
              <a:t> only </a:t>
            </a:r>
            <a:r>
              <a:rPr lang="en-US" sz="1600" kern="1200" dirty="0">
                <a:solidFill>
                  <a:schemeClr val="tx1"/>
                </a:solidFill>
              </a:rPr>
              <a:t>AIM Essentials</a:t>
            </a:r>
            <a:r>
              <a:rPr lang="en-US" sz="1600" kern="1200" dirty="0" smtClean="0">
                <a:solidFill>
                  <a:schemeClr val="tx1"/>
                </a:solidFill>
              </a:rPr>
              <a:t>’, switches </a:t>
            </a:r>
            <a:r>
              <a:rPr lang="en-US" sz="1600" kern="1200" dirty="0">
                <a:solidFill>
                  <a:schemeClr val="tx1"/>
                </a:solidFill>
              </a:rPr>
              <a:t>can be discovered in a ‘Read-Only’ mode. </a:t>
            </a:r>
            <a:endParaRPr lang="en-US" sz="1600" kern="1200" dirty="0" smtClean="0">
              <a:solidFill>
                <a:schemeClr val="tx1"/>
              </a:solidFill>
            </a:endParaRPr>
          </a:p>
          <a:p>
            <a:endParaRPr lang="en-US" sz="1600" kern="1200" dirty="0" smtClean="0">
              <a:solidFill>
                <a:schemeClr val="tx1"/>
              </a:solidFill>
            </a:endParaRPr>
          </a:p>
          <a:p>
            <a:r>
              <a:rPr lang="en-US" b="1" kern="1200" dirty="0" smtClean="0">
                <a:solidFill>
                  <a:schemeClr val="tx1"/>
                </a:solidFill>
              </a:rPr>
              <a:t>Personas</a:t>
            </a:r>
            <a:r>
              <a:rPr lang="en-US" sz="1600" b="1" kern="1200" dirty="0" smtClean="0">
                <a:solidFill>
                  <a:schemeClr val="tx1"/>
                </a:solidFill>
              </a:rPr>
              <a:t> </a:t>
            </a:r>
            <a:r>
              <a:rPr lang="en-US" sz="1600" kern="1200" dirty="0" smtClean="0">
                <a:solidFill>
                  <a:schemeClr val="tx1"/>
                </a:solidFill>
              </a:rPr>
              <a:t>- </a:t>
            </a:r>
            <a:r>
              <a:rPr lang="en-US" sz="1600" kern="1200" dirty="0">
                <a:solidFill>
                  <a:schemeClr val="tx1"/>
                </a:solidFill>
              </a:rPr>
              <a:t>AIM Essentials’ allows the users to create ‘</a:t>
            </a:r>
            <a:r>
              <a:rPr lang="en-US" sz="1600" kern="1200" dirty="0" err="1">
                <a:solidFill>
                  <a:schemeClr val="tx1"/>
                </a:solidFill>
              </a:rPr>
              <a:t>iSCSI</a:t>
            </a:r>
            <a:r>
              <a:rPr lang="en-US" sz="1600" kern="1200" dirty="0">
                <a:solidFill>
                  <a:schemeClr val="tx1"/>
                </a:solidFill>
              </a:rPr>
              <a:t> booted’ and ‘local disk booted’ personas ONLY. VMDK and VHD images are </a:t>
            </a:r>
            <a:r>
              <a:rPr lang="en-US" sz="1600" kern="1200" dirty="0" smtClean="0">
                <a:solidFill>
                  <a:schemeClr val="tx1"/>
                </a:solidFill>
              </a:rPr>
              <a:t>also supported. </a:t>
            </a:r>
          </a:p>
          <a:p>
            <a:endParaRPr lang="en-US" sz="1600" kern="1200" dirty="0" smtClean="0">
              <a:solidFill>
                <a:schemeClr val="tx1"/>
              </a:solidFill>
            </a:endParaRPr>
          </a:p>
          <a:p>
            <a:r>
              <a:rPr lang="en-US" b="1" kern="1200" dirty="0" smtClean="0">
                <a:solidFill>
                  <a:schemeClr val="tx1"/>
                </a:solidFill>
              </a:rPr>
              <a:t>NIC Operation modes </a:t>
            </a:r>
            <a:r>
              <a:rPr lang="en-US" sz="1600" kern="1200" dirty="0" smtClean="0">
                <a:solidFill>
                  <a:schemeClr val="tx1"/>
                </a:solidFill>
              </a:rPr>
              <a:t>- NICs </a:t>
            </a:r>
            <a:r>
              <a:rPr lang="en-US" sz="1600" kern="1200" dirty="0">
                <a:solidFill>
                  <a:schemeClr val="tx1"/>
                </a:solidFill>
              </a:rPr>
              <a:t>on the discovered servers operate in Access mode only. </a:t>
            </a:r>
            <a:r>
              <a:rPr lang="en-US" sz="1600" kern="1200" dirty="0" smtClean="0">
                <a:solidFill>
                  <a:schemeClr val="tx1"/>
                </a:solidFill>
              </a:rPr>
              <a:t>The </a:t>
            </a:r>
            <a:r>
              <a:rPr lang="en-US" sz="1600" kern="1200" dirty="0">
                <a:solidFill>
                  <a:schemeClr val="tx1"/>
                </a:solidFill>
              </a:rPr>
              <a:t>Dell AIM Virtual NICs functionality is </a:t>
            </a:r>
            <a:r>
              <a:rPr lang="en-US" sz="1600" kern="1200" dirty="0" smtClean="0">
                <a:solidFill>
                  <a:schemeClr val="tx1"/>
                </a:solidFill>
              </a:rPr>
              <a:t>disabled, and the </a:t>
            </a:r>
            <a:r>
              <a:rPr lang="en-US" sz="1600" kern="1200" dirty="0">
                <a:solidFill>
                  <a:schemeClr val="tx1"/>
                </a:solidFill>
              </a:rPr>
              <a:t>VLAN driver is not installed </a:t>
            </a:r>
            <a:r>
              <a:rPr lang="en-US" sz="1600" kern="1200" dirty="0" smtClean="0">
                <a:solidFill>
                  <a:schemeClr val="tx1"/>
                </a:solidFill>
              </a:rPr>
              <a:t>on </a:t>
            </a:r>
            <a:r>
              <a:rPr lang="en-US" sz="1600" kern="1200" dirty="0">
                <a:solidFill>
                  <a:schemeClr val="tx1"/>
                </a:solidFill>
              </a:rPr>
              <a:t>the persona images</a:t>
            </a:r>
            <a:r>
              <a:rPr lang="en-US" sz="1600" kern="1200" dirty="0" smtClean="0">
                <a:solidFill>
                  <a:schemeClr val="tx1"/>
                </a:solidFill>
              </a:rPr>
              <a:t>.</a:t>
            </a:r>
          </a:p>
          <a:p>
            <a:endParaRPr lang="en-US" sz="1600" kern="1200" dirty="0" smtClean="0">
              <a:solidFill>
                <a:schemeClr val="tx1"/>
              </a:solidFill>
            </a:endParaRPr>
          </a:p>
          <a:p>
            <a:r>
              <a:rPr lang="en-US" b="1" kern="1200" dirty="0" smtClean="0">
                <a:solidFill>
                  <a:schemeClr val="tx1"/>
                </a:solidFill>
              </a:rPr>
              <a:t>AIM CLI </a:t>
            </a:r>
            <a:r>
              <a:rPr lang="en-US" sz="1600" kern="1200" dirty="0" smtClean="0">
                <a:solidFill>
                  <a:schemeClr val="tx1"/>
                </a:solidFill>
              </a:rPr>
              <a:t>– Is disabled in ‘AIM Essentials’</a:t>
            </a:r>
          </a:p>
          <a:p>
            <a:endParaRPr lang="en-US" sz="1600" kern="1200" dirty="0" smtClean="0">
              <a:solidFill>
                <a:schemeClr val="tx1"/>
              </a:solidFill>
            </a:endParaRPr>
          </a:p>
          <a:p>
            <a:r>
              <a:rPr lang="en-US" b="1" kern="1200" dirty="0" smtClean="0">
                <a:solidFill>
                  <a:schemeClr val="tx1"/>
                </a:solidFill>
              </a:rPr>
              <a:t>Web Service APIs </a:t>
            </a:r>
            <a:r>
              <a:rPr lang="en-US" sz="1600" kern="1200" dirty="0" smtClean="0">
                <a:solidFill>
                  <a:schemeClr val="tx1"/>
                </a:solidFill>
              </a:rPr>
              <a:t>– Limited to </a:t>
            </a:r>
            <a:r>
              <a:rPr lang="en-US" sz="1600" kern="1200" dirty="0">
                <a:solidFill>
                  <a:schemeClr val="tx1"/>
                </a:solidFill>
              </a:rPr>
              <a:t>the AIM Console and any other Dell published programs that are bundled with the product distribution. </a:t>
            </a:r>
            <a:endParaRPr lang="en-US" sz="1600" kern="1200" dirty="0" smtClean="0">
              <a:solidFill>
                <a:schemeClr val="tx1"/>
              </a:solidFill>
            </a:endParaRPr>
          </a:p>
          <a:p>
            <a:pPr lvl="0"/>
            <a:r>
              <a:rPr lang="en-US" b="1" kern="1200" dirty="0" smtClean="0">
                <a:solidFill>
                  <a:schemeClr val="tx1"/>
                </a:solidFill>
              </a:rPr>
              <a:t>Extensions</a:t>
            </a:r>
            <a:r>
              <a:rPr lang="en-US" sz="1600" kern="1200" dirty="0" smtClean="0">
                <a:solidFill>
                  <a:schemeClr val="tx1"/>
                </a:solidFill>
              </a:rPr>
              <a:t> - </a:t>
            </a:r>
            <a:r>
              <a:rPr lang="en-US" sz="1600" kern="1200" dirty="0">
                <a:solidFill>
                  <a:schemeClr val="tx1"/>
                </a:solidFill>
              </a:rPr>
              <a:t>Both Persona and Controller Extensions are disabled in ‘AIM Essentials’.</a:t>
            </a:r>
          </a:p>
          <a:p>
            <a:endParaRPr lang="en-US" kern="1200" dirty="0">
              <a:solidFill>
                <a:schemeClr val="tx1"/>
              </a:solidFill>
            </a:endParaRPr>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63</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592590605"/>
      </p:ext>
    </p:extLst>
  </p:cSld>
  <p:clrMapOvr>
    <a:masterClrMapping/>
  </p:clrMapOvr>
  <p:transition spd="med">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Essentials - </a:t>
            </a:r>
            <a:r>
              <a:rPr lang="en-US" sz="2400" dirty="0" smtClean="0"/>
              <a:t>Basic Functionality</a:t>
            </a:r>
            <a:endParaRPr lang="en-US" sz="2400"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1244069075"/>
              </p:ext>
            </p:extLst>
          </p:nvPr>
        </p:nvGraphicFramePr>
        <p:xfrm>
          <a:off x="638690" y="2542713"/>
          <a:ext cx="7912186" cy="3595887"/>
        </p:xfrm>
        <a:graphic>
          <a:graphicData uri="http://schemas.openxmlformats.org/drawingml/2006/table">
            <a:tbl>
              <a:tblPr firstRow="1" bandRow="1">
                <a:tableStyleId>{5A111915-BE36-4E01-A7E5-04B1672EAD32}</a:tableStyleId>
              </a:tblPr>
              <a:tblGrid>
                <a:gridCol w="3945667"/>
                <a:gridCol w="3966519"/>
              </a:tblGrid>
              <a:tr h="277419">
                <a:tc gridSpan="2">
                  <a:txBody>
                    <a:bodyPr/>
                    <a:lstStyle/>
                    <a:p>
                      <a:pPr algn="ctr"/>
                      <a:r>
                        <a:rPr lang="en-US" dirty="0" smtClean="0">
                          <a:solidFill>
                            <a:schemeClr val="tx2"/>
                          </a:solidFill>
                        </a:rPr>
                        <a:t>AIM Essentials</a:t>
                      </a:r>
                      <a:r>
                        <a:rPr lang="en-US" baseline="0" dirty="0" smtClean="0">
                          <a:solidFill>
                            <a:schemeClr val="tx2"/>
                          </a:solidFill>
                        </a:rPr>
                        <a:t> </a:t>
                      </a:r>
                      <a:endParaRPr lang="en-US" dirty="0">
                        <a:solidFill>
                          <a:schemeClr val="tx2"/>
                        </a:solidFill>
                      </a:endParaRPr>
                    </a:p>
                  </a:txBody>
                  <a:tcPr/>
                </a:tc>
                <a:tc hMerge="1">
                  <a:txBody>
                    <a:bodyPr/>
                    <a:lstStyle/>
                    <a:p>
                      <a:endParaRPr lang="en-US" dirty="0"/>
                    </a:p>
                  </a:txBody>
                  <a:tcPr/>
                </a:tc>
              </a:tr>
              <a:tr h="358903">
                <a:tc>
                  <a:txBody>
                    <a:bodyPr/>
                    <a:lstStyle/>
                    <a:p>
                      <a:pPr marL="285750" indent="-285750">
                        <a:lnSpc>
                          <a:spcPct val="120000"/>
                        </a:lnSpc>
                        <a:buFont typeface="Arial" pitchFamily="34" charset="0"/>
                        <a:buChar char="•"/>
                      </a:pPr>
                      <a:r>
                        <a:rPr lang="en-US" sz="1400" b="1" dirty="0" smtClean="0">
                          <a:latin typeface="+mn-lt"/>
                        </a:rPr>
                        <a:t>Functions</a:t>
                      </a:r>
                      <a:endParaRPr lang="en-US" sz="1400" b="1" dirty="0">
                        <a:latin typeface="+mn-lt"/>
                      </a:endParaRPr>
                    </a:p>
                  </a:txBody>
                  <a:tcPr/>
                </a:tc>
                <a:tc>
                  <a:txBody>
                    <a:bodyPr/>
                    <a:lstStyle/>
                    <a:p>
                      <a:pPr marL="285750" indent="-285750">
                        <a:lnSpc>
                          <a:spcPct val="120000"/>
                        </a:lnSpc>
                        <a:buFont typeface="Arial" pitchFamily="34" charset="0"/>
                        <a:buChar char="•"/>
                      </a:pPr>
                      <a:r>
                        <a:rPr lang="en-US" sz="1400" b="1" dirty="0" smtClean="0"/>
                        <a:t>Persona Operations</a:t>
                      </a:r>
                      <a:r>
                        <a:rPr lang="en-US" sz="1400" dirty="0" smtClean="0"/>
                        <a:t>:</a:t>
                      </a:r>
                      <a:endParaRPr lang="en-US" sz="1400" dirty="0" smtClean="0">
                        <a:latin typeface="+mn-lt"/>
                      </a:endParaRPr>
                    </a:p>
                  </a:txBody>
                  <a:tcPr/>
                </a:tc>
              </a:tr>
              <a:tr h="358903">
                <a:tc>
                  <a:txBody>
                    <a:bodyPr/>
                    <a:lstStyle/>
                    <a:p>
                      <a:pPr marL="742950" lvl="1" indent="-285750">
                        <a:lnSpc>
                          <a:spcPct val="120000"/>
                        </a:lnSpc>
                        <a:buFont typeface="Museo Sans For Dell" charset="0"/>
                        <a:buChar char="–"/>
                      </a:pPr>
                      <a:r>
                        <a:rPr lang="en-US" sz="1400" dirty="0" smtClean="0"/>
                        <a:t>Logging in and verifying the license</a:t>
                      </a:r>
                      <a:endParaRPr lang="en-US" sz="1400" dirty="0">
                        <a:latin typeface="+mn-lt"/>
                      </a:endParaRPr>
                    </a:p>
                  </a:txBody>
                  <a:tcPr/>
                </a:tc>
                <a:tc>
                  <a:txBody>
                    <a:bodyPr/>
                    <a:lstStyle/>
                    <a:p>
                      <a:pPr marL="742950" lvl="1" indent="-285750">
                        <a:lnSpc>
                          <a:spcPct val="120000"/>
                        </a:lnSpc>
                        <a:buFont typeface="Museo Sans For Dell" charset="0"/>
                        <a:buChar char="–"/>
                      </a:pPr>
                      <a:r>
                        <a:rPr lang="en-US" sz="1400" dirty="0" smtClean="0"/>
                        <a:t>Add/ Update  a Persona</a:t>
                      </a:r>
                      <a:endParaRPr lang="en-US" sz="1400" dirty="0" smtClean="0">
                        <a:latin typeface="+mn-lt"/>
                      </a:endParaRPr>
                    </a:p>
                  </a:txBody>
                  <a:tcPr/>
                </a:tc>
              </a:tr>
              <a:tr h="358903">
                <a:tc>
                  <a:txBody>
                    <a:bodyPr/>
                    <a:lstStyle/>
                    <a:p>
                      <a:pPr marL="742950" lvl="1" indent="-285750">
                        <a:lnSpc>
                          <a:spcPct val="120000"/>
                        </a:lnSpc>
                        <a:buFont typeface="Museo Sans For Dell" charset="0"/>
                        <a:buChar char="–"/>
                      </a:pPr>
                      <a:r>
                        <a:rPr lang="en-US" sz="1400" dirty="0" smtClean="0"/>
                        <a:t>Entitlement</a:t>
                      </a:r>
                      <a:endParaRPr lang="en-US" sz="1400" dirty="0" smtClean="0">
                        <a:latin typeface="+mn-lt"/>
                      </a:endParaRPr>
                    </a:p>
                  </a:txBody>
                  <a:tcPr/>
                </a:tc>
                <a:tc>
                  <a:txBody>
                    <a:bodyPr/>
                    <a:lstStyle/>
                    <a:p>
                      <a:pPr marL="742950" lvl="1" indent="-285750">
                        <a:lnSpc>
                          <a:spcPct val="120000"/>
                        </a:lnSpc>
                        <a:buFont typeface="Museo Sans For Dell" charset="0"/>
                        <a:buChar char="–"/>
                      </a:pPr>
                      <a:r>
                        <a:rPr lang="en-US" sz="1400" dirty="0" smtClean="0"/>
                        <a:t>Start and Stop the Persona</a:t>
                      </a:r>
                      <a:endParaRPr lang="en-US" sz="1400" dirty="0" smtClean="0">
                        <a:latin typeface="+mn-lt"/>
                      </a:endParaRPr>
                    </a:p>
                  </a:txBody>
                  <a:tcPr/>
                </a:tc>
              </a:tr>
              <a:tr h="358903">
                <a:tc>
                  <a:txBody>
                    <a:bodyPr/>
                    <a:lstStyle/>
                    <a:p>
                      <a:pPr marL="742950" lvl="1" indent="-285750">
                        <a:lnSpc>
                          <a:spcPct val="120000"/>
                        </a:lnSpc>
                        <a:buFont typeface="Museo Sans For Dell" charset="0"/>
                        <a:buChar char="–"/>
                      </a:pPr>
                      <a:r>
                        <a:rPr lang="en-US" sz="1400" dirty="0" smtClean="0"/>
                        <a:t>Adding a Dell M1000 Chassis</a:t>
                      </a:r>
                      <a:r>
                        <a:rPr lang="en-US" sz="1400" baseline="0" dirty="0" smtClean="0"/>
                        <a:t> to AIM</a:t>
                      </a:r>
                      <a:endParaRPr lang="en-US" sz="1400" dirty="0" smtClean="0">
                        <a:latin typeface="+mn-lt"/>
                      </a:endParaRPr>
                    </a:p>
                  </a:txBody>
                  <a:tcPr/>
                </a:tc>
                <a:tc>
                  <a:txBody>
                    <a:bodyPr/>
                    <a:lstStyle/>
                    <a:p>
                      <a:pPr marL="742950" marR="0" lvl="2" indent="-285750" algn="l" defTabSz="914400" rtl="0" eaLnBrk="1" fontAlgn="auto" latinLnBrk="0" hangingPunct="1">
                        <a:lnSpc>
                          <a:spcPct val="100000"/>
                        </a:lnSpc>
                        <a:spcBef>
                          <a:spcPts val="0"/>
                        </a:spcBef>
                        <a:spcAft>
                          <a:spcPts val="0"/>
                        </a:spcAft>
                        <a:buClrTx/>
                        <a:buSzTx/>
                        <a:buFont typeface="Museo Sans For Dell" charset="0"/>
                        <a:buChar char="–"/>
                        <a:tabLst/>
                        <a:defRPr/>
                      </a:pPr>
                      <a:r>
                        <a:rPr lang="en-US" sz="1400" dirty="0" smtClean="0"/>
                        <a:t>Delete the persona</a:t>
                      </a:r>
                      <a:endParaRPr lang="en-US" sz="1400" dirty="0" smtClean="0">
                        <a:latin typeface="+mn-lt"/>
                      </a:endParaRPr>
                    </a:p>
                  </a:txBody>
                  <a:tcPr/>
                </a:tc>
              </a:tr>
              <a:tr h="358903">
                <a:tc>
                  <a:txBody>
                    <a:bodyPr/>
                    <a:lstStyle/>
                    <a:p>
                      <a:pPr marL="742950" lvl="1" indent="-285750">
                        <a:lnSpc>
                          <a:spcPct val="120000"/>
                        </a:lnSpc>
                        <a:buFont typeface="Museo Sans For Dell" charset="0"/>
                        <a:buChar char="–"/>
                      </a:pPr>
                      <a:r>
                        <a:rPr lang="en-US" sz="1400" dirty="0" smtClean="0"/>
                        <a:t>Adding a Network Switch to AIM</a:t>
                      </a:r>
                      <a:endParaRPr lang="en-US" sz="1400" dirty="0">
                        <a:latin typeface="+mn-lt"/>
                      </a:endParaRPr>
                    </a:p>
                  </a:txBody>
                  <a:tcPr/>
                </a:tc>
                <a:tc>
                  <a:txBody>
                    <a:bodyPr/>
                    <a:lstStyle/>
                    <a:p>
                      <a:pPr marL="285750" indent="-285750">
                        <a:lnSpc>
                          <a:spcPct val="120000"/>
                        </a:lnSpc>
                        <a:buFont typeface="Arial" pitchFamily="34" charset="0"/>
                        <a:buChar char="•"/>
                      </a:pPr>
                      <a:r>
                        <a:rPr lang="en-US" sz="1400" b="1" dirty="0" err="1" smtClean="0"/>
                        <a:t>VMRack</a:t>
                      </a:r>
                      <a:r>
                        <a:rPr lang="en-US" sz="1400" b="1" dirty="0" smtClean="0"/>
                        <a:t> Operations</a:t>
                      </a:r>
                      <a:r>
                        <a:rPr lang="en-US" sz="1400" dirty="0" smtClean="0"/>
                        <a:t>:</a:t>
                      </a:r>
                    </a:p>
                  </a:txBody>
                  <a:tcPr/>
                </a:tc>
              </a:tr>
              <a:tr h="358903">
                <a:tc>
                  <a:txBody>
                    <a:bodyPr/>
                    <a:lstStyle/>
                    <a:p>
                      <a:pPr marL="742950" lvl="1" indent="-285750">
                        <a:lnSpc>
                          <a:spcPct val="120000"/>
                        </a:lnSpc>
                        <a:buFont typeface="Museo Sans For Dell" charset="0"/>
                        <a:buChar char="–"/>
                      </a:pPr>
                      <a:r>
                        <a:rPr lang="en-US" sz="1400" dirty="0" smtClean="0"/>
                        <a:t>Physical Server Discovery</a:t>
                      </a:r>
                      <a:endParaRPr lang="en-US" sz="1400" dirty="0" smtClean="0">
                        <a:latin typeface="+mn-lt"/>
                      </a:endParaRPr>
                    </a:p>
                  </a:txBody>
                  <a:tcPr/>
                </a:tc>
                <a:tc>
                  <a:txBody>
                    <a:bodyPr/>
                    <a:lstStyle/>
                    <a:p>
                      <a:pPr marL="742950" lvl="1" indent="-285750">
                        <a:lnSpc>
                          <a:spcPct val="120000"/>
                        </a:lnSpc>
                        <a:buFont typeface="Museo Sans For Dell" charset="0"/>
                        <a:buChar char="–"/>
                      </a:pPr>
                      <a:r>
                        <a:rPr lang="en-US" sz="1400" dirty="0" smtClean="0"/>
                        <a:t>Discover a disk booted </a:t>
                      </a:r>
                      <a:r>
                        <a:rPr lang="en-US" sz="1400" dirty="0" err="1" smtClean="0"/>
                        <a:t>VMRack</a:t>
                      </a:r>
                      <a:endParaRPr lang="en-US" sz="1400" dirty="0" smtClean="0"/>
                    </a:p>
                  </a:txBody>
                  <a:tcPr/>
                </a:tc>
              </a:tr>
              <a:tr h="358903">
                <a:tc>
                  <a:txBody>
                    <a:bodyPr/>
                    <a:lstStyle/>
                    <a:p>
                      <a:pPr marL="742950" lvl="1" indent="-285750">
                        <a:lnSpc>
                          <a:spcPct val="120000"/>
                        </a:lnSpc>
                        <a:buFont typeface="Museo Sans For Dell" charset="0"/>
                        <a:buChar char="–"/>
                      </a:pPr>
                      <a:r>
                        <a:rPr lang="en-US" sz="1400" dirty="0" smtClean="0"/>
                        <a:t>Virtual Machine Discovery</a:t>
                      </a:r>
                      <a:endParaRPr lang="en-US" sz="1400" dirty="0" smtClean="0">
                        <a:latin typeface="+mn-lt"/>
                      </a:endParaRPr>
                    </a:p>
                  </a:txBody>
                  <a:tcPr/>
                </a:tc>
                <a:tc>
                  <a:txBody>
                    <a:bodyPr/>
                    <a:lstStyle/>
                    <a:p>
                      <a:pPr marL="742950" lvl="1" indent="-285750">
                        <a:lnSpc>
                          <a:spcPct val="120000"/>
                        </a:lnSpc>
                        <a:buFont typeface="Museo Sans For Dell" charset="0"/>
                        <a:buChar char="–"/>
                      </a:pPr>
                      <a:r>
                        <a:rPr lang="en-US" sz="1400" dirty="0" smtClean="0"/>
                        <a:t>Add/Update a </a:t>
                      </a:r>
                      <a:r>
                        <a:rPr lang="en-US" sz="1400" dirty="0" err="1" smtClean="0"/>
                        <a:t>VMRack</a:t>
                      </a:r>
                      <a:endParaRPr lang="en-US" sz="1400" dirty="0" smtClean="0"/>
                    </a:p>
                  </a:txBody>
                  <a:tcPr/>
                </a:tc>
              </a:tr>
              <a:tr h="358903">
                <a:tc>
                  <a:txBody>
                    <a:bodyPr/>
                    <a:lstStyle/>
                    <a:p>
                      <a:pPr marL="742950" marR="0" lvl="1" indent="-285750" algn="l" defTabSz="914400" rtl="0" eaLnBrk="1" fontAlgn="auto" latinLnBrk="0" hangingPunct="1">
                        <a:lnSpc>
                          <a:spcPct val="100000"/>
                        </a:lnSpc>
                        <a:spcBef>
                          <a:spcPts val="0"/>
                        </a:spcBef>
                        <a:spcAft>
                          <a:spcPts val="0"/>
                        </a:spcAft>
                        <a:buClrTx/>
                        <a:buSzTx/>
                        <a:buFont typeface="Museo Sans For Dell" charset="0"/>
                        <a:buChar char="–"/>
                        <a:tabLst/>
                        <a:defRPr/>
                      </a:pPr>
                      <a:r>
                        <a:rPr lang="en-US" sz="1400" dirty="0" smtClean="0"/>
                        <a:t>Adding and Managing Server Pool</a:t>
                      </a:r>
                      <a:endParaRPr lang="en-US" sz="1400" dirty="0" smtClean="0">
                        <a:latin typeface="+mn-lt"/>
                      </a:endParaRPr>
                    </a:p>
                  </a:txBody>
                  <a:tcPr/>
                </a:tc>
                <a:tc>
                  <a:txBody>
                    <a:bodyPr/>
                    <a:lstStyle/>
                    <a:p>
                      <a:pPr marL="742950" lvl="1" indent="-285750">
                        <a:lnSpc>
                          <a:spcPct val="120000"/>
                        </a:lnSpc>
                        <a:buFont typeface="Museo Sans For Dell" charset="0"/>
                        <a:buChar char="–"/>
                      </a:pPr>
                      <a:r>
                        <a:rPr lang="en-US" sz="1400" dirty="0" smtClean="0"/>
                        <a:t>Stop a </a:t>
                      </a:r>
                      <a:r>
                        <a:rPr lang="en-US" sz="1400" dirty="0" err="1" smtClean="0"/>
                        <a:t>Vmrack</a:t>
                      </a:r>
                      <a:endParaRPr lang="en-US" sz="1400" dirty="0" smtClean="0"/>
                    </a:p>
                  </a:txBody>
                  <a:tcPr/>
                </a:tc>
              </a:tr>
              <a:tr h="358903">
                <a:tc>
                  <a:txBody>
                    <a:bodyPr/>
                    <a:lstStyle/>
                    <a:p>
                      <a:endParaRPr lang="en-US" sz="1400" dirty="0">
                        <a:latin typeface="+mn-lt"/>
                      </a:endParaRPr>
                    </a:p>
                  </a:txBody>
                  <a:tcPr/>
                </a:tc>
                <a:tc>
                  <a:txBody>
                    <a:bodyPr/>
                    <a:lstStyle/>
                    <a:p>
                      <a:pPr marL="742950" marR="0" lvl="1" indent="-285750" algn="l" defTabSz="914400" rtl="0" eaLnBrk="1" fontAlgn="auto" latinLnBrk="0" hangingPunct="1">
                        <a:lnSpc>
                          <a:spcPct val="120000"/>
                        </a:lnSpc>
                        <a:spcBef>
                          <a:spcPts val="0"/>
                        </a:spcBef>
                        <a:spcAft>
                          <a:spcPts val="0"/>
                        </a:spcAft>
                        <a:buClrTx/>
                        <a:buSzTx/>
                        <a:buFont typeface="Museo Sans For Dell" charset="0"/>
                        <a:buChar char="–"/>
                        <a:tabLst/>
                        <a:defRPr/>
                      </a:pPr>
                      <a:r>
                        <a:rPr lang="en-US" sz="1400" dirty="0" smtClean="0"/>
                        <a:t>Delete a </a:t>
                      </a:r>
                      <a:r>
                        <a:rPr lang="en-US" sz="1400" dirty="0" err="1" smtClean="0"/>
                        <a:t>VMrack</a:t>
                      </a:r>
                      <a:endParaRPr lang="en-US" sz="1400" dirty="0" smtClean="0"/>
                    </a:p>
                  </a:txBody>
                  <a:tcPr/>
                </a:tc>
              </a:tr>
            </a:tbl>
          </a:graphicData>
        </a:graphic>
      </p:graphicFrame>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64</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10" name="Content Placeholder 10"/>
          <p:cNvSpPr txBox="1">
            <a:spLocks/>
          </p:cNvSpPr>
          <p:nvPr/>
        </p:nvSpPr>
        <p:spPr bwMode="auto">
          <a:xfrm>
            <a:off x="428919" y="1292516"/>
            <a:ext cx="8229600" cy="1265333"/>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228600" indent="-228600" algn="l" rtl="0" eaLnBrk="1" fontAlgn="base" hangingPunct="1">
              <a:lnSpc>
                <a:spcPct val="100000"/>
              </a:lnSpc>
              <a:spcBef>
                <a:spcPts val="100"/>
              </a:spcBef>
              <a:spcAft>
                <a:spcPts val="100"/>
              </a:spcAft>
              <a:buClr>
                <a:schemeClr val="accent1"/>
              </a:buClr>
              <a:buFont typeface="Arial" pitchFamily="34" charset="0"/>
              <a:buChar char="•"/>
              <a:defRPr sz="1800">
                <a:solidFill>
                  <a:schemeClr val="bg2"/>
                </a:solidFill>
                <a:latin typeface="Museo Sans For Dell" pitchFamily="2" charset="0"/>
                <a:ea typeface="Museo Sans For Dell" pitchFamily="2" charset="0"/>
                <a:cs typeface="+mn-cs"/>
              </a:defRPr>
            </a:lvl1pPr>
            <a:lvl2pPr marL="574675" indent="-223838" algn="l" rtl="0" eaLnBrk="1" fontAlgn="base" hangingPunct="1">
              <a:lnSpc>
                <a:spcPct val="100000"/>
              </a:lnSpc>
              <a:spcBef>
                <a:spcPts val="100"/>
              </a:spcBef>
              <a:spcAft>
                <a:spcPts val="100"/>
              </a:spcAft>
              <a:buClr>
                <a:schemeClr val="accent1"/>
              </a:buClr>
              <a:buFont typeface="Museo Sans For Dell" pitchFamily="2" charset="0"/>
              <a:buChar char="–"/>
              <a:defRPr sz="1600" baseline="0">
                <a:solidFill>
                  <a:schemeClr val="bg2"/>
                </a:solidFill>
                <a:latin typeface="Museo Sans For Dell" pitchFamily="2" charset="0"/>
                <a:ea typeface="Museo Sans For Dell" pitchFamily="2" charset="0"/>
              </a:defRPr>
            </a:lvl2pPr>
            <a:lvl3pPr marL="909638" indent="-220663" algn="l" rtl="0" eaLnBrk="1" fontAlgn="base" hangingPunct="1">
              <a:lnSpc>
                <a:spcPct val="100000"/>
              </a:lnSpc>
              <a:spcBef>
                <a:spcPts val="100"/>
              </a:spcBef>
              <a:spcAft>
                <a:spcPts val="100"/>
              </a:spcAft>
              <a:buClr>
                <a:schemeClr val="accent1"/>
              </a:buClr>
              <a:buFont typeface="Museo Sans For Dell" pitchFamily="2" charset="0"/>
              <a:buChar char="›"/>
              <a:defRPr sz="1400" baseline="0">
                <a:solidFill>
                  <a:schemeClr val="bg2"/>
                </a:solidFill>
                <a:latin typeface="Museo Sans For Dell" pitchFamily="2" charset="0"/>
                <a:ea typeface="Museo Sans For Dell" pitchFamily="2" charset="0"/>
              </a:defRPr>
            </a:lvl3pPr>
            <a:lvl4pPr marL="1246188" indent="-222250" algn="l" rtl="0" eaLnBrk="1" fontAlgn="base" hangingPunct="1">
              <a:lnSpc>
                <a:spcPct val="100000"/>
              </a:lnSpc>
              <a:spcBef>
                <a:spcPts val="100"/>
              </a:spcBef>
              <a:spcAft>
                <a:spcPts val="100"/>
              </a:spcAft>
              <a:buClr>
                <a:schemeClr val="accent1"/>
              </a:buClr>
              <a:buFont typeface="Museo For Dell 300" pitchFamily="50" charset="0"/>
              <a:buChar char="–"/>
              <a:defRPr sz="1200" baseline="0">
                <a:solidFill>
                  <a:schemeClr val="bg2"/>
                </a:solidFill>
                <a:latin typeface="Museo Sans For Dell" pitchFamily="2" charset="0"/>
                <a:ea typeface="Museo Sans For Dell" pitchFamily="2" charset="0"/>
              </a:defRPr>
            </a:lvl4pPr>
            <a:lvl5pPr marL="1608138" indent="-236538" algn="l" rtl="0" eaLnBrk="1" fontAlgn="base" hangingPunct="1">
              <a:lnSpc>
                <a:spcPct val="100000"/>
              </a:lnSpc>
              <a:spcBef>
                <a:spcPts val="100"/>
              </a:spcBef>
              <a:spcAft>
                <a:spcPts val="100"/>
              </a:spcAft>
              <a:buClr>
                <a:schemeClr val="accent1"/>
              </a:buClr>
              <a:buFont typeface="Museo For Dell 300" pitchFamily="50" charset="0"/>
              <a:buChar char="–"/>
              <a:defRPr sz="11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800">
                <a:solidFill>
                  <a:schemeClr val="accent1"/>
                </a:solidFill>
                <a:latin typeface="+mn-lt"/>
              </a:defRPr>
            </a:lvl9pPr>
          </a:lstStyle>
          <a:p>
            <a:pPr marL="0" indent="0">
              <a:buFont typeface="Arial" pitchFamily="34" charset="0"/>
              <a:buNone/>
            </a:pPr>
            <a:r>
              <a:rPr lang="en-US" dirty="0" smtClean="0"/>
              <a:t>Dell AIM Essentials has a subset of functions that is inherits from the AIM Enterprise code that it shares. Essentials functionality is simplified by the AIM Essentials license that changes the UI and functions by modifying the license controlled schema.</a:t>
            </a:r>
          </a:p>
        </p:txBody>
      </p:sp>
      <p:cxnSp>
        <p:nvCxnSpPr>
          <p:cNvPr id="18" name="Straight Connector 17"/>
          <p:cNvCxnSpPr/>
          <p:nvPr/>
        </p:nvCxnSpPr>
        <p:spPr>
          <a:xfrm>
            <a:off x="4584360" y="2965622"/>
            <a:ext cx="0" cy="3212756"/>
          </a:xfrm>
          <a:prstGeom prst="line">
            <a:avLst/>
          </a:prstGeom>
          <a:ln w="22225">
            <a:solidFill>
              <a:srgbClr val="48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627957"/>
      </p:ext>
    </p:extLst>
  </p:cSld>
  <p:clrMapOvr>
    <a:masterClrMapping/>
  </p:clrMapOvr>
  <p:transition spd="med">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a:t>
            </a:r>
            <a:r>
              <a:rPr lang="en-US" dirty="0"/>
              <a:t>Essentials vs. AIM Enterprise - </a:t>
            </a:r>
            <a:r>
              <a:rPr lang="en-US" sz="2400" dirty="0"/>
              <a:t>At a Glance </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65</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1749696955"/>
              </p:ext>
            </p:extLst>
          </p:nvPr>
        </p:nvGraphicFramePr>
        <p:xfrm>
          <a:off x="365760" y="1116266"/>
          <a:ext cx="8467344" cy="5013960"/>
        </p:xfrm>
        <a:graphic>
          <a:graphicData uri="http://schemas.openxmlformats.org/drawingml/2006/table">
            <a:tbl>
              <a:tblPr firstRow="1" firstCol="1" bandRow="1"/>
              <a:tblGrid>
                <a:gridCol w="2487168"/>
                <a:gridCol w="2889504"/>
                <a:gridCol w="3090672"/>
              </a:tblGrid>
              <a:tr h="156591">
                <a:tc>
                  <a:txBody>
                    <a:bodyPr/>
                    <a:lstStyle/>
                    <a:p>
                      <a:pPr marL="0" marR="45720" algn="ctr">
                        <a:lnSpc>
                          <a:spcPct val="115000"/>
                        </a:lnSpc>
                        <a:spcBef>
                          <a:spcPts val="0"/>
                        </a:spcBef>
                        <a:spcAft>
                          <a:spcPts val="0"/>
                        </a:spcAft>
                        <a:tabLst>
                          <a:tab pos="914400" algn="l"/>
                        </a:tabLst>
                      </a:pPr>
                      <a:r>
                        <a:rPr lang="en-US" sz="1400" b="1" kern="1200" dirty="0">
                          <a:solidFill>
                            <a:srgbClr val="000000"/>
                          </a:solidFill>
                          <a:effectLst/>
                          <a:latin typeface="Arial"/>
                          <a:ea typeface="PMingLiU"/>
                          <a:cs typeface="Times New Roman"/>
                        </a:rPr>
                        <a:t> </a:t>
                      </a:r>
                      <a:endParaRPr lang="en-US" sz="1400" dirty="0">
                        <a:effectLst/>
                        <a:latin typeface="Calibri"/>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0" marR="45720" algn="ctr">
                        <a:lnSpc>
                          <a:spcPct val="115000"/>
                        </a:lnSpc>
                        <a:spcBef>
                          <a:spcPts val="0"/>
                        </a:spcBef>
                        <a:spcAft>
                          <a:spcPts val="0"/>
                        </a:spcAft>
                        <a:tabLst>
                          <a:tab pos="1906270" algn="l"/>
                        </a:tabLst>
                      </a:pPr>
                      <a:r>
                        <a:rPr lang="en-US" sz="1400" b="1" kern="1200" dirty="0">
                          <a:solidFill>
                            <a:srgbClr val="FFFFFF"/>
                          </a:solidFill>
                          <a:effectLst/>
                          <a:latin typeface="+mn-lt"/>
                          <a:ea typeface="PMingLiU"/>
                          <a:cs typeface="Times New Roman"/>
                        </a:rPr>
                        <a:t>AIM Essentials</a:t>
                      </a:r>
                      <a:endParaRPr lang="en-US" sz="140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0" marR="45720" algn="ctr">
                        <a:lnSpc>
                          <a:spcPct val="115000"/>
                        </a:lnSpc>
                        <a:spcBef>
                          <a:spcPts val="0"/>
                        </a:spcBef>
                        <a:spcAft>
                          <a:spcPts val="0"/>
                        </a:spcAft>
                      </a:pPr>
                      <a:r>
                        <a:rPr lang="en-US" sz="1400" b="1" kern="1200" dirty="0">
                          <a:solidFill>
                            <a:srgbClr val="FFFFFF"/>
                          </a:solidFill>
                          <a:effectLst/>
                          <a:latin typeface="+mn-lt"/>
                          <a:ea typeface="PMingLiU"/>
                          <a:cs typeface="Times New Roman"/>
                        </a:rPr>
                        <a:t>AIM Enterprise</a:t>
                      </a:r>
                      <a:endParaRPr lang="en-US" sz="140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94107">
                <a:tc>
                  <a:txBody>
                    <a:bodyPr/>
                    <a:lstStyle/>
                    <a:p>
                      <a:pPr marL="0" marR="45720">
                        <a:lnSpc>
                          <a:spcPct val="115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Server Support</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00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Dell Blade and Rack servers ONLY</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00000"/>
                        </a:lnSpc>
                        <a:spcBef>
                          <a:spcPts val="0"/>
                        </a:spcBef>
                        <a:spcAft>
                          <a:spcPts val="0"/>
                        </a:spcAft>
                      </a:pPr>
                      <a:r>
                        <a:rPr lang="en-US" sz="1400" b="0" kern="1200" dirty="0">
                          <a:solidFill>
                            <a:srgbClr val="000000"/>
                          </a:solidFill>
                          <a:effectLst/>
                          <a:latin typeface="+mn-lt"/>
                          <a:ea typeface="PMingLiU"/>
                          <a:cs typeface="Times New Roman"/>
                        </a:rPr>
                        <a:t>Dell and non-Dell Blade and rack servers</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16268">
                <a:tc>
                  <a:txBody>
                    <a:bodyPr/>
                    <a:lstStyle/>
                    <a:p>
                      <a:pPr marL="0" marR="45720">
                        <a:lnSpc>
                          <a:spcPct val="100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Network Switch Configuration Modes</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Unmanaged, Read-Only</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pPr>
                      <a:r>
                        <a:rPr lang="en-US" sz="1400" b="0" kern="1200" dirty="0">
                          <a:solidFill>
                            <a:srgbClr val="000000"/>
                          </a:solidFill>
                          <a:effectLst/>
                          <a:latin typeface="+mn-lt"/>
                          <a:ea typeface="PMingLiU"/>
                          <a:cs typeface="Times New Roman"/>
                        </a:rPr>
                        <a:t>Unmanaged, Read-only, Read-Write</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10997">
                <a:tc>
                  <a:txBody>
                    <a:bodyPr/>
                    <a:lstStyle/>
                    <a:p>
                      <a:pPr marL="0" marR="45720">
                        <a:lnSpc>
                          <a:spcPct val="115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Switch support</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00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Dell and non-Dell switches for unmanaged mode; Dell Switches  for Read-Only mode </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pPr>
                      <a:r>
                        <a:rPr lang="en-US" sz="1400" b="0" kern="1200" dirty="0">
                          <a:solidFill>
                            <a:srgbClr val="000000"/>
                          </a:solidFill>
                          <a:effectLst/>
                          <a:latin typeface="+mn-lt"/>
                          <a:ea typeface="PMingLiU"/>
                          <a:cs typeface="Times New Roman"/>
                        </a:rPr>
                        <a:t>Dell and non-Dell switches</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0" marR="45720">
                        <a:lnSpc>
                          <a:spcPct val="115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NIC Configuration Modes</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Access Mode only</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pPr>
                      <a:r>
                        <a:rPr lang="en-US" sz="1400" b="0" kern="1200" dirty="0">
                          <a:solidFill>
                            <a:srgbClr val="000000"/>
                          </a:solidFill>
                          <a:effectLst/>
                          <a:latin typeface="+mn-lt"/>
                          <a:ea typeface="PMingLiU"/>
                          <a:cs typeface="Times New Roman"/>
                        </a:rPr>
                        <a:t>Access and Trunk Mode</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8129">
                <a:tc>
                  <a:txBody>
                    <a:bodyPr/>
                    <a:lstStyle/>
                    <a:p>
                      <a:pPr marL="0" marR="45720">
                        <a:lnSpc>
                          <a:spcPct val="115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Boot Method support</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tabLst>
                          <a:tab pos="1906270" algn="l"/>
                        </a:tabLst>
                      </a:pPr>
                      <a:r>
                        <a:rPr lang="en-US" sz="1400" b="0" kern="1200" dirty="0" err="1">
                          <a:solidFill>
                            <a:srgbClr val="000000"/>
                          </a:solidFill>
                          <a:effectLst/>
                          <a:latin typeface="+mn-lt"/>
                          <a:ea typeface="PMingLiU"/>
                          <a:cs typeface="Times New Roman"/>
                        </a:rPr>
                        <a:t>iSCSI</a:t>
                      </a:r>
                      <a:r>
                        <a:rPr lang="en-US" sz="1400" b="0" kern="1200" dirty="0">
                          <a:solidFill>
                            <a:srgbClr val="000000"/>
                          </a:solidFill>
                          <a:effectLst/>
                          <a:latin typeface="+mn-lt"/>
                          <a:ea typeface="PMingLiU"/>
                          <a:cs typeface="Times New Roman"/>
                        </a:rPr>
                        <a:t>, local disk (including VHD and VMDK)  </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pPr>
                      <a:r>
                        <a:rPr lang="en-US" sz="1400" b="0" kern="1200" dirty="0">
                          <a:solidFill>
                            <a:srgbClr val="000000"/>
                          </a:solidFill>
                          <a:effectLst/>
                          <a:latin typeface="+mn-lt"/>
                          <a:ea typeface="PMingLiU"/>
                          <a:cs typeface="Times New Roman"/>
                        </a:rPr>
                        <a:t>NFS, </a:t>
                      </a:r>
                      <a:r>
                        <a:rPr lang="en-US" sz="1400" b="0" kern="1200" dirty="0" err="1">
                          <a:solidFill>
                            <a:srgbClr val="000000"/>
                          </a:solidFill>
                          <a:effectLst/>
                          <a:latin typeface="+mn-lt"/>
                          <a:ea typeface="PMingLiU"/>
                          <a:cs typeface="Times New Roman"/>
                        </a:rPr>
                        <a:t>iSCSI</a:t>
                      </a:r>
                      <a:r>
                        <a:rPr lang="en-US" sz="1400" b="0" kern="1200" dirty="0">
                          <a:solidFill>
                            <a:srgbClr val="000000"/>
                          </a:solidFill>
                          <a:effectLst/>
                          <a:latin typeface="+mn-lt"/>
                          <a:ea typeface="PMingLiU"/>
                          <a:cs typeface="Times New Roman"/>
                        </a:rPr>
                        <a:t>, FC-SAN, </a:t>
                      </a:r>
                      <a:r>
                        <a:rPr lang="en-US" sz="1400" b="0" kern="1200" dirty="0" err="1">
                          <a:solidFill>
                            <a:srgbClr val="000000"/>
                          </a:solidFill>
                          <a:effectLst/>
                          <a:latin typeface="+mn-lt"/>
                          <a:ea typeface="PMingLiU"/>
                          <a:cs typeface="Times New Roman"/>
                        </a:rPr>
                        <a:t>FCoE</a:t>
                      </a:r>
                      <a:r>
                        <a:rPr lang="en-US" sz="1400" b="0" kern="1200" dirty="0">
                          <a:solidFill>
                            <a:srgbClr val="000000"/>
                          </a:solidFill>
                          <a:effectLst/>
                          <a:latin typeface="+mn-lt"/>
                          <a:ea typeface="PMingLiU"/>
                          <a:cs typeface="Times New Roman"/>
                        </a:rPr>
                        <a:t>, local disk</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0" marR="45720">
                        <a:lnSpc>
                          <a:spcPct val="115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Scalability</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00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Limited to 32 servers (or 64 sockets)</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pPr>
                      <a:r>
                        <a:rPr lang="en-US" sz="1400" b="0" kern="1200" dirty="0">
                          <a:solidFill>
                            <a:srgbClr val="000000"/>
                          </a:solidFill>
                          <a:effectLst/>
                          <a:latin typeface="+mn-lt"/>
                          <a:ea typeface="PMingLiU"/>
                          <a:cs typeface="Times New Roman"/>
                        </a:rPr>
                        <a:t>No imposed limits</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0" marR="45720">
                        <a:lnSpc>
                          <a:spcPct val="115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Controller Deployment</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Only as OVF Virtual Appliance</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pPr>
                      <a:r>
                        <a:rPr lang="en-US" sz="1400" b="0" kern="1200" dirty="0">
                          <a:solidFill>
                            <a:srgbClr val="000000"/>
                          </a:solidFill>
                          <a:effectLst/>
                          <a:latin typeface="+mn-lt"/>
                          <a:ea typeface="PMingLiU"/>
                          <a:cs typeface="Times New Roman"/>
                        </a:rPr>
                        <a:t>Choice of Virtual Appliance or Physical servers</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13726">
                <a:tc>
                  <a:txBody>
                    <a:bodyPr/>
                    <a:lstStyle/>
                    <a:p>
                      <a:pPr marL="0" marR="45720">
                        <a:lnSpc>
                          <a:spcPct val="115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Controller Resiliency</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00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Not Available. Other HA options like VMware HA or FT may be used.</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00000"/>
                        </a:lnSpc>
                        <a:spcBef>
                          <a:spcPts val="0"/>
                        </a:spcBef>
                        <a:spcAft>
                          <a:spcPts val="0"/>
                        </a:spcAft>
                      </a:pPr>
                      <a:r>
                        <a:rPr lang="en-US" sz="1400" b="0" kern="1200" dirty="0">
                          <a:solidFill>
                            <a:srgbClr val="000000"/>
                          </a:solidFill>
                          <a:effectLst/>
                          <a:latin typeface="+mn-lt"/>
                          <a:ea typeface="PMingLiU"/>
                          <a:cs typeface="Times New Roman"/>
                        </a:rPr>
                        <a:t>Available using the built-in support. Controllers need to be deployed on physical servers</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0" marR="45720">
                        <a:lnSpc>
                          <a:spcPct val="115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CLI</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Not available  </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pPr>
                      <a:r>
                        <a:rPr lang="en-US" sz="1400" b="0" kern="1200" dirty="0">
                          <a:solidFill>
                            <a:srgbClr val="000000"/>
                          </a:solidFill>
                          <a:effectLst/>
                          <a:latin typeface="+mn-lt"/>
                          <a:ea typeface="PMingLiU"/>
                          <a:cs typeface="Times New Roman"/>
                        </a:rPr>
                        <a:t>Full Access</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0" marR="45720">
                        <a:lnSpc>
                          <a:spcPct val="115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Web Services APIs </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Not Available</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pPr>
                      <a:r>
                        <a:rPr lang="en-US" sz="1400" b="0" kern="1200" dirty="0">
                          <a:solidFill>
                            <a:srgbClr val="000000"/>
                          </a:solidFill>
                          <a:effectLst/>
                          <a:latin typeface="+mn-lt"/>
                          <a:ea typeface="PMingLiU"/>
                          <a:cs typeface="Times New Roman"/>
                        </a:rPr>
                        <a:t>Full access</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marL="0" marR="45720">
                        <a:lnSpc>
                          <a:spcPct val="100000"/>
                        </a:lnSpc>
                        <a:spcBef>
                          <a:spcPts val="0"/>
                        </a:spcBef>
                        <a:spcAft>
                          <a:spcPts val="0"/>
                        </a:spcAft>
                        <a:tabLst>
                          <a:tab pos="914400" algn="l"/>
                        </a:tabLst>
                      </a:pPr>
                      <a:r>
                        <a:rPr lang="en-US" sz="1400" b="1" kern="1200" dirty="0">
                          <a:solidFill>
                            <a:srgbClr val="000000"/>
                          </a:solidFill>
                          <a:effectLst/>
                          <a:latin typeface="+mn-lt"/>
                          <a:ea typeface="PMingLiU"/>
                          <a:cs typeface="Times New Roman"/>
                        </a:rPr>
                        <a:t>Workload specific configuration</a:t>
                      </a:r>
                      <a:endParaRPr lang="en-US" sz="1400" b="1" dirty="0">
                        <a:effectLst/>
                        <a:latin typeface="+mn-lt"/>
                        <a:ea typeface="SimSu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tabLst>
                          <a:tab pos="1906270" algn="l"/>
                        </a:tabLst>
                      </a:pPr>
                      <a:r>
                        <a:rPr lang="en-US" sz="1400" b="0" kern="1200" dirty="0">
                          <a:solidFill>
                            <a:srgbClr val="000000"/>
                          </a:solidFill>
                          <a:effectLst/>
                          <a:latin typeface="+mn-lt"/>
                          <a:ea typeface="PMingLiU"/>
                          <a:cs typeface="Times New Roman"/>
                        </a:rPr>
                        <a:t>Not Available</a:t>
                      </a:r>
                      <a:endParaRPr lang="en-US" sz="1400" b="0" dirty="0">
                        <a:effectLst/>
                        <a:latin typeface="+mn-lt"/>
                        <a:ea typeface="SimSun"/>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45720">
                        <a:lnSpc>
                          <a:spcPct val="115000"/>
                        </a:lnSpc>
                        <a:spcBef>
                          <a:spcPts val="0"/>
                        </a:spcBef>
                        <a:spcAft>
                          <a:spcPts val="0"/>
                        </a:spcAft>
                      </a:pPr>
                      <a:r>
                        <a:rPr lang="en-US" sz="1400" b="0" kern="1200" dirty="0">
                          <a:solidFill>
                            <a:srgbClr val="000000"/>
                          </a:solidFill>
                          <a:effectLst/>
                          <a:latin typeface="+mn-lt"/>
                          <a:ea typeface="PMingLiU"/>
                          <a:cs typeface="Times New Roman"/>
                        </a:rPr>
                        <a:t>Available thru Persona Extensions</a:t>
                      </a:r>
                      <a:endParaRPr lang="en-US" sz="1400" b="0" dirty="0">
                        <a:effectLst/>
                        <a:latin typeface="+mn-lt"/>
                        <a:ea typeface="SimSu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cxnSp>
        <p:nvCxnSpPr>
          <p:cNvPr id="11" name="Straight Connector 10"/>
          <p:cNvCxnSpPr/>
          <p:nvPr/>
        </p:nvCxnSpPr>
        <p:spPr>
          <a:xfrm>
            <a:off x="2724912" y="1353312"/>
            <a:ext cx="0" cy="477316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062306"/>
      </p:ext>
    </p:extLst>
  </p:cSld>
  <p:clrMapOvr>
    <a:masterClrMapping/>
  </p:clrMapOvr>
  <p:transition spd="med">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Mixed AIM Environments</a:t>
            </a:r>
            <a:endParaRPr lang="en-US" dirty="0"/>
          </a:p>
        </p:txBody>
      </p:sp>
      <p:sp>
        <p:nvSpPr>
          <p:cNvPr id="3" name="Content Placeholder 2"/>
          <p:cNvSpPr>
            <a:spLocks noGrp="1"/>
          </p:cNvSpPr>
          <p:nvPr>
            <p:ph sz="half" idx="1"/>
          </p:nvPr>
        </p:nvSpPr>
        <p:spPr/>
        <p:txBody>
          <a:bodyPr/>
          <a:lstStyle/>
          <a:p>
            <a:pPr marL="0" lvl="0" indent="0">
              <a:buNone/>
            </a:pPr>
            <a:r>
              <a:rPr lang="en-US" dirty="0"/>
              <a:t>In a given environment, there cannot be a combination of ‘AIM Essentials’ and ‘AIM Enterprise’. There are a number of inflection points that will force customers of ‘AIM Essentials’ to upgrade to ‘AIM Enterprise’. </a:t>
            </a:r>
            <a:endParaRPr lang="en-US" dirty="0" smtClean="0"/>
          </a:p>
          <a:p>
            <a:pPr marL="0" lvl="0" indent="0">
              <a:buNone/>
            </a:pPr>
            <a:endParaRPr lang="en-US" dirty="0" smtClean="0"/>
          </a:p>
          <a:p>
            <a:pPr lvl="0"/>
            <a:r>
              <a:rPr lang="en-US" dirty="0" smtClean="0"/>
              <a:t>These </a:t>
            </a:r>
            <a:r>
              <a:rPr lang="en-US" dirty="0"/>
              <a:t>are </a:t>
            </a:r>
            <a:r>
              <a:rPr lang="en-US" dirty="0" smtClean="0"/>
              <a:t>:</a:t>
            </a:r>
            <a:endParaRPr lang="en-US" dirty="0"/>
          </a:p>
          <a:p>
            <a:pPr lvl="1"/>
            <a:r>
              <a:rPr lang="en-US" dirty="0"/>
              <a:t>The customer’s desire to have ability to fully manage all the network switches in the AIM environment.</a:t>
            </a:r>
          </a:p>
          <a:p>
            <a:pPr lvl="1"/>
            <a:r>
              <a:rPr lang="en-US" dirty="0"/>
              <a:t>Need to include non-Dell servers in the AIM environment</a:t>
            </a:r>
          </a:p>
          <a:p>
            <a:pPr lvl="1"/>
            <a:r>
              <a:rPr lang="en-US" dirty="0"/>
              <a:t>Need to integrate with the 3</a:t>
            </a:r>
            <a:r>
              <a:rPr lang="en-US" baseline="30000" dirty="0"/>
              <a:t>rd</a:t>
            </a:r>
            <a:r>
              <a:rPr lang="en-US" dirty="0"/>
              <a:t> party tools. To include CMDB, monitoring, run book automation .. </a:t>
            </a:r>
            <a:r>
              <a:rPr lang="en-US" dirty="0" smtClean="0"/>
              <a:t>etc.</a:t>
            </a:r>
            <a:endParaRPr lang="en-US" dirty="0"/>
          </a:p>
          <a:p>
            <a:pPr lvl="1"/>
            <a:r>
              <a:rPr lang="en-US" dirty="0"/>
              <a:t>Ability to create automated scripts and hence the need for ‘AIM CLI’</a:t>
            </a:r>
          </a:p>
          <a:p>
            <a:pPr lvl="1"/>
            <a:r>
              <a:rPr lang="en-US" dirty="0"/>
              <a:t>Need to support booting methods other than </a:t>
            </a:r>
            <a:r>
              <a:rPr lang="en-US" dirty="0" err="1"/>
              <a:t>iSCSI</a:t>
            </a:r>
            <a:r>
              <a:rPr lang="en-US" dirty="0"/>
              <a:t> or local disk </a:t>
            </a:r>
            <a:r>
              <a:rPr lang="en-US" dirty="0" err="1"/>
              <a:t>viz</a:t>
            </a:r>
            <a:r>
              <a:rPr lang="en-US" dirty="0"/>
              <a:t> FC-SAN, </a:t>
            </a:r>
            <a:r>
              <a:rPr lang="en-US" dirty="0" err="1"/>
              <a:t>FCoE</a:t>
            </a:r>
            <a:r>
              <a:rPr lang="en-US" dirty="0"/>
              <a:t> and NFS</a:t>
            </a:r>
          </a:p>
          <a:p>
            <a:pPr lvl="1"/>
            <a:r>
              <a:rPr lang="en-US" dirty="0"/>
              <a:t>Ability to integrate </a:t>
            </a:r>
            <a:r>
              <a:rPr lang="en-US" dirty="0" smtClean="0"/>
              <a:t>workflows </a:t>
            </a:r>
            <a:r>
              <a:rPr lang="en-US" dirty="0"/>
              <a:t>associated with applications (persona extensions) or other devices like firewall, load balancer, storage controller </a:t>
            </a:r>
            <a:r>
              <a:rPr lang="en-US" dirty="0" smtClean="0"/>
              <a:t>..etc. </a:t>
            </a:r>
            <a:r>
              <a:rPr lang="en-US" dirty="0"/>
              <a:t>(controller extension)</a:t>
            </a:r>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66</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4075304691"/>
      </p:ext>
    </p:extLst>
  </p:cSld>
  <p:clrMapOvr>
    <a:masterClrMapping/>
  </p:clrMapOvr>
  <p:transition spd="med">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AIM Essentials</a:t>
            </a:r>
            <a:endParaRPr lang="en-US" dirty="0"/>
          </a:p>
        </p:txBody>
      </p:sp>
      <p:sp>
        <p:nvSpPr>
          <p:cNvPr id="3" name="Content Placeholder 2"/>
          <p:cNvSpPr>
            <a:spLocks noGrp="1"/>
          </p:cNvSpPr>
          <p:nvPr>
            <p:ph sz="half" idx="1"/>
          </p:nvPr>
        </p:nvSpPr>
        <p:spPr>
          <a:solidFill>
            <a:schemeClr val="bg1">
              <a:lumMod val="75000"/>
            </a:schemeClr>
          </a:solidFill>
        </p:spPr>
        <p:txBody>
          <a:bodyPr>
            <a:normAutofit/>
          </a:bodyPr>
          <a:lstStyle/>
          <a:p>
            <a:pPr lvl="0"/>
            <a:r>
              <a:rPr lang="en-US" sz="2000" dirty="0">
                <a:solidFill>
                  <a:schemeClr val="tx2"/>
                </a:solidFill>
              </a:rPr>
              <a:t>Who will buy AIM Essentials?</a:t>
            </a:r>
          </a:p>
          <a:p>
            <a:pPr lvl="0"/>
            <a:r>
              <a:rPr lang="en-US" sz="2000" dirty="0">
                <a:solidFill>
                  <a:schemeClr val="tx2"/>
                </a:solidFill>
              </a:rPr>
              <a:t>How does AIM Essentials compare?</a:t>
            </a:r>
          </a:p>
          <a:p>
            <a:pPr lvl="0"/>
            <a:r>
              <a:rPr lang="en-US" sz="2000" dirty="0">
                <a:solidFill>
                  <a:schemeClr val="tx2"/>
                </a:solidFill>
              </a:rPr>
              <a:t>AIM Essentials vs. Virtual Connect Manager</a:t>
            </a:r>
          </a:p>
          <a:p>
            <a:pPr marL="0" indent="0">
              <a:buNone/>
            </a:pPr>
            <a:endParaRPr lang="en-US" sz="2000" dirty="0">
              <a:solidFill>
                <a:schemeClr val="tx2"/>
              </a:solidFill>
            </a:endParaRP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67</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6"/>
          <p:cNvPicPr/>
          <p:nvPr/>
        </p:nvPicPr>
        <p:blipFill>
          <a:blip r:embed="rId2"/>
          <a:stretch>
            <a:fillRect/>
          </a:stretch>
        </p:blipFill>
        <p:spPr>
          <a:xfrm>
            <a:off x="5387545" y="4287793"/>
            <a:ext cx="3144795" cy="1608627"/>
          </a:xfrm>
          <a:prstGeom prst="rect">
            <a:avLst/>
          </a:prstGeom>
        </p:spPr>
      </p:pic>
    </p:spTree>
    <p:extLst>
      <p:ext uri="{BB962C8B-B14F-4D97-AF65-F5344CB8AC3E}">
        <p14:creationId xmlns:p14="http://schemas.microsoft.com/office/powerpoint/2010/main" val="11971059"/>
      </p:ext>
    </p:extLst>
  </p:cSld>
  <p:clrMapOvr>
    <a:masterClrMapping/>
  </p:clrMapOvr>
  <p:transition spd="med">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will  buy AIM Essentials?</a:t>
            </a:r>
            <a:endParaRPr lang="en-US" dirty="0"/>
          </a:p>
        </p:txBody>
      </p:sp>
      <p:sp>
        <p:nvSpPr>
          <p:cNvPr id="3" name="Content Placeholder 2"/>
          <p:cNvSpPr>
            <a:spLocks noGrp="1"/>
          </p:cNvSpPr>
          <p:nvPr>
            <p:ph sz="half" idx="1"/>
          </p:nvPr>
        </p:nvSpPr>
        <p:spPr/>
        <p:txBody>
          <a:bodyPr/>
          <a:lstStyle/>
          <a:p>
            <a:r>
              <a:rPr lang="en-US" dirty="0"/>
              <a:t>The target market for AIM has been  Large Enterprises and Public business segments primarily focused on large datacenters. Owing to the seemingly large entry price point, we have been shut –out of many smaller opportunities which could eventually grow </a:t>
            </a:r>
            <a:r>
              <a:rPr lang="en-US" dirty="0" smtClean="0"/>
              <a:t>bigger</a:t>
            </a:r>
          </a:p>
          <a:p>
            <a:endParaRPr lang="en-US" dirty="0"/>
          </a:p>
          <a:p>
            <a:r>
              <a:rPr lang="en-US" dirty="0"/>
              <a:t>AIM Essentials will target homogeneous greenfield (Dell only) environments. The primary use case that will be addressed by AIM Essentials is “Automated Server Failover” or HA.  </a:t>
            </a:r>
            <a:r>
              <a:rPr lang="en-US" dirty="0" smtClean="0"/>
              <a:t>Additionally, </a:t>
            </a:r>
            <a:r>
              <a:rPr lang="en-US" dirty="0"/>
              <a:t>it will also be positioned as a rapid server </a:t>
            </a:r>
            <a:r>
              <a:rPr lang="en-US" dirty="0" smtClean="0"/>
              <a:t>repurposing </a:t>
            </a:r>
            <a:r>
              <a:rPr lang="en-US" dirty="0"/>
              <a:t>solution for development/test </a:t>
            </a:r>
            <a:r>
              <a:rPr lang="en-US" dirty="0" smtClean="0"/>
              <a:t>environments </a:t>
            </a:r>
            <a:r>
              <a:rPr lang="en-US" dirty="0"/>
              <a:t>where there is a need to frequently change the workload that is booted up on a server or VM</a:t>
            </a:r>
            <a:r>
              <a:rPr lang="en-US" dirty="0" smtClean="0"/>
              <a:t>.</a:t>
            </a:r>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68</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2825866351"/>
      </p:ext>
    </p:extLst>
  </p:cSld>
  <p:clrMapOvr>
    <a:masterClrMapping/>
  </p:clrMapOvr>
  <p:transition spd="med">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AIM Essentials compare?</a:t>
            </a:r>
            <a:endParaRPr lang="en-US" dirty="0"/>
          </a:p>
        </p:txBody>
      </p:sp>
      <p:sp>
        <p:nvSpPr>
          <p:cNvPr id="3" name="Content Placeholder 2"/>
          <p:cNvSpPr>
            <a:spLocks noGrp="1"/>
          </p:cNvSpPr>
          <p:nvPr>
            <p:ph sz="half" idx="1"/>
          </p:nvPr>
        </p:nvSpPr>
        <p:spPr/>
        <p:txBody>
          <a:bodyPr>
            <a:normAutofit/>
          </a:bodyPr>
          <a:lstStyle/>
          <a:p>
            <a:r>
              <a:rPr lang="en-US" dirty="0"/>
              <a:t>T</a:t>
            </a:r>
            <a:r>
              <a:rPr lang="en-US" dirty="0" smtClean="0"/>
              <a:t>here </a:t>
            </a:r>
            <a:r>
              <a:rPr lang="en-US" dirty="0"/>
              <a:t>is no one single product which is exactly comparable to AIM </a:t>
            </a:r>
            <a:r>
              <a:rPr lang="en-US" dirty="0" smtClean="0"/>
              <a:t>or AIM </a:t>
            </a:r>
            <a:r>
              <a:rPr lang="en-US" dirty="0"/>
              <a:t>Essentials. </a:t>
            </a:r>
            <a:r>
              <a:rPr lang="en-US" dirty="0" smtClean="0"/>
              <a:t>However, </a:t>
            </a:r>
            <a:r>
              <a:rPr lang="en-US" dirty="0"/>
              <a:t>there are a few products that </a:t>
            </a:r>
            <a:r>
              <a:rPr lang="en-US" dirty="0" smtClean="0"/>
              <a:t>we have analyzed</a:t>
            </a:r>
            <a:r>
              <a:rPr lang="en-US" dirty="0"/>
              <a:t>. These include HP Virtual Connect Manager, </a:t>
            </a:r>
            <a:r>
              <a:rPr lang="en-US" dirty="0" err="1"/>
              <a:t>PlateSpin</a:t>
            </a:r>
            <a:r>
              <a:rPr lang="en-US" dirty="0"/>
              <a:t> Protect and </a:t>
            </a:r>
            <a:r>
              <a:rPr lang="en-US" dirty="0" err="1"/>
              <a:t>DoubleTake</a:t>
            </a:r>
            <a:r>
              <a:rPr lang="en-US" dirty="0"/>
              <a:t> Availability. </a:t>
            </a:r>
          </a:p>
          <a:p>
            <a:endParaRPr lang="en-US" dirty="0" smtClean="0"/>
          </a:p>
          <a:p>
            <a:r>
              <a:rPr lang="en-US" dirty="0" smtClean="0"/>
              <a:t>HP </a:t>
            </a:r>
            <a:r>
              <a:rPr lang="en-US" dirty="0"/>
              <a:t>VCM is the closest in terms of feature </a:t>
            </a:r>
            <a:r>
              <a:rPr lang="en-US" dirty="0" smtClean="0"/>
              <a:t>set, this can be viewed on the next slide.</a:t>
            </a:r>
          </a:p>
          <a:p>
            <a:endParaRPr lang="en-US" dirty="0" smtClean="0"/>
          </a:p>
          <a:p>
            <a:endParaRPr lang="en-US" dirty="0"/>
          </a:p>
          <a:p>
            <a:endParaRPr lang="en-US" dirty="0" smtClean="0"/>
          </a:p>
          <a:p>
            <a:pPr>
              <a:buBlip>
                <a:blip r:embed="rId2"/>
              </a:buBlip>
            </a:pPr>
            <a:r>
              <a:rPr lang="en-US" dirty="0" smtClean="0"/>
              <a:t>The </a:t>
            </a:r>
            <a:r>
              <a:rPr lang="en-US" dirty="0" err="1"/>
              <a:t>PlateSpin</a:t>
            </a:r>
            <a:r>
              <a:rPr lang="en-US" dirty="0"/>
              <a:t> and </a:t>
            </a:r>
            <a:r>
              <a:rPr lang="en-US" dirty="0" err="1"/>
              <a:t>DoubleTake</a:t>
            </a:r>
            <a:r>
              <a:rPr lang="en-US" dirty="0"/>
              <a:t> products were </a:t>
            </a:r>
            <a:r>
              <a:rPr lang="en-US" dirty="0" smtClean="0"/>
              <a:t>compared  in terms of Server failover.</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69</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3992021851"/>
      </p:ext>
    </p:extLst>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 your Team</a:t>
            </a:r>
            <a:endParaRPr lang="en-US" dirty="0"/>
          </a:p>
        </p:txBody>
      </p:sp>
      <p:sp>
        <p:nvSpPr>
          <p:cNvPr id="3" name="Content Placeholder 2"/>
          <p:cNvSpPr>
            <a:spLocks noGrp="1"/>
          </p:cNvSpPr>
          <p:nvPr>
            <p:ph sz="half" idx="1"/>
          </p:nvPr>
        </p:nvSpPr>
        <p:spPr/>
        <p:txBody>
          <a:bodyPr/>
          <a:lstStyle/>
          <a:p>
            <a:pPr marL="0" indent="0">
              <a:buNone/>
            </a:pPr>
            <a:r>
              <a:rPr lang="en-US" dirty="0" smtClean="0"/>
              <a:t>Each Person in this training has their own</a:t>
            </a:r>
          </a:p>
          <a:p>
            <a:pPr marL="0" indent="0">
              <a:buNone/>
            </a:pPr>
            <a:endParaRPr lang="en-US" dirty="0"/>
          </a:p>
          <a:p>
            <a:r>
              <a:rPr lang="en-US" dirty="0" smtClean="0"/>
              <a:t>Experience</a:t>
            </a:r>
          </a:p>
          <a:p>
            <a:endParaRPr lang="en-US" dirty="0"/>
          </a:p>
          <a:p>
            <a:r>
              <a:rPr lang="en-US" dirty="0" smtClean="0"/>
              <a:t>Specialty</a:t>
            </a:r>
          </a:p>
          <a:p>
            <a:endParaRPr lang="en-US" dirty="0"/>
          </a:p>
          <a:p>
            <a:r>
              <a:rPr lang="en-US" dirty="0" smtClean="0"/>
              <a:t>Abilities</a:t>
            </a:r>
          </a:p>
          <a:p>
            <a:pPr marL="0" indent="0">
              <a:buNone/>
            </a:pPr>
            <a:endParaRPr lang="en-US" dirty="0"/>
          </a:p>
          <a:p>
            <a:pPr marL="0" indent="0">
              <a:buNone/>
            </a:pPr>
            <a:r>
              <a:rPr lang="en-US" dirty="0" smtClean="0"/>
              <a:t>Know your team and its members, network and rely on each other for help and to  improve your experience.</a:t>
            </a:r>
            <a:endParaRPr lang="en-US" dirty="0"/>
          </a:p>
          <a:p>
            <a:pPr marL="0" indent="0">
              <a:buNone/>
            </a:pP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7</a:t>
            </a:fld>
            <a:endParaRPr lang="en-US" dirty="0"/>
          </a:p>
        </p:txBody>
      </p:sp>
      <p:sp>
        <p:nvSpPr>
          <p:cNvPr id="6" name="Date Placeholder 5"/>
          <p:cNvSpPr>
            <a:spLocks noGrp="1"/>
          </p:cNvSpPr>
          <p:nvPr>
            <p:ph type="dt" sz="half" idx="2"/>
          </p:nvPr>
        </p:nvSpPr>
        <p:spPr/>
        <p:txBody>
          <a:bodyPr/>
          <a:lstStyle/>
          <a:p>
            <a:fld id="{DA5ED237-BA49-494A-B3B3-DDC72CDA5986}" type="datetime1">
              <a:rPr lang="en-US" smtClean="0"/>
              <a:pPr/>
              <a:t>11/12/2023</a:t>
            </a:fld>
            <a:endParaRPr lang="en-US" dirty="0"/>
          </a:p>
        </p:txBody>
      </p:sp>
    </p:spTree>
    <p:extLst>
      <p:ext uri="{BB962C8B-B14F-4D97-AF65-F5344CB8AC3E}">
        <p14:creationId xmlns:p14="http://schemas.microsoft.com/office/powerpoint/2010/main" val="57041774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Essentials vs. Virtual Connect Manager</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70</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Content Placeholder 6"/>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25522" y="1279525"/>
            <a:ext cx="6035806" cy="4756150"/>
          </a:xfrm>
          <a:prstGeom prst="rect">
            <a:avLst/>
          </a:prstGeom>
          <a:noFill/>
        </p:spPr>
      </p:pic>
    </p:spTree>
    <p:extLst>
      <p:ext uri="{BB962C8B-B14F-4D97-AF65-F5344CB8AC3E}">
        <p14:creationId xmlns:p14="http://schemas.microsoft.com/office/powerpoint/2010/main" val="735383555"/>
      </p:ext>
    </p:extLst>
  </p:cSld>
  <p:clrMapOvr>
    <a:masterClrMapping/>
  </p:clrMapOvr>
  <p:transition spd="med">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Essentials Support Matric</a:t>
            </a:r>
            <a:endParaRPr lang="en-US" dirty="0"/>
          </a:p>
        </p:txBody>
      </p:sp>
      <p:sp>
        <p:nvSpPr>
          <p:cNvPr id="3" name="Content Placeholder 2"/>
          <p:cNvSpPr>
            <a:spLocks noGrp="1"/>
          </p:cNvSpPr>
          <p:nvPr>
            <p:ph sz="half" idx="1"/>
          </p:nvPr>
        </p:nvSpPr>
        <p:spPr/>
        <p:txBody>
          <a:bodyPr/>
          <a:lstStyle/>
          <a:p>
            <a:pPr lvl="0"/>
            <a:r>
              <a:rPr lang="en-US" dirty="0"/>
              <a:t>Which Hardware Platforms are supported?</a:t>
            </a:r>
          </a:p>
          <a:p>
            <a:pPr lvl="0"/>
            <a:r>
              <a:rPr lang="en-US" dirty="0"/>
              <a:t>Which Operating Systems Platforms are supported?</a:t>
            </a:r>
          </a:p>
          <a:p>
            <a:pPr lvl="1"/>
            <a:r>
              <a:rPr lang="en-US" dirty="0"/>
              <a:t>Supported Windows Operating Systems</a:t>
            </a:r>
          </a:p>
          <a:p>
            <a:pPr lvl="1"/>
            <a:r>
              <a:rPr lang="en-US" dirty="0"/>
              <a:t>Supported Red Hat Operating Systems</a:t>
            </a:r>
          </a:p>
          <a:p>
            <a:pPr lvl="1"/>
            <a:r>
              <a:rPr lang="en-US" dirty="0"/>
              <a:t>Supported Novel Operating Systems </a:t>
            </a:r>
          </a:p>
          <a:p>
            <a:pPr lvl="0"/>
            <a:r>
              <a:rPr lang="en-US" dirty="0"/>
              <a:t>Which Hypervisors are supported?</a:t>
            </a:r>
          </a:p>
          <a:p>
            <a:pPr lvl="0"/>
            <a:r>
              <a:rPr lang="en-US" dirty="0"/>
              <a:t>Supported VMware Hypervisors </a:t>
            </a:r>
          </a:p>
          <a:p>
            <a:pPr lvl="0"/>
            <a:r>
              <a:rPr lang="en-US" dirty="0"/>
              <a:t>Supported Microsoft Hyper-V Hypervisors</a:t>
            </a:r>
          </a:p>
          <a:p>
            <a:pPr lvl="0"/>
            <a:r>
              <a:rPr lang="en-US" dirty="0"/>
              <a:t>What types of Activation will there be?</a:t>
            </a:r>
          </a:p>
          <a:p>
            <a:pPr lvl="0"/>
            <a:r>
              <a:rPr lang="en-US" dirty="0"/>
              <a:t>45 Day Customer Evaluation</a:t>
            </a:r>
          </a:p>
          <a:p>
            <a:pPr lvl="0"/>
            <a:r>
              <a:rPr lang="en-US" dirty="0"/>
              <a:t>The AIM Launcher </a:t>
            </a:r>
            <a:r>
              <a:rPr lang="en-US" dirty="0" smtClean="0"/>
              <a:t>Kit</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71</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340506604"/>
      </p:ext>
    </p:extLst>
  </p:cSld>
  <p:clrMapOvr>
    <a:masterClrMapping/>
  </p:clrMapOvr>
  <p:transition spd="med">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Hardware Platforms are Supported?</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72</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980460824"/>
              </p:ext>
            </p:extLst>
          </p:nvPr>
        </p:nvGraphicFramePr>
        <p:xfrm>
          <a:off x="396240" y="1296253"/>
          <a:ext cx="8442960" cy="4584591"/>
        </p:xfrm>
        <a:graphic>
          <a:graphicData uri="http://schemas.openxmlformats.org/drawingml/2006/table">
            <a:tbl>
              <a:tblPr firstRow="1" firstCol="1" bandRow="1"/>
              <a:tblGrid>
                <a:gridCol w="3093720"/>
                <a:gridCol w="5349240"/>
              </a:tblGrid>
              <a:tr h="402663">
                <a:tc gridSpan="2">
                  <a:txBody>
                    <a:bodyPr/>
                    <a:lstStyle/>
                    <a:p>
                      <a:pPr marL="0" marR="0" algn="ctr">
                        <a:lnSpc>
                          <a:spcPct val="115000"/>
                        </a:lnSpc>
                        <a:spcBef>
                          <a:spcPts val="0"/>
                        </a:spcBef>
                        <a:spcAft>
                          <a:spcPts val="0"/>
                        </a:spcAft>
                      </a:pPr>
                      <a:r>
                        <a:rPr lang="en-US" sz="2000" b="1" dirty="0">
                          <a:solidFill>
                            <a:srgbClr val="FFFFFF"/>
                          </a:solidFill>
                          <a:effectLst/>
                          <a:latin typeface="+mn-lt"/>
                          <a:ea typeface="SimSun"/>
                          <a:cs typeface="Times New Roman"/>
                        </a:rPr>
                        <a:t>Hardware Platforms Supported by AIM Essentials</a:t>
                      </a:r>
                      <a:endParaRPr lang="en-US" sz="1400" b="1" dirty="0">
                        <a:effectLst/>
                        <a:latin typeface="+mn-lt"/>
                        <a:ea typeface="SimSun"/>
                        <a:cs typeface="Times New Roman"/>
                      </a:endParaRPr>
                    </a:p>
                  </a:txBody>
                  <a:tcPr marL="67214" marR="6721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US"/>
                    </a:p>
                  </a:txBody>
                  <a:tcPr/>
                </a:tc>
              </a:tr>
              <a:tr h="0">
                <a:tc gridSpan="2">
                  <a:txBody>
                    <a:bodyPr/>
                    <a:lstStyle/>
                    <a:p>
                      <a:pPr marL="0" marR="0">
                        <a:lnSpc>
                          <a:spcPct val="115000"/>
                        </a:lnSpc>
                        <a:spcBef>
                          <a:spcPts val="0"/>
                        </a:spcBef>
                        <a:spcAft>
                          <a:spcPts val="0"/>
                        </a:spcAft>
                      </a:pPr>
                      <a:r>
                        <a:rPr lang="en-US" sz="100" b="1">
                          <a:effectLst/>
                          <a:latin typeface="Calibri"/>
                          <a:ea typeface="SimSun"/>
                          <a:cs typeface="Times New Roman"/>
                        </a:rPr>
                        <a:t> </a:t>
                      </a:r>
                      <a:endParaRPr lang="en-US" sz="1100">
                        <a:effectLst/>
                        <a:latin typeface="Calibri"/>
                        <a:ea typeface="SimSun"/>
                        <a:cs typeface="Times New Roman"/>
                      </a:endParaRPr>
                    </a:p>
                  </a:txBody>
                  <a:tcPr marL="67214" marR="6721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n-US"/>
                    </a:p>
                  </a:txBody>
                  <a:tcPr/>
                </a:tc>
              </a:tr>
              <a:tr h="945732">
                <a:tc>
                  <a:txBody>
                    <a:bodyPr/>
                    <a:lstStyle/>
                    <a:p>
                      <a:pPr marL="0" marR="0">
                        <a:lnSpc>
                          <a:spcPct val="115000"/>
                        </a:lnSpc>
                        <a:spcBef>
                          <a:spcPts val="0"/>
                        </a:spcBef>
                        <a:spcAft>
                          <a:spcPts val="0"/>
                        </a:spcAft>
                      </a:pPr>
                      <a:r>
                        <a:rPr lang="en-US" sz="1400" b="1" dirty="0">
                          <a:solidFill>
                            <a:schemeClr val="bg2"/>
                          </a:solidFill>
                          <a:effectLst/>
                          <a:latin typeface="+mn-lt"/>
                          <a:ea typeface="SimSun"/>
                          <a:cs typeface="Times New Roman"/>
                        </a:rPr>
                        <a:t>Dell Rack Mount Servers</a:t>
                      </a:r>
                      <a:endParaRPr lang="en-US" sz="1400" dirty="0">
                        <a:solidFill>
                          <a:schemeClr val="bg2"/>
                        </a:solidFill>
                        <a:effectLst/>
                        <a:latin typeface="+mn-lt"/>
                        <a:ea typeface="SimSun"/>
                        <a:cs typeface="Times New Roman"/>
                      </a:endParaRPr>
                    </a:p>
                  </a:txBody>
                  <a:tcPr marL="67214" marR="6721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pt-BR" sz="1400" dirty="0">
                          <a:solidFill>
                            <a:srgbClr val="000000"/>
                          </a:solidFill>
                          <a:effectLst/>
                          <a:latin typeface="+mn-lt"/>
                          <a:ea typeface="PMingLiU"/>
                          <a:cs typeface="Times New Roman"/>
                        </a:rPr>
                        <a:t>PowerEdge R610, R710, R715, R810, R815, R910</a:t>
                      </a:r>
                      <a:endParaRPr lang="en-US" sz="1400" dirty="0">
                        <a:effectLst/>
                        <a:latin typeface="+mn-lt"/>
                        <a:ea typeface="SimSun"/>
                        <a:cs typeface="Times New Roman"/>
                      </a:endParaRPr>
                    </a:p>
                    <a:p>
                      <a:pPr marL="0" marR="0">
                        <a:lnSpc>
                          <a:spcPct val="115000"/>
                        </a:lnSpc>
                        <a:spcBef>
                          <a:spcPts val="0"/>
                        </a:spcBef>
                        <a:spcAft>
                          <a:spcPts val="0"/>
                        </a:spcAft>
                      </a:pPr>
                      <a:r>
                        <a:rPr lang="en-US" sz="1400" dirty="0">
                          <a:solidFill>
                            <a:srgbClr val="000000"/>
                          </a:solidFill>
                          <a:effectLst/>
                          <a:latin typeface="+mn-lt"/>
                          <a:ea typeface="SimSun"/>
                          <a:cs typeface="Times New Roman"/>
                        </a:rPr>
                        <a:t> </a:t>
                      </a:r>
                      <a:endParaRPr lang="en-US" sz="1400" dirty="0">
                        <a:effectLst/>
                        <a:latin typeface="+mn-lt"/>
                        <a:ea typeface="SimSun"/>
                        <a:cs typeface="Times New Roman"/>
                      </a:endParaRPr>
                    </a:p>
                    <a:p>
                      <a:pPr marL="0" marR="0">
                        <a:lnSpc>
                          <a:spcPct val="115000"/>
                        </a:lnSpc>
                        <a:spcBef>
                          <a:spcPts val="0"/>
                        </a:spcBef>
                        <a:spcAft>
                          <a:spcPts val="0"/>
                        </a:spcAft>
                      </a:pPr>
                      <a:r>
                        <a:rPr lang="en-US" sz="1400" dirty="0">
                          <a:solidFill>
                            <a:srgbClr val="000000"/>
                          </a:solidFill>
                          <a:effectLst/>
                          <a:latin typeface="+mn-lt"/>
                          <a:ea typeface="PMingLiU"/>
                          <a:cs typeface="Times New Roman"/>
                        </a:rPr>
                        <a:t>PowerEdge C1100, C2100, C6100</a:t>
                      </a:r>
                      <a:endParaRPr lang="en-US" sz="1400" dirty="0">
                        <a:effectLst/>
                        <a:latin typeface="+mn-lt"/>
                        <a:ea typeface="SimSun"/>
                        <a:cs typeface="Times New Roman"/>
                      </a:endParaRPr>
                    </a:p>
                    <a:p>
                      <a:pPr marL="0" marR="0">
                        <a:lnSpc>
                          <a:spcPct val="115000"/>
                        </a:lnSpc>
                        <a:spcBef>
                          <a:spcPts val="0"/>
                        </a:spcBef>
                        <a:spcAft>
                          <a:spcPts val="0"/>
                        </a:spcAft>
                      </a:pPr>
                      <a:r>
                        <a:rPr lang="en-US" sz="1400" dirty="0">
                          <a:solidFill>
                            <a:srgbClr val="000000"/>
                          </a:solidFill>
                          <a:effectLst/>
                          <a:latin typeface="+mn-lt"/>
                          <a:ea typeface="PMingLiU"/>
                          <a:cs typeface="Times New Roman"/>
                        </a:rPr>
                        <a:t> </a:t>
                      </a:r>
                      <a:endParaRPr lang="en-US" sz="1400" dirty="0">
                        <a:effectLst/>
                        <a:latin typeface="+mn-lt"/>
                        <a:ea typeface="SimSun"/>
                        <a:cs typeface="Times New Roman"/>
                      </a:endParaRPr>
                    </a:p>
                  </a:txBody>
                  <a:tcPr marL="67214" marR="6721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721432">
                <a:tc>
                  <a:txBody>
                    <a:bodyPr/>
                    <a:lstStyle/>
                    <a:p>
                      <a:pPr marL="0" marR="0">
                        <a:lnSpc>
                          <a:spcPct val="115000"/>
                        </a:lnSpc>
                        <a:spcBef>
                          <a:spcPts val="0"/>
                        </a:spcBef>
                        <a:spcAft>
                          <a:spcPts val="0"/>
                        </a:spcAft>
                      </a:pPr>
                      <a:r>
                        <a:rPr lang="en-US" sz="1400" b="1" dirty="0">
                          <a:solidFill>
                            <a:schemeClr val="bg2"/>
                          </a:solidFill>
                          <a:effectLst/>
                          <a:latin typeface="+mn-lt"/>
                          <a:ea typeface="SimSun"/>
                          <a:cs typeface="Times New Roman"/>
                        </a:rPr>
                        <a:t>Dell Blade Servers</a:t>
                      </a:r>
                      <a:endParaRPr lang="en-US" sz="1400" dirty="0">
                        <a:solidFill>
                          <a:schemeClr val="bg2"/>
                        </a:solidFill>
                        <a:effectLst/>
                        <a:latin typeface="+mn-lt"/>
                        <a:ea typeface="SimSun"/>
                        <a:cs typeface="Times New Roman"/>
                      </a:endParaRPr>
                    </a:p>
                  </a:txBody>
                  <a:tcPr marL="67214" marR="6721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000000"/>
                          </a:solidFill>
                          <a:effectLst/>
                          <a:latin typeface="+mn-lt"/>
                          <a:ea typeface="PMingLiU"/>
                          <a:cs typeface="Times New Roman"/>
                        </a:rPr>
                        <a:t>PowerEdge M610, M610x, M710, M710HD, M805,</a:t>
                      </a:r>
                      <a:r>
                        <a:rPr lang="en-US" sz="1400" dirty="0">
                          <a:solidFill>
                            <a:srgbClr val="000000"/>
                          </a:solidFill>
                          <a:effectLst/>
                          <a:latin typeface="+mn-lt"/>
                          <a:ea typeface="SimSun"/>
                          <a:cs typeface="Times New Roman"/>
                        </a:rPr>
                        <a:t> </a:t>
                      </a:r>
                      <a:r>
                        <a:rPr lang="en-US" sz="1400" dirty="0">
                          <a:solidFill>
                            <a:srgbClr val="000000"/>
                          </a:solidFill>
                          <a:effectLst/>
                          <a:latin typeface="+mn-lt"/>
                          <a:ea typeface="PMingLiU"/>
                          <a:cs typeface="Times New Roman"/>
                        </a:rPr>
                        <a:t>M905, M910</a:t>
                      </a:r>
                      <a:endParaRPr lang="en-US" sz="1400" dirty="0">
                        <a:effectLst/>
                        <a:latin typeface="+mn-lt"/>
                        <a:ea typeface="SimSun"/>
                        <a:cs typeface="Times New Roman"/>
                      </a:endParaRPr>
                    </a:p>
                    <a:p>
                      <a:pPr marL="0" marR="0">
                        <a:lnSpc>
                          <a:spcPct val="115000"/>
                        </a:lnSpc>
                        <a:spcBef>
                          <a:spcPts val="0"/>
                        </a:spcBef>
                        <a:spcAft>
                          <a:spcPts val="0"/>
                        </a:spcAft>
                      </a:pPr>
                      <a:r>
                        <a:rPr lang="en-US" sz="1400" dirty="0">
                          <a:solidFill>
                            <a:srgbClr val="000000"/>
                          </a:solidFill>
                          <a:effectLst/>
                          <a:latin typeface="+mn-lt"/>
                          <a:ea typeface="PMingLiU"/>
                          <a:cs typeface="Times New Roman"/>
                        </a:rPr>
                        <a:t> </a:t>
                      </a:r>
                      <a:endParaRPr lang="en-US" sz="1400" dirty="0">
                        <a:effectLst/>
                        <a:latin typeface="+mn-lt"/>
                        <a:ea typeface="SimSun"/>
                        <a:cs typeface="Times New Roman"/>
                      </a:endParaRPr>
                    </a:p>
                  </a:txBody>
                  <a:tcPr marL="67214" marR="6721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721432">
                <a:tc>
                  <a:txBody>
                    <a:bodyPr/>
                    <a:lstStyle/>
                    <a:p>
                      <a:pPr marL="0" marR="0">
                        <a:lnSpc>
                          <a:spcPct val="115000"/>
                        </a:lnSpc>
                        <a:spcBef>
                          <a:spcPts val="0"/>
                        </a:spcBef>
                        <a:spcAft>
                          <a:spcPts val="0"/>
                        </a:spcAft>
                      </a:pPr>
                      <a:r>
                        <a:rPr lang="en-US" sz="1400" b="1" dirty="0">
                          <a:solidFill>
                            <a:schemeClr val="bg2"/>
                          </a:solidFill>
                          <a:effectLst/>
                          <a:latin typeface="+mn-lt"/>
                          <a:ea typeface="SimSun"/>
                          <a:cs typeface="Times New Roman"/>
                        </a:rPr>
                        <a:t>Dell </a:t>
                      </a:r>
                      <a:r>
                        <a:rPr lang="en-US" sz="1400" b="1" dirty="0" err="1">
                          <a:solidFill>
                            <a:schemeClr val="bg2"/>
                          </a:solidFill>
                          <a:effectLst/>
                          <a:latin typeface="+mn-lt"/>
                          <a:ea typeface="SimSun"/>
                          <a:cs typeface="Times New Roman"/>
                        </a:rPr>
                        <a:t>PowerConnect</a:t>
                      </a:r>
                      <a:r>
                        <a:rPr lang="en-US" sz="1400" b="1" dirty="0">
                          <a:solidFill>
                            <a:schemeClr val="bg2"/>
                          </a:solidFill>
                          <a:effectLst/>
                          <a:latin typeface="+mn-lt"/>
                          <a:ea typeface="SimSun"/>
                          <a:cs typeface="Times New Roman"/>
                        </a:rPr>
                        <a:t> Switches </a:t>
                      </a:r>
                      <a:endParaRPr lang="en-US" sz="1400" dirty="0">
                        <a:solidFill>
                          <a:schemeClr val="bg2"/>
                        </a:solidFill>
                        <a:effectLst/>
                        <a:latin typeface="+mn-lt"/>
                        <a:ea typeface="SimSun"/>
                        <a:cs typeface="Times New Roman"/>
                      </a:endParaRPr>
                    </a:p>
                    <a:p>
                      <a:pPr marL="0" marR="0">
                        <a:lnSpc>
                          <a:spcPct val="115000"/>
                        </a:lnSpc>
                        <a:spcBef>
                          <a:spcPts val="0"/>
                        </a:spcBef>
                        <a:spcAft>
                          <a:spcPts val="0"/>
                        </a:spcAft>
                      </a:pPr>
                      <a:r>
                        <a:rPr lang="en-US" sz="1400" b="1" dirty="0">
                          <a:solidFill>
                            <a:schemeClr val="bg2"/>
                          </a:solidFill>
                          <a:effectLst/>
                          <a:latin typeface="+mn-lt"/>
                          <a:ea typeface="SimSun"/>
                          <a:cs typeface="Times New Roman"/>
                        </a:rPr>
                        <a:t>(for Read-only mode)</a:t>
                      </a:r>
                      <a:endParaRPr lang="en-US" sz="1400" dirty="0">
                        <a:solidFill>
                          <a:schemeClr val="bg2"/>
                        </a:solidFill>
                        <a:effectLst/>
                        <a:latin typeface="+mn-lt"/>
                        <a:ea typeface="SimSun"/>
                        <a:cs typeface="Times New Roman"/>
                      </a:endParaRPr>
                    </a:p>
                    <a:p>
                      <a:pPr marL="0" marR="0">
                        <a:lnSpc>
                          <a:spcPct val="115000"/>
                        </a:lnSpc>
                        <a:spcBef>
                          <a:spcPts val="0"/>
                        </a:spcBef>
                        <a:spcAft>
                          <a:spcPts val="0"/>
                        </a:spcAft>
                      </a:pPr>
                      <a:r>
                        <a:rPr lang="en-US" sz="1400" b="1" dirty="0">
                          <a:solidFill>
                            <a:schemeClr val="bg2"/>
                          </a:solidFill>
                          <a:effectLst/>
                          <a:latin typeface="+mn-lt"/>
                          <a:ea typeface="SimSun"/>
                          <a:cs typeface="Times New Roman"/>
                        </a:rPr>
                        <a:t> </a:t>
                      </a:r>
                      <a:endParaRPr lang="en-US" sz="1400" dirty="0">
                        <a:solidFill>
                          <a:schemeClr val="bg2"/>
                        </a:solidFill>
                        <a:effectLst/>
                        <a:latin typeface="+mn-lt"/>
                        <a:ea typeface="SimSun"/>
                        <a:cs typeface="Times New Roman"/>
                      </a:endParaRPr>
                    </a:p>
                  </a:txBody>
                  <a:tcPr marL="67214" marR="6721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err="1">
                          <a:effectLst/>
                          <a:latin typeface="+mn-lt"/>
                          <a:ea typeface="PMingLiU"/>
                          <a:cs typeface="Times New Roman"/>
                        </a:rPr>
                        <a:t>PowerConnect</a:t>
                      </a:r>
                      <a:r>
                        <a:rPr lang="en-US" sz="1400" dirty="0">
                          <a:effectLst/>
                          <a:latin typeface="+mn-lt"/>
                          <a:ea typeface="PMingLiU"/>
                          <a:cs typeface="Times New Roman"/>
                        </a:rPr>
                        <a:t> 6224, 6248, 8024/8024F, M6220, M6348, M8024</a:t>
                      </a:r>
                      <a:endParaRPr lang="en-US" sz="1400" dirty="0">
                        <a:effectLst/>
                        <a:latin typeface="+mn-lt"/>
                        <a:ea typeface="SimSun"/>
                        <a:cs typeface="Times New Roman"/>
                      </a:endParaRPr>
                    </a:p>
                    <a:p>
                      <a:pPr marL="0" marR="0">
                        <a:lnSpc>
                          <a:spcPct val="115000"/>
                        </a:lnSpc>
                        <a:spcBef>
                          <a:spcPts val="0"/>
                        </a:spcBef>
                        <a:spcAft>
                          <a:spcPts val="0"/>
                        </a:spcAft>
                      </a:pPr>
                      <a:r>
                        <a:rPr lang="en-US" sz="1400" dirty="0">
                          <a:effectLst/>
                          <a:latin typeface="+mn-lt"/>
                          <a:ea typeface="PMingLiU"/>
                          <a:cs typeface="Times New Roman"/>
                        </a:rPr>
                        <a:t> </a:t>
                      </a:r>
                      <a:endParaRPr lang="en-US" sz="1400" dirty="0">
                        <a:effectLst/>
                        <a:latin typeface="+mn-lt"/>
                        <a:ea typeface="SimSun"/>
                        <a:cs typeface="Times New Roman"/>
                      </a:endParaRPr>
                    </a:p>
                  </a:txBody>
                  <a:tcPr marL="67214" marR="6721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683342">
                <a:tc>
                  <a:txBody>
                    <a:bodyPr/>
                    <a:lstStyle/>
                    <a:p>
                      <a:pPr marL="0" marR="0">
                        <a:lnSpc>
                          <a:spcPct val="115000"/>
                        </a:lnSpc>
                        <a:spcBef>
                          <a:spcPts val="0"/>
                        </a:spcBef>
                        <a:spcAft>
                          <a:spcPts val="0"/>
                        </a:spcAft>
                      </a:pPr>
                      <a:r>
                        <a:rPr lang="en-US" sz="1400" b="1" dirty="0">
                          <a:solidFill>
                            <a:schemeClr val="bg2"/>
                          </a:solidFill>
                          <a:effectLst/>
                          <a:latin typeface="+mn-lt"/>
                          <a:ea typeface="SimSun"/>
                          <a:cs typeface="Times New Roman"/>
                        </a:rPr>
                        <a:t>Add-on Interface Cards</a:t>
                      </a:r>
                      <a:endParaRPr lang="en-US" sz="1400" dirty="0">
                        <a:solidFill>
                          <a:schemeClr val="bg2"/>
                        </a:solidFill>
                        <a:effectLst/>
                        <a:latin typeface="+mn-lt"/>
                        <a:ea typeface="SimSun"/>
                        <a:cs typeface="Times New Roman"/>
                      </a:endParaRPr>
                    </a:p>
                  </a:txBody>
                  <a:tcPr marL="67214" marR="6721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mn-lt"/>
                          <a:ea typeface="PMingLiU"/>
                          <a:cs typeface="Times New Roman"/>
                        </a:rPr>
                        <a:t>Broadcom </a:t>
                      </a:r>
                      <a:r>
                        <a:rPr lang="en-US" sz="1400" dirty="0" err="1">
                          <a:effectLst/>
                          <a:latin typeface="+mn-lt"/>
                          <a:ea typeface="PMingLiU"/>
                          <a:cs typeface="Times New Roman"/>
                        </a:rPr>
                        <a:t>NetXtreme</a:t>
                      </a:r>
                      <a:r>
                        <a:rPr lang="en-US" sz="1400" dirty="0">
                          <a:effectLst/>
                          <a:latin typeface="+mn-lt"/>
                          <a:ea typeface="PMingLiU"/>
                          <a:cs typeface="Times New Roman"/>
                        </a:rPr>
                        <a:t> II </a:t>
                      </a:r>
                      <a:r>
                        <a:rPr lang="en-US" sz="1400" dirty="0">
                          <a:solidFill>
                            <a:srgbClr val="000000"/>
                          </a:solidFill>
                          <a:effectLst/>
                          <a:latin typeface="+mn-lt"/>
                          <a:ea typeface="PMingLiU"/>
                          <a:cs typeface="Times New Roman"/>
                        </a:rPr>
                        <a:t>57711 Dual Port SFP+/Direct Attach 10Gb Card</a:t>
                      </a:r>
                      <a:endParaRPr lang="en-US" sz="1400" dirty="0">
                        <a:effectLst/>
                        <a:latin typeface="+mn-lt"/>
                        <a:ea typeface="SimSun"/>
                        <a:cs typeface="Times New Roman"/>
                      </a:endParaRPr>
                    </a:p>
                    <a:p>
                      <a:pPr marL="0" marR="0">
                        <a:lnSpc>
                          <a:spcPct val="115000"/>
                        </a:lnSpc>
                        <a:spcBef>
                          <a:spcPts val="0"/>
                        </a:spcBef>
                        <a:spcAft>
                          <a:spcPts val="0"/>
                        </a:spcAft>
                      </a:pPr>
                      <a:r>
                        <a:rPr lang="en-US" sz="1400" dirty="0">
                          <a:solidFill>
                            <a:srgbClr val="000000"/>
                          </a:solidFill>
                          <a:effectLst/>
                          <a:latin typeface="+mn-lt"/>
                          <a:ea typeface="SimSun"/>
                          <a:cs typeface="Times New Roman"/>
                        </a:rPr>
                        <a:t> </a:t>
                      </a:r>
                      <a:endParaRPr lang="en-US" sz="1400" dirty="0">
                        <a:effectLst/>
                        <a:latin typeface="+mn-lt"/>
                        <a:ea typeface="SimSun"/>
                        <a:cs typeface="Times New Roman"/>
                      </a:endParaRPr>
                    </a:p>
                    <a:p>
                      <a:pPr marL="0" marR="0">
                        <a:lnSpc>
                          <a:spcPct val="115000"/>
                        </a:lnSpc>
                        <a:spcBef>
                          <a:spcPts val="0"/>
                        </a:spcBef>
                        <a:spcAft>
                          <a:spcPts val="0"/>
                        </a:spcAft>
                      </a:pPr>
                      <a:r>
                        <a:rPr lang="en-US" sz="1400" dirty="0">
                          <a:solidFill>
                            <a:srgbClr val="000000"/>
                          </a:solidFill>
                          <a:effectLst/>
                          <a:latin typeface="+mn-lt"/>
                          <a:ea typeface="PMingLiU"/>
                          <a:cs typeface="Times New Roman"/>
                        </a:rPr>
                        <a:t>Broadcom </a:t>
                      </a:r>
                      <a:r>
                        <a:rPr lang="en-US" sz="1400" dirty="0" err="1">
                          <a:solidFill>
                            <a:srgbClr val="000000"/>
                          </a:solidFill>
                          <a:effectLst/>
                          <a:latin typeface="+mn-lt"/>
                          <a:ea typeface="PMingLiU"/>
                          <a:cs typeface="Times New Roman"/>
                        </a:rPr>
                        <a:t>NetXtreme</a:t>
                      </a:r>
                      <a:r>
                        <a:rPr lang="en-US" sz="1400" dirty="0">
                          <a:solidFill>
                            <a:srgbClr val="000000"/>
                          </a:solidFill>
                          <a:effectLst/>
                          <a:latin typeface="+mn-lt"/>
                          <a:ea typeface="PMingLiU"/>
                          <a:cs typeface="Times New Roman"/>
                        </a:rPr>
                        <a:t> II 57711 Dual Port 10Gb Ethernet Mezzanine Card</a:t>
                      </a:r>
                      <a:endParaRPr lang="en-US" sz="1400" dirty="0">
                        <a:effectLst/>
                        <a:latin typeface="+mn-lt"/>
                        <a:ea typeface="SimSun"/>
                        <a:cs typeface="Times New Roman"/>
                      </a:endParaRPr>
                    </a:p>
                    <a:p>
                      <a:pPr marL="0" marR="0">
                        <a:lnSpc>
                          <a:spcPct val="115000"/>
                        </a:lnSpc>
                        <a:spcBef>
                          <a:spcPts val="0"/>
                        </a:spcBef>
                        <a:spcAft>
                          <a:spcPts val="0"/>
                        </a:spcAft>
                      </a:pPr>
                      <a:r>
                        <a:rPr lang="en-US" sz="1400" dirty="0">
                          <a:solidFill>
                            <a:srgbClr val="000000"/>
                          </a:solidFill>
                          <a:effectLst/>
                          <a:latin typeface="+mn-lt"/>
                          <a:ea typeface="SimSun"/>
                          <a:cs typeface="Times New Roman"/>
                        </a:rPr>
                        <a:t> </a:t>
                      </a:r>
                      <a:endParaRPr lang="en-US" sz="1400" dirty="0">
                        <a:effectLst/>
                        <a:latin typeface="+mn-lt"/>
                        <a:ea typeface="SimSun"/>
                        <a:cs typeface="Times New Roman"/>
                      </a:endParaRPr>
                    </a:p>
                    <a:p>
                      <a:pPr marL="0" marR="0">
                        <a:lnSpc>
                          <a:spcPct val="115000"/>
                        </a:lnSpc>
                        <a:spcBef>
                          <a:spcPts val="0"/>
                        </a:spcBef>
                        <a:spcAft>
                          <a:spcPts val="0"/>
                        </a:spcAft>
                      </a:pPr>
                      <a:r>
                        <a:rPr lang="en-US" sz="1400" dirty="0">
                          <a:solidFill>
                            <a:srgbClr val="000000"/>
                          </a:solidFill>
                          <a:effectLst/>
                          <a:latin typeface="+mn-lt"/>
                          <a:ea typeface="PMingLiU"/>
                          <a:cs typeface="Times New Roman"/>
                        </a:rPr>
                        <a:t>Broadcom 57712-K  (for HW </a:t>
                      </a:r>
                      <a:r>
                        <a:rPr lang="en-US" sz="1400" dirty="0" err="1">
                          <a:solidFill>
                            <a:srgbClr val="000000"/>
                          </a:solidFill>
                          <a:effectLst/>
                          <a:latin typeface="+mn-lt"/>
                          <a:ea typeface="PMingLiU"/>
                          <a:cs typeface="Times New Roman"/>
                        </a:rPr>
                        <a:t>iSCSI</a:t>
                      </a:r>
                      <a:r>
                        <a:rPr lang="en-US" sz="1400" dirty="0">
                          <a:solidFill>
                            <a:srgbClr val="000000"/>
                          </a:solidFill>
                          <a:effectLst/>
                          <a:latin typeface="+mn-lt"/>
                          <a:ea typeface="PMingLiU"/>
                          <a:cs typeface="Times New Roman"/>
                        </a:rPr>
                        <a:t> only)</a:t>
                      </a:r>
                      <a:endParaRPr lang="en-US" sz="1400" dirty="0">
                        <a:effectLst/>
                        <a:latin typeface="+mn-lt"/>
                        <a:ea typeface="SimSun"/>
                        <a:cs typeface="Times New Roman"/>
                      </a:endParaRPr>
                    </a:p>
                  </a:txBody>
                  <a:tcPr marL="67214" marR="67214"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98726906"/>
      </p:ext>
    </p:extLst>
  </p:cSld>
  <p:clrMapOvr>
    <a:masterClrMapping/>
  </p:clrMapOvr>
  <p:transition spd="med">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Supported </a:t>
            </a:r>
            <a:r>
              <a:rPr lang="en-US" dirty="0" smtClean="0"/>
              <a:t>Windows Operating </a:t>
            </a:r>
            <a:r>
              <a:rPr lang="en-US" dirty="0"/>
              <a:t>Systems</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73</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739839304"/>
              </p:ext>
            </p:extLst>
          </p:nvPr>
        </p:nvGraphicFramePr>
        <p:xfrm>
          <a:off x="373167" y="1306830"/>
          <a:ext cx="8450793" cy="3049524"/>
        </p:xfrm>
        <a:graphic>
          <a:graphicData uri="http://schemas.openxmlformats.org/drawingml/2006/table">
            <a:tbl>
              <a:tblPr firstRow="1" firstCol="1" bandRow="1"/>
              <a:tblGrid>
                <a:gridCol w="2751033"/>
                <a:gridCol w="2499360"/>
                <a:gridCol w="1645920"/>
                <a:gridCol w="1554480"/>
              </a:tblGrid>
              <a:tr h="339090">
                <a:tc gridSpan="4">
                  <a:txBody>
                    <a:bodyPr/>
                    <a:lstStyle/>
                    <a:p>
                      <a:pPr marL="0" marR="0" algn="ctr">
                        <a:lnSpc>
                          <a:spcPct val="115000"/>
                        </a:lnSpc>
                        <a:spcBef>
                          <a:spcPts val="0"/>
                        </a:spcBef>
                        <a:spcAft>
                          <a:spcPts val="0"/>
                        </a:spcAft>
                      </a:pPr>
                      <a:r>
                        <a:rPr lang="en-US" sz="2000" b="1" dirty="0">
                          <a:solidFill>
                            <a:srgbClr val="FFFFFF"/>
                          </a:solidFill>
                          <a:effectLst/>
                          <a:latin typeface="+mn-lt"/>
                          <a:ea typeface="SimSun"/>
                          <a:cs typeface="Times New Roman"/>
                        </a:rPr>
                        <a:t>Microsoft Windows</a:t>
                      </a:r>
                      <a:endParaRPr lang="en-US" sz="2000" dirty="0">
                        <a:effectLst/>
                        <a:latin typeface="+mn-lt"/>
                        <a:ea typeface="SimSu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algn="ctr">
                        <a:lnSpc>
                          <a:spcPct val="115000"/>
                        </a:lnSpc>
                        <a:spcBef>
                          <a:spcPts val="0"/>
                        </a:spcBef>
                        <a:spcAft>
                          <a:spcPts val="0"/>
                        </a:spcAft>
                      </a:pPr>
                      <a:r>
                        <a:rPr lang="en-US" sz="1400" b="1" dirty="0">
                          <a:effectLst/>
                          <a:latin typeface="+mn-lt"/>
                          <a:ea typeface="SimSun"/>
                          <a:cs typeface="Times New Roman"/>
                        </a:rPr>
                        <a:t>Versions</a:t>
                      </a:r>
                      <a:endParaRPr lang="en-US" sz="1400" dirty="0">
                        <a:effectLst/>
                        <a:latin typeface="+mn-lt"/>
                        <a:ea typeface="SimSu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effectLst/>
                          <a:latin typeface="+mn-lt"/>
                          <a:ea typeface="SimSun"/>
                          <a:cs typeface="Times New Roman"/>
                        </a:rPr>
                        <a:t>AIM Boot Types</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effectLst/>
                          <a:latin typeface="+mn-lt"/>
                          <a:ea typeface="SimSun"/>
                          <a:cs typeface="Times New Roman"/>
                        </a:rPr>
                        <a:t>Server/VM Boot BIOS</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effectLst/>
                          <a:latin typeface="+mn-lt"/>
                          <a:ea typeface="SimSun"/>
                          <a:cs typeface="Times New Roman"/>
                        </a:rPr>
                        <a:t>iSCSI Offload</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99390">
                <a:tc rowSpan="4">
                  <a:txBody>
                    <a:bodyPr/>
                    <a:lstStyle/>
                    <a:p>
                      <a:pPr marL="0" marR="0">
                        <a:lnSpc>
                          <a:spcPct val="115000"/>
                        </a:lnSpc>
                        <a:spcBef>
                          <a:spcPts val="0"/>
                        </a:spcBef>
                        <a:spcAft>
                          <a:spcPts val="0"/>
                        </a:spcAft>
                      </a:pPr>
                      <a:r>
                        <a:rPr lang="en-US" sz="1400" b="1" dirty="0">
                          <a:solidFill>
                            <a:schemeClr val="bg2"/>
                          </a:solidFill>
                          <a:effectLst/>
                          <a:latin typeface="+mn-lt"/>
                          <a:ea typeface="SimSun"/>
                          <a:cs typeface="Times New Roman"/>
                        </a:rPr>
                        <a:t>2003 Server </a:t>
                      </a:r>
                      <a:endParaRPr lang="en-US" sz="1400" dirty="0">
                        <a:solidFill>
                          <a:schemeClr val="bg2"/>
                        </a:solidFill>
                        <a:effectLst/>
                        <a:latin typeface="+mn-lt"/>
                        <a:ea typeface="SimSun"/>
                        <a:cs typeface="Times New Roman"/>
                      </a:endParaRPr>
                    </a:p>
                    <a:p>
                      <a:pPr marL="457200" marR="0" lvl="1" algn="l">
                        <a:lnSpc>
                          <a:spcPct val="115000"/>
                        </a:lnSpc>
                        <a:spcBef>
                          <a:spcPts val="0"/>
                        </a:spcBef>
                        <a:spcAft>
                          <a:spcPts val="0"/>
                        </a:spcAft>
                      </a:pPr>
                      <a:r>
                        <a:rPr lang="en-US" sz="1400" b="1" dirty="0">
                          <a:solidFill>
                            <a:schemeClr val="bg2"/>
                          </a:solidFill>
                          <a:effectLst/>
                          <a:latin typeface="+mn-lt"/>
                          <a:ea typeface="SimSun"/>
                          <a:cs typeface="Times New Roman"/>
                        </a:rPr>
                        <a:t>Standard and Enterprise</a:t>
                      </a:r>
                      <a:endParaRPr lang="en-US" sz="1400" dirty="0">
                        <a:solidFill>
                          <a:schemeClr val="bg2"/>
                        </a:solidFill>
                        <a:effectLst/>
                        <a:latin typeface="+mn-lt"/>
                        <a:ea typeface="SimSun"/>
                        <a:cs typeface="Times New Roman"/>
                      </a:endParaRPr>
                    </a:p>
                    <a:p>
                      <a:pPr marL="457200" marR="0" lvl="1" algn="l">
                        <a:lnSpc>
                          <a:spcPct val="115000"/>
                        </a:lnSpc>
                        <a:spcBef>
                          <a:spcPts val="0"/>
                        </a:spcBef>
                        <a:spcAft>
                          <a:spcPts val="0"/>
                        </a:spcAft>
                      </a:pPr>
                      <a:r>
                        <a:rPr lang="en-US" sz="1400" b="1" dirty="0">
                          <a:solidFill>
                            <a:schemeClr val="bg2"/>
                          </a:solidFill>
                          <a:effectLst/>
                          <a:latin typeface="+mn-lt"/>
                          <a:ea typeface="SimSun"/>
                          <a:cs typeface="Times New Roman"/>
                        </a:rPr>
                        <a:t>SP1 R2 – 32/64 Bit</a:t>
                      </a:r>
                      <a:endParaRPr lang="en-US" sz="1400" dirty="0">
                        <a:solidFill>
                          <a:schemeClr val="bg2"/>
                        </a:solidFill>
                        <a:effectLst/>
                        <a:latin typeface="+mn-lt"/>
                        <a:ea typeface="SimSun"/>
                        <a:cs typeface="Times New Roman"/>
                      </a:endParaRPr>
                    </a:p>
                    <a:p>
                      <a:pPr marL="457200" marR="0" lvl="1" algn="l">
                        <a:lnSpc>
                          <a:spcPct val="115000"/>
                        </a:lnSpc>
                        <a:spcBef>
                          <a:spcPts val="0"/>
                        </a:spcBef>
                        <a:spcAft>
                          <a:spcPts val="0"/>
                        </a:spcAft>
                      </a:pPr>
                      <a:r>
                        <a:rPr lang="en-US" sz="1400" b="1" dirty="0">
                          <a:solidFill>
                            <a:schemeClr val="bg2"/>
                          </a:solidFill>
                          <a:effectLst/>
                          <a:latin typeface="+mn-lt"/>
                          <a:ea typeface="SimSun"/>
                          <a:cs typeface="Times New Roman"/>
                        </a:rPr>
                        <a:t>SP2 R2 – 32/64 Bit</a:t>
                      </a:r>
                      <a:endParaRPr lang="en-US" sz="1400" dirty="0">
                        <a:solidFill>
                          <a:schemeClr val="bg2"/>
                        </a:solidFill>
                        <a:effectLst/>
                        <a:latin typeface="+mn-lt"/>
                        <a:ea typeface="SimSun"/>
                        <a:cs typeface="Times New Roman"/>
                      </a:endParaRPr>
                    </a:p>
                    <a:p>
                      <a:pPr marL="0" marR="0" algn="ctr">
                        <a:lnSpc>
                          <a:spcPct val="115000"/>
                        </a:lnSpc>
                        <a:spcBef>
                          <a:spcPts val="0"/>
                        </a:spcBef>
                        <a:spcAft>
                          <a:spcPts val="0"/>
                        </a:spcAft>
                      </a:pPr>
                      <a:r>
                        <a:rPr lang="en-US" sz="1400" b="1" dirty="0">
                          <a:solidFill>
                            <a:schemeClr val="bg2"/>
                          </a:solidFill>
                          <a:effectLst/>
                          <a:latin typeface="+mn-lt"/>
                          <a:ea typeface="SimSun"/>
                          <a:cs typeface="Times New Roman"/>
                        </a:rPr>
                        <a:t> </a:t>
                      </a:r>
                      <a:endParaRPr lang="en-US" sz="1400" dirty="0">
                        <a:solidFill>
                          <a:schemeClr val="bg2"/>
                        </a:solidFill>
                        <a:effectLst/>
                        <a:latin typeface="+mn-lt"/>
                        <a:ea typeface="SimSun"/>
                        <a:cs typeface="Times New Roman"/>
                      </a:endParaRPr>
                    </a:p>
                    <a:p>
                      <a:pPr marL="0" marR="0">
                        <a:lnSpc>
                          <a:spcPct val="115000"/>
                        </a:lnSpc>
                        <a:spcBef>
                          <a:spcPts val="0"/>
                        </a:spcBef>
                        <a:spcAft>
                          <a:spcPts val="0"/>
                        </a:spcAft>
                      </a:pPr>
                      <a:r>
                        <a:rPr lang="en-US" sz="1400" b="1" dirty="0">
                          <a:solidFill>
                            <a:schemeClr val="bg2"/>
                          </a:solidFill>
                          <a:effectLst/>
                          <a:latin typeface="+mn-lt"/>
                          <a:ea typeface="SimSun"/>
                          <a:cs typeface="Times New Roman"/>
                        </a:rPr>
                        <a:t>2008</a:t>
                      </a:r>
                      <a:r>
                        <a:rPr lang="en-US" sz="1400" b="1" baseline="30000" dirty="0">
                          <a:solidFill>
                            <a:schemeClr val="bg2"/>
                          </a:solidFill>
                          <a:effectLst/>
                          <a:latin typeface="+mn-lt"/>
                          <a:ea typeface="SimSun"/>
                          <a:cs typeface="Times New Roman"/>
                        </a:rPr>
                        <a:t> </a:t>
                      </a:r>
                      <a:r>
                        <a:rPr lang="en-US" sz="1400" b="1" dirty="0">
                          <a:solidFill>
                            <a:schemeClr val="bg2"/>
                          </a:solidFill>
                          <a:effectLst/>
                          <a:latin typeface="+mn-lt"/>
                          <a:ea typeface="SimSun"/>
                          <a:cs typeface="Times New Roman"/>
                        </a:rPr>
                        <a:t>Server</a:t>
                      </a:r>
                      <a:endParaRPr lang="en-US" sz="1400" dirty="0">
                        <a:solidFill>
                          <a:schemeClr val="bg2"/>
                        </a:solidFill>
                        <a:effectLst/>
                        <a:latin typeface="+mn-lt"/>
                        <a:ea typeface="SimSun"/>
                        <a:cs typeface="Times New Roman"/>
                      </a:endParaRPr>
                    </a:p>
                    <a:p>
                      <a:pPr marL="457200" marR="0" lvl="1" algn="l">
                        <a:lnSpc>
                          <a:spcPct val="115000"/>
                        </a:lnSpc>
                        <a:spcBef>
                          <a:spcPts val="0"/>
                        </a:spcBef>
                        <a:spcAft>
                          <a:spcPts val="0"/>
                        </a:spcAft>
                      </a:pPr>
                      <a:r>
                        <a:rPr lang="en-US" sz="1400" b="1" dirty="0">
                          <a:solidFill>
                            <a:schemeClr val="bg2"/>
                          </a:solidFill>
                          <a:effectLst/>
                          <a:latin typeface="+mn-lt"/>
                          <a:ea typeface="SimSun"/>
                          <a:cs typeface="Times New Roman"/>
                        </a:rPr>
                        <a:t>Standard, Enterprise and Data Center</a:t>
                      </a:r>
                      <a:endParaRPr lang="en-US" sz="1400" dirty="0">
                        <a:solidFill>
                          <a:schemeClr val="bg2"/>
                        </a:solidFill>
                        <a:effectLst/>
                        <a:latin typeface="+mn-lt"/>
                        <a:ea typeface="SimSun"/>
                        <a:cs typeface="Times New Roman"/>
                      </a:endParaRPr>
                    </a:p>
                    <a:p>
                      <a:pPr marL="457200" marR="0" lvl="1" algn="l">
                        <a:lnSpc>
                          <a:spcPct val="115000"/>
                        </a:lnSpc>
                        <a:spcBef>
                          <a:spcPts val="0"/>
                        </a:spcBef>
                        <a:spcAft>
                          <a:spcPts val="0"/>
                        </a:spcAft>
                      </a:pPr>
                      <a:r>
                        <a:rPr lang="en-US" sz="1400" b="1" dirty="0">
                          <a:solidFill>
                            <a:schemeClr val="bg2"/>
                          </a:solidFill>
                          <a:effectLst/>
                          <a:latin typeface="+mn-lt"/>
                          <a:ea typeface="SimSun"/>
                          <a:cs typeface="Times New Roman"/>
                        </a:rPr>
                        <a:t>SP2 - 32/64 bit, R2</a:t>
                      </a:r>
                      <a:endParaRPr lang="en-US" sz="1400" dirty="0">
                        <a:solidFill>
                          <a:schemeClr val="bg2"/>
                        </a:solidFill>
                        <a:effectLst/>
                        <a:latin typeface="+mn-lt"/>
                        <a:ea typeface="SimSu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mn-lt"/>
                          <a:ea typeface="SimSun"/>
                          <a:cs typeface="Calibri"/>
                        </a:rPr>
                        <a:t>Disk-Booted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mn-lt"/>
                          <a:ea typeface="SimSun"/>
                          <a:cs typeface="Calibri"/>
                        </a:rPr>
                        <a:t>Disk</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mn-lt"/>
                          <a:ea typeface="SimSun"/>
                          <a:cs typeface="Calibri"/>
                        </a:rPr>
                        <a:t>N/A</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59385">
                <a:tc vMerge="1">
                  <a:txBody>
                    <a:bodyPr/>
                    <a:lstStyle/>
                    <a:p>
                      <a:endParaRPr lang="en-US"/>
                    </a:p>
                  </a:txBody>
                  <a:tcPr/>
                </a:tc>
                <a:tc>
                  <a:txBody>
                    <a:bodyPr/>
                    <a:lstStyle/>
                    <a:p>
                      <a:pPr marL="0" marR="0" algn="ctr">
                        <a:lnSpc>
                          <a:spcPct val="115000"/>
                        </a:lnSpc>
                        <a:spcBef>
                          <a:spcPts val="0"/>
                        </a:spcBef>
                        <a:spcAft>
                          <a:spcPts val="0"/>
                        </a:spcAft>
                      </a:pPr>
                      <a:r>
                        <a:rPr lang="en-US" sz="1400" dirty="0" err="1">
                          <a:effectLst/>
                          <a:latin typeface="+mn-lt"/>
                          <a:ea typeface="SimSun"/>
                          <a:cs typeface="Calibri"/>
                        </a:rPr>
                        <a:t>iSCSI</a:t>
                      </a:r>
                      <a:r>
                        <a:rPr lang="en-US" sz="1400" dirty="0">
                          <a:effectLst/>
                          <a:latin typeface="+mn-lt"/>
                          <a:ea typeface="SimSun"/>
                          <a:cs typeface="Calibri"/>
                        </a:rPr>
                        <a:t>-Booted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mn-lt"/>
                          <a:ea typeface="SimSun"/>
                          <a:cs typeface="Calibri"/>
                        </a:rPr>
                        <a:t>PXE</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mn-lt"/>
                          <a:ea typeface="SimSun"/>
                          <a:cs typeface="Calibri"/>
                        </a:rPr>
                        <a:t>N/A</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76530">
                <a:tc vMerge="1">
                  <a:txBody>
                    <a:bodyPr/>
                    <a:lstStyle/>
                    <a:p>
                      <a:endParaRPr lang="en-US"/>
                    </a:p>
                  </a:txBody>
                  <a:tcPr/>
                </a:tc>
                <a:tc>
                  <a:txBody>
                    <a:bodyPr/>
                    <a:lstStyle/>
                    <a:p>
                      <a:pPr marL="0" marR="0" algn="ctr">
                        <a:lnSpc>
                          <a:spcPct val="115000"/>
                        </a:lnSpc>
                        <a:spcBef>
                          <a:spcPts val="0"/>
                        </a:spcBef>
                        <a:spcAft>
                          <a:spcPts val="0"/>
                        </a:spcAft>
                      </a:pPr>
                      <a:r>
                        <a:rPr lang="en-US" sz="1400" dirty="0">
                          <a:effectLst/>
                          <a:latin typeface="+mn-lt"/>
                          <a:ea typeface="SimSun"/>
                          <a:cs typeface="Calibri"/>
                        </a:rPr>
                        <a:t>Hardware </a:t>
                      </a:r>
                      <a:r>
                        <a:rPr lang="en-US" sz="1400" dirty="0" err="1" smtClean="0">
                          <a:effectLst/>
                          <a:latin typeface="+mn-lt"/>
                          <a:ea typeface="SimSun"/>
                          <a:cs typeface="Calibri"/>
                        </a:rPr>
                        <a:t>iSCSI</a:t>
                      </a:r>
                      <a:r>
                        <a:rPr lang="en-US" sz="1400" dirty="0" smtClean="0">
                          <a:effectLst/>
                          <a:latin typeface="+mn-lt"/>
                          <a:ea typeface="SimSun"/>
                          <a:cs typeface="Calibri"/>
                        </a:rPr>
                        <a:t>-Booted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mn-lt"/>
                          <a:ea typeface="SimSun"/>
                          <a:cs typeface="Calibri"/>
                        </a:rPr>
                        <a:t>iSCSI</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mn-lt"/>
                          <a:ea typeface="SimSun"/>
                          <a:cs typeface="Calibri"/>
                        </a:rPr>
                        <a:t>No</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93675">
                <a:tc vMerge="1">
                  <a:txBody>
                    <a:bodyPr/>
                    <a:lstStyle/>
                    <a:p>
                      <a:endParaRPr lang="en-US"/>
                    </a:p>
                  </a:txBody>
                  <a:tcPr/>
                </a:tc>
                <a:tc>
                  <a:txBody>
                    <a:bodyPr/>
                    <a:lstStyle/>
                    <a:p>
                      <a:pPr marL="0" marR="0" algn="ctr">
                        <a:lnSpc>
                          <a:spcPct val="115000"/>
                        </a:lnSpc>
                        <a:spcBef>
                          <a:spcPts val="0"/>
                        </a:spcBef>
                        <a:spcAft>
                          <a:spcPts val="0"/>
                        </a:spcAft>
                      </a:pPr>
                      <a:r>
                        <a:rPr lang="en-US" sz="1400" dirty="0">
                          <a:effectLst/>
                          <a:latin typeface="+mn-lt"/>
                          <a:ea typeface="SimSun"/>
                          <a:cs typeface="Calibri"/>
                        </a:rPr>
                        <a:t>Hardware </a:t>
                      </a:r>
                      <a:r>
                        <a:rPr lang="en-US" sz="1400" dirty="0" err="1" smtClean="0">
                          <a:effectLst/>
                          <a:latin typeface="+mn-lt"/>
                          <a:ea typeface="SimSun"/>
                          <a:cs typeface="Calibri"/>
                        </a:rPr>
                        <a:t>iSCSI</a:t>
                      </a:r>
                      <a:r>
                        <a:rPr lang="en-US" sz="1400" dirty="0" smtClean="0">
                          <a:effectLst/>
                          <a:latin typeface="+mn-lt"/>
                          <a:ea typeface="SimSun"/>
                          <a:cs typeface="Calibri"/>
                        </a:rPr>
                        <a:t>-Booted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err="1">
                          <a:effectLst/>
                          <a:latin typeface="+mn-lt"/>
                          <a:ea typeface="SimSun"/>
                          <a:cs typeface="Calibri"/>
                        </a:rPr>
                        <a:t>iSCSI</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mn-lt"/>
                          <a:ea typeface="SimSun"/>
                          <a:cs typeface="Calibri"/>
                        </a:rPr>
                        <a:t>Yes</a:t>
                      </a:r>
                      <a:endParaRPr lang="en-US" sz="1400" dirty="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51639686"/>
      </p:ext>
    </p:extLst>
  </p:cSld>
  <p:clrMapOvr>
    <a:masterClrMapping/>
  </p:clrMapOvr>
  <p:transition spd="med">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Supported </a:t>
            </a:r>
            <a:r>
              <a:rPr lang="en-US" dirty="0" smtClean="0"/>
              <a:t>Red Hat </a:t>
            </a:r>
            <a:r>
              <a:rPr lang="en-US" dirty="0"/>
              <a:t>Operating </a:t>
            </a:r>
            <a:r>
              <a:rPr lang="en-US" dirty="0" smtClean="0"/>
              <a:t>Systems</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74</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869147400"/>
              </p:ext>
            </p:extLst>
          </p:nvPr>
        </p:nvGraphicFramePr>
        <p:xfrm>
          <a:off x="379095" y="1297686"/>
          <a:ext cx="8429625" cy="3540252"/>
        </p:xfrm>
        <a:graphic>
          <a:graphicData uri="http://schemas.openxmlformats.org/drawingml/2006/table">
            <a:tbl>
              <a:tblPr firstRow="1" firstCol="1" bandRow="1"/>
              <a:tblGrid>
                <a:gridCol w="2638425"/>
                <a:gridCol w="2316480"/>
                <a:gridCol w="1737360"/>
                <a:gridCol w="1737360"/>
              </a:tblGrid>
              <a:tr h="348234">
                <a:tc gridSpan="4">
                  <a:txBody>
                    <a:bodyPr/>
                    <a:lstStyle/>
                    <a:p>
                      <a:pPr marL="0" marR="0" algn="ctr">
                        <a:lnSpc>
                          <a:spcPct val="115000"/>
                        </a:lnSpc>
                        <a:spcBef>
                          <a:spcPts val="0"/>
                        </a:spcBef>
                        <a:spcAft>
                          <a:spcPts val="0"/>
                        </a:spcAft>
                      </a:pPr>
                      <a:r>
                        <a:rPr lang="en-US" sz="2000" b="1" dirty="0">
                          <a:solidFill>
                            <a:srgbClr val="FFFFFF"/>
                          </a:solidFill>
                          <a:effectLst/>
                          <a:latin typeface="+mn-lt"/>
                          <a:ea typeface="PMingLiU"/>
                          <a:cs typeface="Times New Roman"/>
                        </a:rPr>
                        <a:t>Red Hat Linux</a:t>
                      </a:r>
                      <a:endParaRPr lang="en-US" sz="1400" b="1" dirty="0">
                        <a:effectLst/>
                        <a:latin typeface="+mn-lt"/>
                        <a:ea typeface="SimSu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algn="ctr">
                        <a:lnSpc>
                          <a:spcPct val="115000"/>
                        </a:lnSpc>
                        <a:spcBef>
                          <a:spcPts val="0"/>
                        </a:spcBef>
                        <a:spcAft>
                          <a:spcPts val="0"/>
                        </a:spcAft>
                      </a:pPr>
                      <a:r>
                        <a:rPr lang="en-US" sz="1400" b="1">
                          <a:solidFill>
                            <a:srgbClr val="000000"/>
                          </a:solidFill>
                          <a:effectLst/>
                          <a:latin typeface="+mn-lt"/>
                          <a:ea typeface="PMingLiU"/>
                          <a:cs typeface="Times New Roman"/>
                        </a:rPr>
                        <a:t>Versions</a:t>
                      </a:r>
                      <a:endParaRPr lang="en-US" sz="1800">
                        <a:effectLst/>
                        <a:latin typeface="+mn-lt"/>
                        <a:ea typeface="SimSu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b="1" dirty="0">
                          <a:solidFill>
                            <a:srgbClr val="000000"/>
                          </a:solidFill>
                          <a:effectLst/>
                          <a:latin typeface="+mn-lt"/>
                          <a:ea typeface="PMingLiU"/>
                          <a:cs typeface="Times New Roman"/>
                        </a:rPr>
                        <a:t>AIM Boot Types</a:t>
                      </a:r>
                      <a:endParaRPr lang="en-US" sz="18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rgbClr val="000000"/>
                          </a:solidFill>
                          <a:effectLst/>
                          <a:latin typeface="+mn-lt"/>
                          <a:ea typeface="PMingLiU"/>
                          <a:cs typeface="Times New Roman"/>
                        </a:rPr>
                        <a:t>Server/VM Boot </a:t>
                      </a:r>
                      <a:endParaRPr lang="en-US" sz="1400" b="1" dirty="0" smtClean="0">
                        <a:solidFill>
                          <a:srgbClr val="000000"/>
                        </a:solidFill>
                        <a:effectLst/>
                        <a:latin typeface="+mn-lt"/>
                        <a:ea typeface="PMingLiU"/>
                        <a:cs typeface="Times New Roman"/>
                      </a:endParaRPr>
                    </a:p>
                    <a:p>
                      <a:pPr marL="0" marR="0" algn="ctr">
                        <a:lnSpc>
                          <a:spcPct val="115000"/>
                        </a:lnSpc>
                        <a:spcBef>
                          <a:spcPts val="0"/>
                        </a:spcBef>
                        <a:spcAft>
                          <a:spcPts val="0"/>
                        </a:spcAft>
                      </a:pPr>
                      <a:r>
                        <a:rPr lang="en-US" sz="1400" b="1" dirty="0" smtClean="0">
                          <a:solidFill>
                            <a:srgbClr val="000000"/>
                          </a:solidFill>
                          <a:effectLst/>
                          <a:latin typeface="+mn-lt"/>
                          <a:ea typeface="PMingLiU"/>
                          <a:cs typeface="Times New Roman"/>
                        </a:rPr>
                        <a:t>BIOS</a:t>
                      </a:r>
                      <a:endParaRPr lang="en-US" sz="18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solidFill>
                            <a:srgbClr val="000000"/>
                          </a:solidFill>
                          <a:effectLst/>
                          <a:latin typeface="+mn-lt"/>
                          <a:ea typeface="PMingLiU"/>
                          <a:cs typeface="Times New Roman"/>
                        </a:rPr>
                        <a:t>iSCSI Offload</a:t>
                      </a:r>
                      <a:endParaRPr lang="en-US" sz="18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99390">
                <a:tc rowSpan="5">
                  <a:txBody>
                    <a:bodyPr/>
                    <a:lstStyle/>
                    <a:p>
                      <a:pPr marL="0" marR="0">
                        <a:lnSpc>
                          <a:spcPct val="115000"/>
                        </a:lnSpc>
                        <a:spcBef>
                          <a:spcPts val="0"/>
                        </a:spcBef>
                        <a:spcAft>
                          <a:spcPts val="0"/>
                        </a:spcAft>
                      </a:pPr>
                      <a:r>
                        <a:rPr lang="en-US" sz="1400" b="1" dirty="0">
                          <a:solidFill>
                            <a:srgbClr val="000000"/>
                          </a:solidFill>
                          <a:effectLst/>
                          <a:latin typeface="+mn-lt"/>
                          <a:ea typeface="PMingLiU"/>
                          <a:cs typeface="Times New Roman"/>
                        </a:rPr>
                        <a:t>AS/EL 4 Update 4 - 32/64 bit</a:t>
                      </a:r>
                      <a:endParaRPr lang="en-US" sz="1400" dirty="0">
                        <a:effectLst/>
                        <a:latin typeface="+mn-lt"/>
                        <a:ea typeface="SimSun"/>
                        <a:cs typeface="Times New Roman"/>
                      </a:endParaRPr>
                    </a:p>
                    <a:p>
                      <a:pPr marL="0" marR="0">
                        <a:lnSpc>
                          <a:spcPct val="115000"/>
                        </a:lnSpc>
                        <a:spcBef>
                          <a:spcPts val="0"/>
                        </a:spcBef>
                        <a:spcAft>
                          <a:spcPts val="0"/>
                        </a:spcAft>
                      </a:pPr>
                      <a:r>
                        <a:rPr lang="en-US" sz="1400" b="1" dirty="0">
                          <a:solidFill>
                            <a:srgbClr val="000000"/>
                          </a:solidFill>
                          <a:effectLst/>
                          <a:latin typeface="+mn-lt"/>
                          <a:ea typeface="PMingLiU"/>
                          <a:cs typeface="Times New Roman"/>
                        </a:rPr>
                        <a:t>AS/EL 4 Update 5 – 32/64 bit</a:t>
                      </a:r>
                      <a:endParaRPr lang="en-US" sz="1400" dirty="0">
                        <a:effectLst/>
                        <a:latin typeface="+mn-lt"/>
                        <a:ea typeface="SimSun"/>
                        <a:cs typeface="Times New Roman"/>
                      </a:endParaRPr>
                    </a:p>
                    <a:p>
                      <a:pPr marL="0" marR="0">
                        <a:lnSpc>
                          <a:spcPct val="115000"/>
                        </a:lnSpc>
                        <a:spcBef>
                          <a:spcPts val="0"/>
                        </a:spcBef>
                        <a:spcAft>
                          <a:spcPts val="0"/>
                        </a:spcAft>
                      </a:pPr>
                      <a:r>
                        <a:rPr lang="en-US" sz="1400" b="1" dirty="0">
                          <a:solidFill>
                            <a:srgbClr val="000000"/>
                          </a:solidFill>
                          <a:effectLst/>
                          <a:latin typeface="+mn-lt"/>
                          <a:ea typeface="PMingLiU"/>
                          <a:cs typeface="Times New Roman"/>
                        </a:rPr>
                        <a:t>AS/EL 4 Update 6 – 32/64 bit</a:t>
                      </a:r>
                      <a:endParaRPr lang="en-US" sz="1400" dirty="0">
                        <a:effectLst/>
                        <a:latin typeface="+mn-lt"/>
                        <a:ea typeface="SimSun"/>
                        <a:cs typeface="Times New Roman"/>
                      </a:endParaRPr>
                    </a:p>
                    <a:p>
                      <a:pPr marL="0" marR="0">
                        <a:lnSpc>
                          <a:spcPct val="115000"/>
                        </a:lnSpc>
                        <a:spcBef>
                          <a:spcPts val="0"/>
                        </a:spcBef>
                        <a:spcAft>
                          <a:spcPts val="0"/>
                        </a:spcAft>
                      </a:pPr>
                      <a:r>
                        <a:rPr lang="en-US" sz="1400" b="1" dirty="0">
                          <a:solidFill>
                            <a:srgbClr val="000000"/>
                          </a:solidFill>
                          <a:effectLst/>
                          <a:latin typeface="+mn-lt"/>
                          <a:ea typeface="PMingLiU"/>
                          <a:cs typeface="Times New Roman"/>
                        </a:rPr>
                        <a:t>AS/EL 4 Update 7 – 32/64 bit</a:t>
                      </a:r>
                      <a:endParaRPr lang="en-US" sz="1400" dirty="0">
                        <a:effectLst/>
                        <a:latin typeface="+mn-lt"/>
                        <a:ea typeface="SimSun"/>
                        <a:cs typeface="Times New Roman"/>
                      </a:endParaRPr>
                    </a:p>
                    <a:p>
                      <a:pPr marL="0" marR="0">
                        <a:lnSpc>
                          <a:spcPct val="115000"/>
                        </a:lnSpc>
                        <a:spcBef>
                          <a:spcPts val="0"/>
                        </a:spcBef>
                        <a:spcAft>
                          <a:spcPts val="0"/>
                        </a:spcAft>
                      </a:pPr>
                      <a:r>
                        <a:rPr lang="en-US" sz="1400" b="1" dirty="0">
                          <a:solidFill>
                            <a:srgbClr val="000000"/>
                          </a:solidFill>
                          <a:effectLst/>
                          <a:latin typeface="+mn-lt"/>
                          <a:ea typeface="PMingLiU"/>
                          <a:cs typeface="Times New Roman"/>
                        </a:rPr>
                        <a:t>AS/EL 4 Update 8 – 32/64 bit</a:t>
                      </a:r>
                      <a:endParaRPr lang="en-US" sz="1400" dirty="0">
                        <a:effectLst/>
                        <a:latin typeface="+mn-lt"/>
                        <a:ea typeface="SimSun"/>
                        <a:cs typeface="Times New Roman"/>
                      </a:endParaRPr>
                    </a:p>
                    <a:p>
                      <a:pPr marL="0" marR="0">
                        <a:lnSpc>
                          <a:spcPct val="115000"/>
                        </a:lnSpc>
                        <a:spcBef>
                          <a:spcPts val="0"/>
                        </a:spcBef>
                        <a:spcAft>
                          <a:spcPts val="0"/>
                        </a:spcAft>
                      </a:pPr>
                      <a:r>
                        <a:rPr lang="en-US" sz="1400" b="1" dirty="0">
                          <a:solidFill>
                            <a:srgbClr val="000000"/>
                          </a:solidFill>
                          <a:effectLst/>
                          <a:latin typeface="+mn-lt"/>
                          <a:ea typeface="PMingLiU"/>
                          <a:cs typeface="Times New Roman"/>
                        </a:rPr>
                        <a:t> </a:t>
                      </a:r>
                      <a:endParaRPr lang="en-US" sz="1400" dirty="0">
                        <a:effectLst/>
                        <a:latin typeface="+mn-lt"/>
                        <a:ea typeface="SimSun"/>
                        <a:cs typeface="Times New Roman"/>
                      </a:endParaRPr>
                    </a:p>
                    <a:p>
                      <a:pPr marL="0" marR="0">
                        <a:lnSpc>
                          <a:spcPct val="115000"/>
                        </a:lnSpc>
                        <a:spcBef>
                          <a:spcPts val="0"/>
                        </a:spcBef>
                        <a:spcAft>
                          <a:spcPts val="0"/>
                        </a:spcAft>
                      </a:pPr>
                      <a:r>
                        <a:rPr lang="en-US" sz="1400" b="1" dirty="0">
                          <a:solidFill>
                            <a:srgbClr val="000000"/>
                          </a:solidFill>
                          <a:effectLst/>
                          <a:latin typeface="+mn-lt"/>
                          <a:ea typeface="PMingLiU"/>
                          <a:cs typeface="Times New Roman"/>
                        </a:rPr>
                        <a:t>EL 5 Update 1 – 32/64 bit</a:t>
                      </a:r>
                      <a:endParaRPr lang="en-US" sz="1400" dirty="0">
                        <a:effectLst/>
                        <a:latin typeface="+mn-lt"/>
                        <a:ea typeface="SimSun"/>
                        <a:cs typeface="Times New Roman"/>
                      </a:endParaRPr>
                    </a:p>
                    <a:p>
                      <a:pPr marL="0" marR="0">
                        <a:lnSpc>
                          <a:spcPct val="115000"/>
                        </a:lnSpc>
                        <a:spcBef>
                          <a:spcPts val="0"/>
                        </a:spcBef>
                        <a:spcAft>
                          <a:spcPts val="0"/>
                        </a:spcAft>
                      </a:pPr>
                      <a:r>
                        <a:rPr lang="en-US" sz="1400" b="1" dirty="0">
                          <a:solidFill>
                            <a:srgbClr val="000000"/>
                          </a:solidFill>
                          <a:effectLst/>
                          <a:latin typeface="+mn-lt"/>
                          <a:ea typeface="PMingLiU"/>
                          <a:cs typeface="Times New Roman"/>
                        </a:rPr>
                        <a:t>EL 5 Update 2 – 32/64 bit</a:t>
                      </a:r>
                      <a:endParaRPr lang="en-US" sz="1400" dirty="0">
                        <a:effectLst/>
                        <a:latin typeface="+mn-lt"/>
                        <a:ea typeface="SimSun"/>
                        <a:cs typeface="Times New Roman"/>
                      </a:endParaRPr>
                    </a:p>
                    <a:p>
                      <a:pPr marL="0" marR="0">
                        <a:lnSpc>
                          <a:spcPct val="115000"/>
                        </a:lnSpc>
                        <a:spcBef>
                          <a:spcPts val="0"/>
                        </a:spcBef>
                        <a:spcAft>
                          <a:spcPts val="0"/>
                        </a:spcAft>
                      </a:pPr>
                      <a:r>
                        <a:rPr lang="nb-NO" sz="1400" b="1" dirty="0">
                          <a:solidFill>
                            <a:srgbClr val="000000"/>
                          </a:solidFill>
                          <a:effectLst/>
                          <a:latin typeface="+mn-lt"/>
                          <a:ea typeface="PMingLiU"/>
                          <a:cs typeface="Times New Roman"/>
                        </a:rPr>
                        <a:t>EL 5 Update 3 – 32/64 bit</a:t>
                      </a:r>
                      <a:endParaRPr lang="en-US" sz="1400" dirty="0">
                        <a:effectLst/>
                        <a:latin typeface="+mn-lt"/>
                        <a:ea typeface="SimSun"/>
                        <a:cs typeface="Times New Roman"/>
                      </a:endParaRPr>
                    </a:p>
                    <a:p>
                      <a:pPr marL="0" marR="0">
                        <a:lnSpc>
                          <a:spcPct val="115000"/>
                        </a:lnSpc>
                        <a:spcBef>
                          <a:spcPts val="0"/>
                        </a:spcBef>
                        <a:spcAft>
                          <a:spcPts val="0"/>
                        </a:spcAft>
                      </a:pPr>
                      <a:r>
                        <a:rPr lang="nb-NO" sz="1400" b="1" dirty="0">
                          <a:solidFill>
                            <a:srgbClr val="000000"/>
                          </a:solidFill>
                          <a:effectLst/>
                          <a:latin typeface="+mn-lt"/>
                          <a:ea typeface="PMingLiU"/>
                          <a:cs typeface="Times New Roman"/>
                        </a:rPr>
                        <a:t>EL 5 Update 4 – 32/64 bit</a:t>
                      </a:r>
                      <a:endParaRPr lang="en-US" sz="1400" dirty="0">
                        <a:effectLst/>
                        <a:latin typeface="+mn-lt"/>
                        <a:ea typeface="SimSun"/>
                        <a:cs typeface="Times New Roman"/>
                      </a:endParaRPr>
                    </a:p>
                    <a:p>
                      <a:pPr marL="0" marR="0">
                        <a:lnSpc>
                          <a:spcPct val="115000"/>
                        </a:lnSpc>
                        <a:spcBef>
                          <a:spcPts val="0"/>
                        </a:spcBef>
                        <a:spcAft>
                          <a:spcPts val="0"/>
                        </a:spcAft>
                      </a:pPr>
                      <a:r>
                        <a:rPr lang="en-US" sz="1400" b="1" dirty="0">
                          <a:solidFill>
                            <a:srgbClr val="000000"/>
                          </a:solidFill>
                          <a:effectLst/>
                          <a:latin typeface="+mn-lt"/>
                          <a:ea typeface="PMingLiU"/>
                          <a:cs typeface="Times New Roman"/>
                        </a:rPr>
                        <a:t>EL 5 Update 5 – 32/64 bit</a:t>
                      </a:r>
                      <a:endParaRPr lang="en-US" sz="1400" dirty="0">
                        <a:effectLst/>
                        <a:latin typeface="+mn-lt"/>
                        <a:ea typeface="SimSu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Disk-Booted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Disk</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N/A</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16535">
                <a:tc vMerge="1">
                  <a:txBody>
                    <a:bodyPr/>
                    <a:lstStyle/>
                    <a:p>
                      <a:endParaRPr lang="en-US"/>
                    </a:p>
                  </a:txBody>
                  <a:tcPr/>
                </a:tc>
                <a:tc>
                  <a:txBody>
                    <a:bodyPr/>
                    <a:lstStyle/>
                    <a:p>
                      <a:pPr marL="3810" marR="0" indent="-3810">
                        <a:lnSpc>
                          <a:spcPct val="115000"/>
                        </a:lnSpc>
                        <a:spcBef>
                          <a:spcPts val="600"/>
                        </a:spcBef>
                        <a:spcAft>
                          <a:spcPts val="0"/>
                        </a:spcAft>
                        <a:tabLst>
                          <a:tab pos="3810" algn="l"/>
                        </a:tabLst>
                      </a:pPr>
                      <a:r>
                        <a:rPr lang="en-US" sz="1400" dirty="0" err="1">
                          <a:solidFill>
                            <a:srgbClr val="000000"/>
                          </a:solidFill>
                          <a:effectLst/>
                          <a:latin typeface="+mn-lt"/>
                          <a:ea typeface="PMingLiU"/>
                          <a:cs typeface="Times New Roman"/>
                        </a:rPr>
                        <a:t>iSCSI</a:t>
                      </a:r>
                      <a:r>
                        <a:rPr lang="en-US" sz="1400" dirty="0">
                          <a:solidFill>
                            <a:srgbClr val="000000"/>
                          </a:solidFill>
                          <a:effectLst/>
                          <a:latin typeface="+mn-lt"/>
                          <a:ea typeface="PMingLiU"/>
                          <a:cs typeface="Times New Roman"/>
                        </a:rPr>
                        <a:t>-Booted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PXE</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N/A</a:t>
                      </a:r>
                      <a:endParaRPr lang="en-US" sz="1400" dirty="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76530">
                <a:tc vMerge="1">
                  <a:txBody>
                    <a:bodyPr/>
                    <a:lstStyle/>
                    <a:p>
                      <a:endParaRPr lang="en-US"/>
                    </a:p>
                  </a:txBody>
                  <a:tcPr/>
                </a:tc>
                <a:tc>
                  <a:txBody>
                    <a:bodyPr/>
                    <a:lstStyle/>
                    <a:p>
                      <a:pPr marL="3810" marR="0" indent="-3810">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Hardware </a:t>
                      </a:r>
                      <a:r>
                        <a:rPr lang="en-US" sz="1400" dirty="0" err="1">
                          <a:solidFill>
                            <a:srgbClr val="000000"/>
                          </a:solidFill>
                          <a:effectLst/>
                          <a:latin typeface="+mn-lt"/>
                          <a:ea typeface="PMingLiU"/>
                          <a:cs typeface="Times New Roman"/>
                        </a:rPr>
                        <a:t>iSCSI</a:t>
                      </a:r>
                      <a:r>
                        <a:rPr lang="en-US" sz="1400" dirty="0">
                          <a:solidFill>
                            <a:srgbClr val="000000"/>
                          </a:solidFill>
                          <a:effectLst/>
                          <a:latin typeface="+mn-lt"/>
                          <a:ea typeface="PMingLiU"/>
                          <a:cs typeface="Times New Roman"/>
                        </a:rPr>
                        <a:t>-Booted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iSCSI</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No</a:t>
                      </a:r>
                      <a:endParaRPr lang="en-US" sz="1400" dirty="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93675">
                <a:tc vMerge="1">
                  <a:txBody>
                    <a:bodyPr/>
                    <a:lstStyle/>
                    <a:p>
                      <a:endParaRPr lang="en-US"/>
                    </a:p>
                  </a:txBody>
                  <a:tcPr/>
                </a:tc>
                <a:tc>
                  <a:txBody>
                    <a:bodyPr/>
                    <a:lstStyle/>
                    <a:p>
                      <a:pPr marL="3810" marR="0" indent="-3810">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Hardware </a:t>
                      </a:r>
                      <a:r>
                        <a:rPr lang="en-US" sz="1400" dirty="0" err="1">
                          <a:solidFill>
                            <a:srgbClr val="000000"/>
                          </a:solidFill>
                          <a:effectLst/>
                          <a:latin typeface="+mn-lt"/>
                          <a:ea typeface="PMingLiU"/>
                          <a:cs typeface="Times New Roman"/>
                        </a:rPr>
                        <a:t>iSCSI</a:t>
                      </a:r>
                      <a:r>
                        <a:rPr lang="en-US" sz="1400" dirty="0">
                          <a:solidFill>
                            <a:srgbClr val="000000"/>
                          </a:solidFill>
                          <a:effectLst/>
                          <a:latin typeface="+mn-lt"/>
                          <a:ea typeface="PMingLiU"/>
                          <a:cs typeface="Times New Roman"/>
                        </a:rPr>
                        <a:t>-Booted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dirty="0" err="1">
                          <a:solidFill>
                            <a:srgbClr val="000000"/>
                          </a:solidFill>
                          <a:effectLst/>
                          <a:latin typeface="+mn-lt"/>
                          <a:ea typeface="PMingLiU"/>
                          <a:cs typeface="Times New Roman"/>
                        </a:rPr>
                        <a:t>iSCSI</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Yes</a:t>
                      </a:r>
                      <a:endParaRPr lang="en-US" sz="1400" dirty="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766445">
                <a:tc vMerge="1">
                  <a:txBody>
                    <a:bodyPr/>
                    <a:lstStyle/>
                    <a:p>
                      <a:endParaRPr lang="en-US"/>
                    </a:p>
                  </a:txBody>
                  <a:tcPr/>
                </a:tc>
                <a:tc gridSpan="3">
                  <a:txBody>
                    <a:bodyPr/>
                    <a:lstStyle/>
                    <a:p>
                      <a:pPr marL="0" marR="0" algn="ctr">
                        <a:lnSpc>
                          <a:spcPct val="115000"/>
                        </a:lnSpc>
                        <a:spcBef>
                          <a:spcPts val="0"/>
                        </a:spcBef>
                        <a:spcAft>
                          <a:spcPts val="0"/>
                        </a:spcAft>
                      </a:pPr>
                      <a:r>
                        <a:rPr lang="en-US" sz="1400" dirty="0">
                          <a:solidFill>
                            <a:srgbClr val="000000"/>
                          </a:solidFill>
                          <a:effectLst/>
                          <a:latin typeface="+mn-lt"/>
                          <a:ea typeface="PMingLiU"/>
                          <a:cs typeface="Times New Roman"/>
                        </a:rPr>
                        <a:t> </a:t>
                      </a:r>
                      <a:endParaRPr lang="en-US" sz="1400" dirty="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34936217"/>
      </p:ext>
    </p:extLst>
  </p:cSld>
  <p:clrMapOvr>
    <a:masterClrMapping/>
  </p:clrMapOvr>
  <p:transition spd="med">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Supported </a:t>
            </a:r>
            <a:r>
              <a:rPr lang="en-US" dirty="0" smtClean="0"/>
              <a:t>Novell Operating Systems</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75</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863573760"/>
              </p:ext>
            </p:extLst>
          </p:nvPr>
        </p:nvGraphicFramePr>
        <p:xfrm>
          <a:off x="381000" y="1297686"/>
          <a:ext cx="8442960" cy="2441448"/>
        </p:xfrm>
        <a:graphic>
          <a:graphicData uri="http://schemas.openxmlformats.org/drawingml/2006/table">
            <a:tbl>
              <a:tblPr firstRow="1" firstCol="1" bandRow="1"/>
              <a:tblGrid>
                <a:gridCol w="2636520"/>
                <a:gridCol w="2255520"/>
                <a:gridCol w="1815167"/>
                <a:gridCol w="1735753"/>
              </a:tblGrid>
              <a:tr h="0">
                <a:tc gridSpan="4">
                  <a:txBody>
                    <a:bodyPr/>
                    <a:lstStyle/>
                    <a:p>
                      <a:pPr marL="3810" marR="0" indent="-3810" algn="ctr">
                        <a:lnSpc>
                          <a:spcPct val="115000"/>
                        </a:lnSpc>
                        <a:spcBef>
                          <a:spcPts val="600"/>
                        </a:spcBef>
                        <a:spcAft>
                          <a:spcPts val="0"/>
                        </a:spcAft>
                        <a:tabLst>
                          <a:tab pos="3810" algn="l"/>
                        </a:tabLst>
                      </a:pPr>
                      <a:r>
                        <a:rPr lang="en-US" sz="2000" b="1" dirty="0">
                          <a:solidFill>
                            <a:srgbClr val="FFFFFF"/>
                          </a:solidFill>
                          <a:effectLst/>
                          <a:latin typeface="Arial"/>
                          <a:ea typeface="PMingLiU"/>
                          <a:cs typeface="Times New Roman"/>
                        </a:rPr>
                        <a:t>Novell (SUSE) Linux</a:t>
                      </a:r>
                      <a:endParaRPr lang="en-US" sz="1400" b="1" dirty="0">
                        <a:effectLst/>
                        <a:latin typeface="Calibri"/>
                        <a:ea typeface="SimSu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algn="ctr">
                        <a:lnSpc>
                          <a:spcPct val="115000"/>
                        </a:lnSpc>
                        <a:spcBef>
                          <a:spcPts val="0"/>
                        </a:spcBef>
                        <a:spcAft>
                          <a:spcPts val="0"/>
                        </a:spcAft>
                      </a:pPr>
                      <a:r>
                        <a:rPr lang="en-US" sz="1400" b="1" dirty="0">
                          <a:solidFill>
                            <a:srgbClr val="000000"/>
                          </a:solidFill>
                          <a:effectLst/>
                          <a:latin typeface="+mn-lt"/>
                          <a:ea typeface="PMingLiU"/>
                          <a:cs typeface="Times New Roman"/>
                        </a:rPr>
                        <a:t>Versions</a:t>
                      </a:r>
                      <a:endParaRPr lang="en-US" sz="1400" dirty="0">
                        <a:effectLst/>
                        <a:latin typeface="+mn-lt"/>
                        <a:ea typeface="SimSu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b="1" dirty="0">
                          <a:solidFill>
                            <a:srgbClr val="000000"/>
                          </a:solidFill>
                          <a:effectLst/>
                          <a:latin typeface="+mn-lt"/>
                          <a:ea typeface="PMingLiU"/>
                          <a:cs typeface="Times New Roman"/>
                        </a:rPr>
                        <a:t>AIM Boot Types</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b="1">
                          <a:solidFill>
                            <a:srgbClr val="000000"/>
                          </a:solidFill>
                          <a:effectLst/>
                          <a:latin typeface="+mn-lt"/>
                          <a:ea typeface="PMingLiU"/>
                          <a:cs typeface="Times New Roman"/>
                        </a:rPr>
                        <a:t>Server/VM Boot BIOS</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b="1">
                          <a:solidFill>
                            <a:srgbClr val="000000"/>
                          </a:solidFill>
                          <a:effectLst/>
                          <a:latin typeface="+mn-lt"/>
                          <a:ea typeface="PMingLiU"/>
                          <a:cs typeface="Times New Roman"/>
                        </a:rPr>
                        <a:t>iSCSI Offload</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99390">
                <a:tc rowSpan="5">
                  <a:txBody>
                    <a:bodyPr/>
                    <a:lstStyle/>
                    <a:p>
                      <a:pPr marL="0" marR="0">
                        <a:lnSpc>
                          <a:spcPct val="150000"/>
                        </a:lnSpc>
                        <a:spcBef>
                          <a:spcPts val="0"/>
                        </a:spcBef>
                        <a:spcAft>
                          <a:spcPts val="0"/>
                        </a:spcAft>
                      </a:pPr>
                      <a:r>
                        <a:rPr lang="en-US" sz="1400" b="1" dirty="0">
                          <a:solidFill>
                            <a:srgbClr val="000000"/>
                          </a:solidFill>
                          <a:effectLst/>
                          <a:latin typeface="+mn-lt"/>
                          <a:ea typeface="PMingLiU"/>
                          <a:cs typeface="Times New Roman"/>
                        </a:rPr>
                        <a:t>SLES 10 Update 1 – 32/64 bit</a:t>
                      </a:r>
                      <a:endParaRPr lang="en-US" sz="1400" dirty="0">
                        <a:effectLst/>
                        <a:latin typeface="+mn-lt"/>
                        <a:ea typeface="SimSun"/>
                        <a:cs typeface="Times New Roman"/>
                      </a:endParaRPr>
                    </a:p>
                    <a:p>
                      <a:pPr marL="0" marR="0">
                        <a:lnSpc>
                          <a:spcPct val="150000"/>
                        </a:lnSpc>
                        <a:spcBef>
                          <a:spcPts val="0"/>
                        </a:spcBef>
                        <a:spcAft>
                          <a:spcPts val="0"/>
                        </a:spcAft>
                      </a:pPr>
                      <a:r>
                        <a:rPr lang="en-US" sz="1400" b="1" dirty="0">
                          <a:solidFill>
                            <a:srgbClr val="000000"/>
                          </a:solidFill>
                          <a:effectLst/>
                          <a:latin typeface="+mn-lt"/>
                          <a:ea typeface="PMingLiU"/>
                          <a:cs typeface="Times New Roman"/>
                        </a:rPr>
                        <a:t>SLES 10 Update 2 – 32/64 bit</a:t>
                      </a:r>
                      <a:endParaRPr lang="en-US" sz="1400" dirty="0">
                        <a:effectLst/>
                        <a:latin typeface="+mn-lt"/>
                        <a:ea typeface="SimSun"/>
                        <a:cs typeface="Times New Roman"/>
                      </a:endParaRPr>
                    </a:p>
                    <a:p>
                      <a:pPr marL="0" marR="0">
                        <a:lnSpc>
                          <a:spcPct val="150000"/>
                        </a:lnSpc>
                        <a:spcBef>
                          <a:spcPts val="0"/>
                        </a:spcBef>
                        <a:spcAft>
                          <a:spcPts val="0"/>
                        </a:spcAft>
                      </a:pPr>
                      <a:r>
                        <a:rPr lang="en-US" sz="1400" b="1" dirty="0">
                          <a:solidFill>
                            <a:srgbClr val="000000"/>
                          </a:solidFill>
                          <a:effectLst/>
                          <a:latin typeface="+mn-lt"/>
                          <a:ea typeface="PMingLiU"/>
                          <a:cs typeface="Times New Roman"/>
                        </a:rPr>
                        <a:t>SLES 10 Update 3 – 32/64 bit</a:t>
                      </a:r>
                      <a:endParaRPr lang="en-US" sz="1400" dirty="0">
                        <a:effectLst/>
                        <a:latin typeface="+mn-lt"/>
                        <a:ea typeface="SimSun"/>
                        <a:cs typeface="Times New Roman"/>
                      </a:endParaRPr>
                    </a:p>
                    <a:p>
                      <a:pPr marL="0" marR="0">
                        <a:lnSpc>
                          <a:spcPct val="150000"/>
                        </a:lnSpc>
                        <a:spcBef>
                          <a:spcPts val="0"/>
                        </a:spcBef>
                        <a:spcAft>
                          <a:spcPts val="0"/>
                        </a:spcAft>
                      </a:pPr>
                      <a:r>
                        <a:rPr lang="en-US" sz="1400" b="1" dirty="0">
                          <a:solidFill>
                            <a:srgbClr val="000000"/>
                          </a:solidFill>
                          <a:effectLst/>
                          <a:latin typeface="+mn-lt"/>
                          <a:ea typeface="PMingLiU"/>
                          <a:cs typeface="Times New Roman"/>
                        </a:rPr>
                        <a:t>SLES 11 – 32/64 bit</a:t>
                      </a:r>
                      <a:endParaRPr lang="en-US" sz="1400" dirty="0">
                        <a:effectLst/>
                        <a:latin typeface="+mn-lt"/>
                        <a:ea typeface="SimSun"/>
                        <a:cs typeface="Times New Roman"/>
                      </a:endParaRPr>
                    </a:p>
                    <a:p>
                      <a:pPr marL="0" marR="0">
                        <a:lnSpc>
                          <a:spcPct val="150000"/>
                        </a:lnSpc>
                        <a:spcBef>
                          <a:spcPts val="0"/>
                        </a:spcBef>
                        <a:spcAft>
                          <a:spcPts val="0"/>
                        </a:spcAft>
                      </a:pPr>
                      <a:r>
                        <a:rPr lang="en-US" sz="1400" b="1" dirty="0">
                          <a:solidFill>
                            <a:srgbClr val="000000"/>
                          </a:solidFill>
                          <a:effectLst/>
                          <a:latin typeface="+mn-lt"/>
                          <a:ea typeface="PMingLiU"/>
                          <a:cs typeface="Times New Roman"/>
                        </a:rPr>
                        <a:t>SLES 11 SP1 – 32/64 bit</a:t>
                      </a:r>
                      <a:endParaRPr lang="en-US" sz="1400" dirty="0">
                        <a:effectLst/>
                        <a:latin typeface="+mn-lt"/>
                        <a:ea typeface="SimSu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Disk-Booted</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Disk</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N/A</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47955">
                <a:tc vMerge="1">
                  <a:txBody>
                    <a:bodyPr/>
                    <a:lstStyle/>
                    <a:p>
                      <a:endParaRPr lang="en-US"/>
                    </a:p>
                  </a:txBody>
                  <a:tcPr/>
                </a:tc>
                <a:tc>
                  <a:txBody>
                    <a:bodyPr/>
                    <a:lstStyle/>
                    <a:p>
                      <a:pPr marL="3810" marR="0" indent="-3810">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iSCSI-Booted</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PXE</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N/A</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76530">
                <a:tc vMerge="1">
                  <a:txBody>
                    <a:bodyPr/>
                    <a:lstStyle/>
                    <a:p>
                      <a:endParaRPr lang="en-US"/>
                    </a:p>
                  </a:txBody>
                  <a:tcPr/>
                </a:tc>
                <a:tc>
                  <a:txBody>
                    <a:bodyPr/>
                    <a:lstStyle/>
                    <a:p>
                      <a:pPr marL="3810" marR="0" indent="-3810">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Hardware </a:t>
                      </a:r>
                      <a:r>
                        <a:rPr lang="en-US" sz="1400" dirty="0" err="1">
                          <a:solidFill>
                            <a:srgbClr val="000000"/>
                          </a:solidFill>
                          <a:effectLst/>
                          <a:latin typeface="+mn-lt"/>
                          <a:ea typeface="PMingLiU"/>
                          <a:cs typeface="Times New Roman"/>
                        </a:rPr>
                        <a:t>iSCSI</a:t>
                      </a:r>
                      <a:r>
                        <a:rPr lang="en-US" sz="1400" dirty="0">
                          <a:solidFill>
                            <a:srgbClr val="000000"/>
                          </a:solidFill>
                          <a:effectLst/>
                          <a:latin typeface="+mn-lt"/>
                          <a:ea typeface="PMingLiU"/>
                          <a:cs typeface="Times New Roman"/>
                        </a:rPr>
                        <a:t>-Booted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iSCSI</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No</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93675">
                <a:tc vMerge="1">
                  <a:txBody>
                    <a:bodyPr/>
                    <a:lstStyle/>
                    <a:p>
                      <a:endParaRPr lang="en-US"/>
                    </a:p>
                  </a:txBody>
                  <a:tcPr/>
                </a:tc>
                <a:tc>
                  <a:txBody>
                    <a:bodyPr/>
                    <a:lstStyle/>
                    <a:p>
                      <a:pPr marL="3810" marR="0" indent="-3810">
                        <a:lnSpc>
                          <a:spcPct val="115000"/>
                        </a:lnSpc>
                        <a:spcBef>
                          <a:spcPts val="600"/>
                        </a:spcBef>
                        <a:spcAft>
                          <a:spcPts val="0"/>
                        </a:spcAft>
                        <a:tabLst>
                          <a:tab pos="3810" algn="l"/>
                        </a:tabLst>
                      </a:pPr>
                      <a:r>
                        <a:rPr lang="en-US" sz="1400" dirty="0">
                          <a:solidFill>
                            <a:srgbClr val="000000"/>
                          </a:solidFill>
                          <a:effectLst/>
                          <a:latin typeface="+mn-lt"/>
                          <a:ea typeface="PMingLiU"/>
                          <a:cs typeface="Times New Roman"/>
                        </a:rPr>
                        <a:t>Hardware </a:t>
                      </a:r>
                      <a:r>
                        <a:rPr lang="en-US" sz="1400" dirty="0" err="1">
                          <a:solidFill>
                            <a:srgbClr val="000000"/>
                          </a:solidFill>
                          <a:effectLst/>
                          <a:latin typeface="+mn-lt"/>
                          <a:ea typeface="PMingLiU"/>
                          <a:cs typeface="Times New Roman"/>
                        </a:rPr>
                        <a:t>iSCSI</a:t>
                      </a:r>
                      <a:r>
                        <a:rPr lang="en-US" sz="1400" dirty="0">
                          <a:solidFill>
                            <a:srgbClr val="000000"/>
                          </a:solidFill>
                          <a:effectLst/>
                          <a:latin typeface="+mn-lt"/>
                          <a:ea typeface="PMingLiU"/>
                          <a:cs typeface="Times New Roman"/>
                        </a:rPr>
                        <a:t>-Booted</a:t>
                      </a:r>
                      <a:endParaRPr lang="en-US" sz="1400" dirty="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iSCSI</a:t>
                      </a:r>
                      <a:endParaRPr lang="en-US" sz="1400">
                        <a:effectLst/>
                        <a:latin typeface="+mn-lt"/>
                        <a:ea typeface="SimSu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810" marR="0" indent="-3810" algn="ctr">
                        <a:lnSpc>
                          <a:spcPct val="115000"/>
                        </a:lnSpc>
                        <a:spcBef>
                          <a:spcPts val="600"/>
                        </a:spcBef>
                        <a:spcAft>
                          <a:spcPts val="0"/>
                        </a:spcAft>
                        <a:tabLst>
                          <a:tab pos="3810" algn="l"/>
                        </a:tabLst>
                      </a:pPr>
                      <a:r>
                        <a:rPr lang="en-US" sz="1400">
                          <a:solidFill>
                            <a:srgbClr val="000000"/>
                          </a:solidFill>
                          <a:effectLst/>
                          <a:latin typeface="+mn-lt"/>
                          <a:ea typeface="PMingLiU"/>
                          <a:cs typeface="Times New Roman"/>
                        </a:rPr>
                        <a:t>Yes</a:t>
                      </a:r>
                      <a:endParaRPr lang="en-US" sz="140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53035">
                <a:tc vMerge="1">
                  <a:txBody>
                    <a:bodyPr/>
                    <a:lstStyle/>
                    <a:p>
                      <a:endParaRPr lang="en-US"/>
                    </a:p>
                  </a:txBody>
                  <a:tcPr/>
                </a:tc>
                <a:tc gridSpan="3">
                  <a:txBody>
                    <a:bodyPr/>
                    <a:lstStyle/>
                    <a:p>
                      <a:pPr marL="0" marR="0">
                        <a:lnSpc>
                          <a:spcPct val="115000"/>
                        </a:lnSpc>
                        <a:spcBef>
                          <a:spcPts val="0"/>
                        </a:spcBef>
                        <a:spcAft>
                          <a:spcPts val="0"/>
                        </a:spcAft>
                      </a:pPr>
                      <a:r>
                        <a:rPr lang="en-US" sz="1400" dirty="0">
                          <a:solidFill>
                            <a:srgbClr val="000000"/>
                          </a:solidFill>
                          <a:effectLst/>
                          <a:latin typeface="+mn-lt"/>
                          <a:ea typeface="PMingLiU"/>
                          <a:cs typeface="Times New Roman"/>
                        </a:rPr>
                        <a:t> </a:t>
                      </a:r>
                      <a:endParaRPr lang="en-US" sz="1400" dirty="0">
                        <a:effectLst/>
                        <a:latin typeface="+mn-lt"/>
                        <a:ea typeface="SimSu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798834846"/>
      </p:ext>
    </p:extLst>
  </p:cSld>
  <p:clrMapOvr>
    <a:masterClrMapping/>
  </p:clrMapOvr>
  <p:transition spd="med">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Supported Hypervisor: ESX and </a:t>
            </a:r>
            <a:r>
              <a:rPr lang="en-US" dirty="0" err="1" smtClean="0"/>
              <a:t>ESXi</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76</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494468757"/>
              </p:ext>
            </p:extLst>
          </p:nvPr>
        </p:nvGraphicFramePr>
        <p:xfrm>
          <a:off x="379382" y="1298283"/>
          <a:ext cx="8444906" cy="1371600"/>
        </p:xfrm>
        <a:graphic>
          <a:graphicData uri="http://schemas.openxmlformats.org/drawingml/2006/table">
            <a:tbl>
              <a:tblPr firstRow="1" firstCol="1" bandRow="1"/>
              <a:tblGrid>
                <a:gridCol w="1540858"/>
                <a:gridCol w="1706880"/>
                <a:gridCol w="3209237"/>
                <a:gridCol w="1987931"/>
              </a:tblGrid>
              <a:tr h="0">
                <a:tc gridSpan="4">
                  <a:txBody>
                    <a:bodyPr/>
                    <a:lstStyle/>
                    <a:p>
                      <a:pPr marL="0" marR="0" algn="ctr">
                        <a:spcBef>
                          <a:spcPts val="0"/>
                        </a:spcBef>
                        <a:spcAft>
                          <a:spcPts val="0"/>
                        </a:spcAft>
                      </a:pPr>
                      <a:r>
                        <a:rPr lang="en-US" sz="2000" b="1" dirty="0">
                          <a:solidFill>
                            <a:schemeClr val="tx2"/>
                          </a:solidFill>
                          <a:effectLst/>
                          <a:latin typeface="Arial"/>
                          <a:ea typeface="PMingLiU"/>
                          <a:cs typeface="Times New Roman"/>
                        </a:rPr>
                        <a:t>VMware </a:t>
                      </a:r>
                      <a:r>
                        <a:rPr lang="en-US" sz="2000" b="1" dirty="0" smtClean="0">
                          <a:solidFill>
                            <a:schemeClr val="tx2"/>
                          </a:solidFill>
                          <a:effectLst/>
                          <a:latin typeface="Arial"/>
                          <a:ea typeface="PMingLiU"/>
                          <a:cs typeface="Times New Roman"/>
                        </a:rPr>
                        <a:t>ESX</a:t>
                      </a:r>
                      <a:endParaRPr lang="en-US" sz="2000" dirty="0">
                        <a:solidFill>
                          <a:schemeClr val="tx2"/>
                        </a:solidFill>
                        <a:effectLst/>
                        <a:latin typeface="Arial"/>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algn="ctr">
                        <a:spcBef>
                          <a:spcPts val="0"/>
                        </a:spcBef>
                        <a:spcAft>
                          <a:spcPts val="0"/>
                        </a:spcAft>
                      </a:pPr>
                      <a:r>
                        <a:rPr lang="en-US" sz="1400" b="1" dirty="0">
                          <a:solidFill>
                            <a:srgbClr val="000000"/>
                          </a:solidFill>
                          <a:effectLst/>
                          <a:latin typeface="+mn-lt"/>
                          <a:ea typeface="PMingLiU"/>
                          <a:cs typeface="Arial"/>
                        </a:rPr>
                        <a:t>Versions</a:t>
                      </a:r>
                      <a:endParaRPr lang="en-US" sz="1400" dirty="0">
                        <a:solidFill>
                          <a:srgbClr val="000000"/>
                        </a:solidFill>
                        <a:effectLst/>
                        <a:latin typeface="+mn-lt"/>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l">
                        <a:spcBef>
                          <a:spcPts val="0"/>
                        </a:spcBef>
                        <a:spcAft>
                          <a:spcPts val="0"/>
                        </a:spcAft>
                      </a:pPr>
                      <a:r>
                        <a:rPr lang="en-US" sz="1400" b="1" dirty="0">
                          <a:solidFill>
                            <a:srgbClr val="000000"/>
                          </a:solidFill>
                          <a:effectLst/>
                          <a:latin typeface="+mn-lt"/>
                          <a:ea typeface="PMingLiU"/>
                          <a:cs typeface="Arial"/>
                        </a:rPr>
                        <a:t>AIM Boot Types</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PMingLiU"/>
                          <a:cs typeface="Arial"/>
                        </a:rPr>
                        <a:t>Server Boot BIOS</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PMingLiU"/>
                          <a:cs typeface="Arial"/>
                        </a:rPr>
                        <a:t>Guest </a:t>
                      </a:r>
                      <a:r>
                        <a:rPr lang="en-US" sz="1400" b="1" dirty="0" smtClean="0">
                          <a:solidFill>
                            <a:srgbClr val="000000"/>
                          </a:solidFill>
                          <a:effectLst/>
                          <a:latin typeface="+mn-lt"/>
                          <a:ea typeface="PMingLiU"/>
                          <a:cs typeface="Arial"/>
                        </a:rPr>
                        <a:t>OS</a:t>
                      </a:r>
                      <a:endParaRPr lang="en-US" sz="1400" dirty="0">
                        <a:solidFill>
                          <a:srgbClr val="000000"/>
                        </a:solidFill>
                        <a:effectLst/>
                        <a:latin typeface="+mn-lt"/>
                        <a:ea typeface="PMingLiU"/>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6540">
                <a:tc rowSpan="2">
                  <a:txBody>
                    <a:bodyPr/>
                    <a:lstStyle/>
                    <a:p>
                      <a:pPr marL="0" marR="0">
                        <a:spcBef>
                          <a:spcPts val="0"/>
                        </a:spcBef>
                        <a:spcAft>
                          <a:spcPts val="0"/>
                        </a:spcAft>
                      </a:pPr>
                      <a:r>
                        <a:rPr lang="en-US" sz="1400" b="1" dirty="0">
                          <a:solidFill>
                            <a:srgbClr val="000000"/>
                          </a:solidFill>
                          <a:effectLst/>
                          <a:latin typeface="+mn-lt"/>
                          <a:ea typeface="PMingLiU"/>
                          <a:cs typeface="Times New Roman"/>
                        </a:rPr>
                        <a:t>3.5 Update 5</a:t>
                      </a:r>
                      <a:endParaRPr lang="en-US" sz="1400" dirty="0">
                        <a:solidFill>
                          <a:srgbClr val="000000"/>
                        </a:solidFill>
                        <a:effectLst/>
                        <a:latin typeface="+mn-lt"/>
                        <a:ea typeface="PMingLiU"/>
                        <a:cs typeface="Times New Roman"/>
                      </a:endParaRPr>
                    </a:p>
                    <a:p>
                      <a:pPr marL="0" marR="0">
                        <a:spcBef>
                          <a:spcPts val="0"/>
                        </a:spcBef>
                        <a:spcAft>
                          <a:spcPts val="0"/>
                        </a:spcAft>
                      </a:pPr>
                      <a:r>
                        <a:rPr lang="en-US" sz="1400" b="1" dirty="0">
                          <a:solidFill>
                            <a:srgbClr val="000000"/>
                          </a:solidFill>
                          <a:effectLst/>
                          <a:latin typeface="+mn-lt"/>
                          <a:ea typeface="PMingLiU"/>
                          <a:cs typeface="Times New Roman"/>
                        </a:rPr>
                        <a:t>4.0 Update 1</a:t>
                      </a:r>
                      <a:endParaRPr lang="en-US" sz="1400" dirty="0">
                        <a:solidFill>
                          <a:srgbClr val="000000"/>
                        </a:solidFill>
                        <a:effectLst/>
                        <a:latin typeface="+mn-lt"/>
                        <a:ea typeface="PMingLiU"/>
                        <a:cs typeface="Times New Roman"/>
                      </a:endParaRPr>
                    </a:p>
                    <a:p>
                      <a:pPr marL="0" marR="0">
                        <a:spcBef>
                          <a:spcPts val="0"/>
                        </a:spcBef>
                        <a:spcAft>
                          <a:spcPts val="0"/>
                        </a:spcAft>
                      </a:pPr>
                      <a:r>
                        <a:rPr lang="en-US" sz="1400" b="1" dirty="0">
                          <a:solidFill>
                            <a:srgbClr val="000000"/>
                          </a:solidFill>
                          <a:effectLst/>
                          <a:latin typeface="+mn-lt"/>
                          <a:ea typeface="PMingLiU"/>
                          <a:cs typeface="Times New Roman"/>
                        </a:rPr>
                        <a:t>4.1 Update 1</a:t>
                      </a:r>
                      <a:endParaRPr lang="en-US" sz="1400" dirty="0">
                        <a:solidFill>
                          <a:srgbClr val="000000"/>
                        </a:solidFill>
                        <a:effectLst/>
                        <a:latin typeface="+mn-lt"/>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l">
                        <a:spcBef>
                          <a:spcPts val="0"/>
                        </a:spcBef>
                        <a:spcAft>
                          <a:spcPts val="0"/>
                        </a:spcAft>
                      </a:pPr>
                      <a:r>
                        <a:rPr lang="en-US" sz="1400" dirty="0">
                          <a:solidFill>
                            <a:srgbClr val="000000"/>
                          </a:solidFill>
                          <a:effectLst/>
                          <a:latin typeface="+mn-lt"/>
                          <a:ea typeface="PMingLiU"/>
                          <a:cs typeface="Times New Roman"/>
                        </a:rPr>
                        <a:t>Disk-Booted</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PMingLiU"/>
                          <a:cs typeface="Times New Roman"/>
                        </a:rPr>
                        <a:t>Disk</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rowSpan="2">
                  <a:txBody>
                    <a:bodyPr/>
                    <a:lstStyle/>
                    <a:p>
                      <a:pPr marL="0" marR="0" algn="ctr">
                        <a:spcBef>
                          <a:spcPts val="0"/>
                        </a:spcBef>
                        <a:spcAft>
                          <a:spcPts val="0"/>
                        </a:spcAft>
                      </a:pPr>
                      <a:r>
                        <a:rPr lang="en-US" sz="1400" dirty="0">
                          <a:solidFill>
                            <a:srgbClr val="000000"/>
                          </a:solidFill>
                          <a:effectLst/>
                          <a:latin typeface="+mn-lt"/>
                          <a:ea typeface="PMingLiU"/>
                          <a:cs typeface="Times New Roman"/>
                        </a:rPr>
                        <a:t>Windows 2003/2008</a:t>
                      </a:r>
                    </a:p>
                    <a:p>
                      <a:pPr marL="0" marR="0" algn="ctr">
                        <a:spcBef>
                          <a:spcPts val="0"/>
                        </a:spcBef>
                        <a:spcAft>
                          <a:spcPts val="0"/>
                        </a:spcAft>
                      </a:pPr>
                      <a:r>
                        <a:rPr lang="en-US" sz="1400" dirty="0">
                          <a:solidFill>
                            <a:srgbClr val="000000"/>
                          </a:solidFill>
                          <a:effectLst/>
                          <a:latin typeface="+mn-lt"/>
                          <a:ea typeface="PMingLiU"/>
                          <a:cs typeface="Times New Roman"/>
                        </a:rPr>
                        <a:t>Red Hat Linux </a:t>
                      </a:r>
                    </a:p>
                    <a:p>
                      <a:pPr marL="0" marR="0" algn="ctr">
                        <a:spcBef>
                          <a:spcPts val="0"/>
                        </a:spcBef>
                        <a:spcAft>
                          <a:spcPts val="0"/>
                        </a:spcAft>
                      </a:pPr>
                      <a:r>
                        <a:rPr lang="en-US" sz="1400" dirty="0">
                          <a:solidFill>
                            <a:srgbClr val="000000"/>
                          </a:solidFill>
                          <a:effectLst/>
                          <a:latin typeface="+mn-lt"/>
                          <a:ea typeface="PMingLiU"/>
                          <a:cs typeface="Times New Roman"/>
                        </a:rPr>
                        <a:t>4/5/6.1</a:t>
                      </a:r>
                    </a:p>
                    <a:p>
                      <a:pPr marL="0" marR="0" algn="ctr">
                        <a:spcBef>
                          <a:spcPts val="0"/>
                        </a:spcBef>
                        <a:spcAft>
                          <a:spcPts val="0"/>
                        </a:spcAft>
                      </a:pPr>
                      <a:r>
                        <a:rPr lang="en-US" sz="1400" dirty="0">
                          <a:solidFill>
                            <a:srgbClr val="000000"/>
                          </a:solidFill>
                          <a:effectLst/>
                          <a:latin typeface="+mn-lt"/>
                          <a:ea typeface="PMingLiU"/>
                          <a:cs typeface="Times New Roman"/>
                        </a:rPr>
                        <a:t>SUSE Linux 10/11</a:t>
                      </a: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82245">
                <a:tc vMerge="1">
                  <a:txBody>
                    <a:bodyPr/>
                    <a:lstStyle/>
                    <a:p>
                      <a:endParaRPr lang="en-US"/>
                    </a:p>
                  </a:txBody>
                  <a:tcPr/>
                </a:tc>
                <a:tc gridSpan="2">
                  <a:txBody>
                    <a:bodyPr/>
                    <a:lstStyle/>
                    <a:p>
                      <a:pPr marL="0" marR="0" algn="ctr">
                        <a:spcBef>
                          <a:spcPts val="0"/>
                        </a:spcBef>
                        <a:spcAft>
                          <a:spcPts val="0"/>
                        </a:spcAft>
                      </a:pPr>
                      <a:r>
                        <a:rPr lang="en-US" sz="1400" dirty="0">
                          <a:solidFill>
                            <a:srgbClr val="000000"/>
                          </a:solidFill>
                          <a:effectLst/>
                          <a:latin typeface="+mn-lt"/>
                          <a:ea typeface="PMingLiU"/>
                          <a:cs typeface="Arial"/>
                        </a:rPr>
                        <a:t> </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n-US"/>
                    </a:p>
                  </a:txBody>
                  <a:tcPr/>
                </a:tc>
                <a:tc vMerge="1">
                  <a:txBody>
                    <a:bodyPr/>
                    <a:lstStyle/>
                    <a:p>
                      <a:endParaRPr lang="en-US"/>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553546913"/>
              </p:ext>
            </p:extLst>
          </p:nvPr>
        </p:nvGraphicFramePr>
        <p:xfrm>
          <a:off x="379384" y="3530282"/>
          <a:ext cx="8459816" cy="1798320"/>
        </p:xfrm>
        <a:graphic>
          <a:graphicData uri="http://schemas.openxmlformats.org/drawingml/2006/table">
            <a:tbl>
              <a:tblPr firstRow="1" firstCol="1" bandRow="1"/>
              <a:tblGrid>
                <a:gridCol w="1540856"/>
                <a:gridCol w="2255520"/>
                <a:gridCol w="1798320"/>
                <a:gridCol w="1463040"/>
                <a:gridCol w="1402080"/>
              </a:tblGrid>
              <a:tr h="0">
                <a:tc gridSpan="5">
                  <a:txBody>
                    <a:bodyPr/>
                    <a:lstStyle/>
                    <a:p>
                      <a:pPr marL="0" marR="0" algn="ctr">
                        <a:spcBef>
                          <a:spcPts val="0"/>
                        </a:spcBef>
                        <a:spcAft>
                          <a:spcPts val="0"/>
                        </a:spcAft>
                      </a:pPr>
                      <a:r>
                        <a:rPr lang="en-US" sz="2000" b="1" dirty="0">
                          <a:solidFill>
                            <a:schemeClr val="tx2"/>
                          </a:solidFill>
                          <a:effectLst/>
                          <a:latin typeface="+mn-lt"/>
                          <a:ea typeface="PMingLiU"/>
                          <a:cs typeface="Times New Roman"/>
                        </a:rPr>
                        <a:t>VMware </a:t>
                      </a:r>
                      <a:r>
                        <a:rPr lang="en-US" sz="2000" b="1" dirty="0" err="1" smtClean="0">
                          <a:solidFill>
                            <a:schemeClr val="tx2"/>
                          </a:solidFill>
                          <a:effectLst/>
                          <a:latin typeface="+mn-lt"/>
                          <a:ea typeface="PMingLiU"/>
                          <a:cs typeface="Times New Roman"/>
                        </a:rPr>
                        <a:t>ESXi</a:t>
                      </a:r>
                      <a:endParaRPr lang="en-US" sz="2000" dirty="0">
                        <a:solidFill>
                          <a:schemeClr val="tx2"/>
                        </a:solidFill>
                        <a:effectLst/>
                        <a:latin typeface="+mn-lt"/>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algn="ctr">
                        <a:spcBef>
                          <a:spcPts val="0"/>
                        </a:spcBef>
                        <a:spcAft>
                          <a:spcPts val="0"/>
                        </a:spcAft>
                      </a:pPr>
                      <a:r>
                        <a:rPr lang="en-US" sz="1400" b="1">
                          <a:solidFill>
                            <a:srgbClr val="000000"/>
                          </a:solidFill>
                          <a:effectLst/>
                          <a:latin typeface="+mn-lt"/>
                          <a:ea typeface="PMingLiU"/>
                          <a:cs typeface="Times New Roman"/>
                        </a:rPr>
                        <a:t>Versions</a:t>
                      </a:r>
                      <a:endParaRPr lang="en-US" sz="1400">
                        <a:solidFill>
                          <a:srgbClr val="000000"/>
                        </a:solidFill>
                        <a:effectLst/>
                        <a:latin typeface="+mn-lt"/>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l">
                        <a:spcBef>
                          <a:spcPts val="0"/>
                        </a:spcBef>
                        <a:spcAft>
                          <a:spcPts val="0"/>
                        </a:spcAft>
                      </a:pPr>
                      <a:r>
                        <a:rPr lang="en-US" sz="1400" b="1" dirty="0">
                          <a:solidFill>
                            <a:srgbClr val="000000"/>
                          </a:solidFill>
                          <a:effectLst/>
                          <a:latin typeface="+mn-lt"/>
                          <a:ea typeface="PMingLiU"/>
                          <a:cs typeface="Times New Roman"/>
                        </a:rPr>
                        <a:t>AIM Boot Types</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PMingLiU"/>
                          <a:cs typeface="Times New Roman"/>
                        </a:rPr>
                        <a:t>Server Boot BIOS</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b="1">
                          <a:solidFill>
                            <a:srgbClr val="000000"/>
                          </a:solidFill>
                          <a:effectLst/>
                          <a:latin typeface="+mn-lt"/>
                          <a:ea typeface="PMingLiU"/>
                          <a:cs typeface="Times New Roman"/>
                        </a:rPr>
                        <a:t>iSCSI Offload</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PMingLiU"/>
                          <a:cs typeface="Times New Roman"/>
                        </a:rPr>
                        <a:t>Guest </a:t>
                      </a:r>
                      <a:r>
                        <a:rPr lang="en-US" sz="1400" b="1" dirty="0" smtClean="0">
                          <a:solidFill>
                            <a:srgbClr val="000000"/>
                          </a:solidFill>
                          <a:effectLst/>
                          <a:latin typeface="+mn-lt"/>
                          <a:ea typeface="PMingLiU"/>
                          <a:cs typeface="Times New Roman"/>
                        </a:rPr>
                        <a:t>OS</a:t>
                      </a:r>
                      <a:endParaRPr lang="en-US" sz="1400" dirty="0">
                        <a:solidFill>
                          <a:srgbClr val="000000"/>
                        </a:solidFill>
                        <a:effectLst/>
                        <a:latin typeface="+mn-lt"/>
                        <a:ea typeface="PMingLiU"/>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6540">
                <a:tc rowSpan="2">
                  <a:txBody>
                    <a:bodyPr/>
                    <a:lstStyle/>
                    <a:p>
                      <a:pPr marL="0" marR="0">
                        <a:spcBef>
                          <a:spcPts val="0"/>
                        </a:spcBef>
                        <a:spcAft>
                          <a:spcPts val="0"/>
                        </a:spcAft>
                      </a:pPr>
                      <a:r>
                        <a:rPr lang="en-US" sz="1400" b="1">
                          <a:solidFill>
                            <a:srgbClr val="000000"/>
                          </a:solidFill>
                          <a:effectLst/>
                          <a:latin typeface="+mn-lt"/>
                          <a:ea typeface="PMingLiU"/>
                          <a:cs typeface="Times New Roman"/>
                        </a:rPr>
                        <a:t>4.0 Update 1</a:t>
                      </a:r>
                      <a:endParaRPr lang="en-US" sz="1400">
                        <a:solidFill>
                          <a:srgbClr val="000000"/>
                        </a:solidFill>
                        <a:effectLst/>
                        <a:latin typeface="+mn-lt"/>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spcBef>
                          <a:spcPts val="0"/>
                        </a:spcBef>
                        <a:spcAft>
                          <a:spcPts val="0"/>
                        </a:spcAft>
                      </a:pPr>
                      <a:r>
                        <a:rPr lang="en-US" sz="1400" dirty="0" smtClean="0">
                          <a:solidFill>
                            <a:srgbClr val="000000"/>
                          </a:solidFill>
                          <a:effectLst/>
                          <a:latin typeface="+mn-lt"/>
                          <a:ea typeface="PMingLiU"/>
                          <a:cs typeface="Calibri"/>
                        </a:rPr>
                        <a:t>Disk-Booted</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Calibri"/>
                        </a:rPr>
                        <a:t>Disk</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Calibri"/>
                        </a:rPr>
                        <a:t>N/A</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rowSpan="5">
                  <a:txBody>
                    <a:bodyPr/>
                    <a:lstStyle/>
                    <a:p>
                      <a:pPr marL="0" marR="0" algn="ctr">
                        <a:spcBef>
                          <a:spcPts val="0"/>
                        </a:spcBef>
                        <a:spcAft>
                          <a:spcPts val="0"/>
                        </a:spcAft>
                      </a:pPr>
                      <a:r>
                        <a:rPr lang="en-US" sz="1400">
                          <a:solidFill>
                            <a:srgbClr val="000000"/>
                          </a:solidFill>
                          <a:effectLst/>
                          <a:latin typeface="+mn-lt"/>
                          <a:ea typeface="PMingLiU"/>
                          <a:cs typeface="Calibri"/>
                        </a:rPr>
                        <a:t>Windows 2003/2008</a:t>
                      </a:r>
                      <a:endParaRPr lang="en-US" sz="1400">
                        <a:solidFill>
                          <a:srgbClr val="000000"/>
                        </a:solidFill>
                        <a:effectLst/>
                        <a:latin typeface="+mn-lt"/>
                        <a:ea typeface="PMingLiU"/>
                        <a:cs typeface="Times New Roman"/>
                      </a:endParaRPr>
                    </a:p>
                    <a:p>
                      <a:pPr marL="0" marR="0" algn="ctr">
                        <a:spcBef>
                          <a:spcPts val="0"/>
                        </a:spcBef>
                        <a:spcAft>
                          <a:spcPts val="0"/>
                        </a:spcAft>
                      </a:pPr>
                      <a:r>
                        <a:rPr lang="en-US" sz="1400">
                          <a:solidFill>
                            <a:srgbClr val="000000"/>
                          </a:solidFill>
                          <a:effectLst/>
                          <a:latin typeface="+mn-lt"/>
                          <a:ea typeface="PMingLiU"/>
                          <a:cs typeface="Calibri"/>
                        </a:rPr>
                        <a:t>Red Hat Linux 4/5/6.1</a:t>
                      </a:r>
                      <a:endParaRPr lang="en-US" sz="1400">
                        <a:solidFill>
                          <a:srgbClr val="000000"/>
                        </a:solidFill>
                        <a:effectLst/>
                        <a:latin typeface="+mn-lt"/>
                        <a:ea typeface="PMingLiU"/>
                        <a:cs typeface="Times New Roman"/>
                      </a:endParaRPr>
                    </a:p>
                    <a:p>
                      <a:pPr marL="0" marR="0" algn="ctr">
                        <a:spcBef>
                          <a:spcPts val="0"/>
                        </a:spcBef>
                        <a:spcAft>
                          <a:spcPts val="0"/>
                        </a:spcAft>
                      </a:pPr>
                      <a:r>
                        <a:rPr lang="en-US" sz="1400">
                          <a:solidFill>
                            <a:srgbClr val="000000"/>
                          </a:solidFill>
                          <a:effectLst/>
                          <a:latin typeface="+mn-lt"/>
                          <a:ea typeface="PMingLiU"/>
                          <a:cs typeface="Calibri"/>
                        </a:rPr>
                        <a:t>SUSE Linux 10/11</a:t>
                      </a:r>
                      <a:endParaRPr lang="en-US" sz="1400">
                        <a:solidFill>
                          <a:srgbClr val="000000"/>
                        </a:solidFill>
                        <a:effectLst/>
                        <a:latin typeface="+mn-lt"/>
                        <a:ea typeface="PMingLiU"/>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82245">
                <a:tc vMerge="1">
                  <a:txBody>
                    <a:bodyPr/>
                    <a:lstStyle/>
                    <a:p>
                      <a:endParaRPr lang="en-US"/>
                    </a:p>
                  </a:txBody>
                  <a:tcPr/>
                </a:tc>
                <a:tc>
                  <a:txBody>
                    <a:bodyPr/>
                    <a:lstStyle/>
                    <a:p>
                      <a:pPr marL="0" marR="0">
                        <a:spcBef>
                          <a:spcPts val="0"/>
                        </a:spcBef>
                        <a:spcAft>
                          <a:spcPts val="0"/>
                        </a:spcAft>
                      </a:pPr>
                      <a:r>
                        <a:rPr lang="en-US" sz="1400">
                          <a:solidFill>
                            <a:srgbClr val="000000"/>
                          </a:solidFill>
                          <a:effectLst/>
                          <a:latin typeface="+mn-lt"/>
                          <a:ea typeface="PMingLiU"/>
                          <a:cs typeface="Times New Roman"/>
                        </a:rPr>
                        <a:t> </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Times New Roman"/>
                        </a:rPr>
                        <a:t> </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Times New Roman"/>
                        </a:rPr>
                        <a:t> </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vMerge="1">
                  <a:txBody>
                    <a:bodyPr/>
                    <a:lstStyle/>
                    <a:p>
                      <a:endParaRPr lang="en-US"/>
                    </a:p>
                  </a:txBody>
                  <a:tcPr/>
                </a:tc>
              </a:tr>
              <a:tr h="182245">
                <a:tc rowSpan="3">
                  <a:txBody>
                    <a:bodyPr/>
                    <a:lstStyle/>
                    <a:p>
                      <a:pPr marL="0" marR="0" algn="l">
                        <a:spcBef>
                          <a:spcPts val="0"/>
                        </a:spcBef>
                        <a:spcAft>
                          <a:spcPts val="0"/>
                        </a:spcAft>
                      </a:pPr>
                      <a:r>
                        <a:rPr lang="en-US" sz="1400" b="1" dirty="0">
                          <a:solidFill>
                            <a:srgbClr val="000000"/>
                          </a:solidFill>
                          <a:effectLst/>
                          <a:latin typeface="+mn-lt"/>
                          <a:ea typeface="PMingLiU"/>
                          <a:cs typeface="Times New Roman"/>
                        </a:rPr>
                        <a:t>4.1 Update 1</a:t>
                      </a:r>
                      <a:endParaRPr lang="en-US" sz="1400" dirty="0">
                        <a:solidFill>
                          <a:srgbClr val="000000"/>
                        </a:solidFill>
                        <a:effectLst/>
                        <a:latin typeface="+mn-lt"/>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spcBef>
                          <a:spcPts val="0"/>
                        </a:spcBef>
                        <a:spcAft>
                          <a:spcPts val="0"/>
                        </a:spcAft>
                      </a:pPr>
                      <a:r>
                        <a:rPr lang="en-US" sz="1400" dirty="0" smtClean="0">
                          <a:solidFill>
                            <a:srgbClr val="000000"/>
                          </a:solidFill>
                          <a:effectLst/>
                          <a:latin typeface="+mn-lt"/>
                          <a:ea typeface="PMingLiU"/>
                          <a:cs typeface="Calibri"/>
                        </a:rPr>
                        <a:t>Disk-Booted</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Calibri"/>
                        </a:rPr>
                        <a:t>Disk</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Times New Roman"/>
                        </a:rPr>
                        <a:t>N/A</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vMerge="1">
                  <a:txBody>
                    <a:bodyPr/>
                    <a:lstStyle/>
                    <a:p>
                      <a:endParaRPr lang="en-US"/>
                    </a:p>
                  </a:txBody>
                  <a:tcPr/>
                </a:tc>
              </a:tr>
              <a:tr h="182245">
                <a:tc vMerge="1">
                  <a:txBody>
                    <a:bodyPr/>
                    <a:lstStyle/>
                    <a:p>
                      <a:endParaRPr lang="en-US"/>
                    </a:p>
                  </a:txBody>
                  <a:tcPr/>
                </a:tc>
                <a:tc>
                  <a:txBody>
                    <a:bodyPr/>
                    <a:lstStyle/>
                    <a:p>
                      <a:pPr marL="0" marR="0">
                        <a:spcBef>
                          <a:spcPts val="0"/>
                        </a:spcBef>
                        <a:spcAft>
                          <a:spcPts val="0"/>
                        </a:spcAft>
                      </a:pPr>
                      <a:r>
                        <a:rPr lang="en-US" sz="1400">
                          <a:solidFill>
                            <a:srgbClr val="000000"/>
                          </a:solidFill>
                          <a:effectLst/>
                          <a:latin typeface="+mn-lt"/>
                          <a:ea typeface="PMingLiU"/>
                          <a:cs typeface="Times New Roman"/>
                        </a:rPr>
                        <a:t> </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Times New Roman"/>
                        </a:rPr>
                        <a:t> </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Times New Roman"/>
                        </a:rPr>
                        <a:t> </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vMerge="1">
                  <a:txBody>
                    <a:bodyPr/>
                    <a:lstStyle/>
                    <a:p>
                      <a:endParaRPr lang="en-US"/>
                    </a:p>
                  </a:txBody>
                  <a:tcPr/>
                </a:tc>
              </a:tr>
              <a:tr h="182245">
                <a:tc vMerge="1">
                  <a:txBody>
                    <a:bodyPr/>
                    <a:lstStyle/>
                    <a:p>
                      <a:endParaRPr lang="en-US"/>
                    </a:p>
                  </a:txBody>
                  <a:tcPr/>
                </a:tc>
                <a:tc>
                  <a:txBody>
                    <a:bodyPr/>
                    <a:lstStyle/>
                    <a:p>
                      <a:pPr marL="0" marR="0">
                        <a:spcBef>
                          <a:spcPts val="0"/>
                        </a:spcBef>
                        <a:spcAft>
                          <a:spcPts val="0"/>
                        </a:spcAft>
                      </a:pPr>
                      <a:r>
                        <a:rPr lang="en-US" sz="1400" dirty="0">
                          <a:solidFill>
                            <a:srgbClr val="000000"/>
                          </a:solidFill>
                          <a:effectLst/>
                          <a:latin typeface="+mn-lt"/>
                          <a:ea typeface="PMingLiU"/>
                          <a:cs typeface="Calibri"/>
                        </a:rPr>
                        <a:t>Hardware </a:t>
                      </a:r>
                      <a:r>
                        <a:rPr lang="en-US" sz="1400" dirty="0" err="1" smtClean="0">
                          <a:solidFill>
                            <a:srgbClr val="000000"/>
                          </a:solidFill>
                          <a:effectLst/>
                          <a:latin typeface="+mn-lt"/>
                          <a:ea typeface="PMingLiU"/>
                          <a:cs typeface="Calibri"/>
                        </a:rPr>
                        <a:t>iSCSI</a:t>
                      </a:r>
                      <a:r>
                        <a:rPr lang="en-US" sz="1400" dirty="0" smtClean="0">
                          <a:solidFill>
                            <a:srgbClr val="000000"/>
                          </a:solidFill>
                          <a:effectLst/>
                          <a:latin typeface="+mn-lt"/>
                          <a:ea typeface="PMingLiU"/>
                          <a:cs typeface="Calibri"/>
                        </a:rPr>
                        <a:t>-Booted</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dirty="0" err="1">
                          <a:solidFill>
                            <a:srgbClr val="000000"/>
                          </a:solidFill>
                          <a:effectLst/>
                          <a:latin typeface="+mn-lt"/>
                          <a:ea typeface="PMingLiU"/>
                          <a:cs typeface="Calibri"/>
                        </a:rPr>
                        <a:t>iSCSI</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PMingLiU"/>
                          <a:cs typeface="Times New Roman"/>
                        </a:rPr>
                        <a:t>NO</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vMerge="1">
                  <a:txBody>
                    <a:bodyPr/>
                    <a:lstStyle/>
                    <a:p>
                      <a:endParaRPr lang="en-US"/>
                    </a:p>
                  </a:txBody>
                  <a:tcPr/>
                </a:tc>
              </a:tr>
            </a:tbl>
          </a:graphicData>
        </a:graphic>
      </p:graphicFrame>
      <p:sp>
        <p:nvSpPr>
          <p:cNvPr id="12" name="Rectangle 2"/>
          <p:cNvSpPr>
            <a:spLocks noChangeArrowheads="1"/>
          </p:cNvSpPr>
          <p:nvPr/>
        </p:nvSpPr>
        <p:spPr bwMode="auto">
          <a:xfrm>
            <a:off x="836613" y="28749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644723314"/>
      </p:ext>
    </p:extLst>
  </p:cSld>
  <p:clrMapOvr>
    <a:masterClrMapping/>
  </p:clrMapOvr>
  <p:transition spd="med">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Supported Hypervisor: </a:t>
            </a:r>
            <a:r>
              <a:rPr lang="en-US" dirty="0" smtClean="0"/>
              <a:t>Hyper-V</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77</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804418362"/>
              </p:ext>
            </p:extLst>
          </p:nvPr>
        </p:nvGraphicFramePr>
        <p:xfrm>
          <a:off x="364144" y="1310640"/>
          <a:ext cx="8459816" cy="2268220"/>
        </p:xfrm>
        <a:graphic>
          <a:graphicData uri="http://schemas.openxmlformats.org/drawingml/2006/table">
            <a:tbl>
              <a:tblPr firstRow="1" firstCol="1" bandRow="1"/>
              <a:tblGrid>
                <a:gridCol w="2039537"/>
                <a:gridCol w="2039537"/>
                <a:gridCol w="1404516"/>
                <a:gridCol w="1196827"/>
                <a:gridCol w="1779399"/>
              </a:tblGrid>
              <a:tr h="0">
                <a:tc gridSpan="5">
                  <a:txBody>
                    <a:bodyPr/>
                    <a:lstStyle/>
                    <a:p>
                      <a:pPr marL="0" marR="0" algn="ctr">
                        <a:spcBef>
                          <a:spcPts val="0"/>
                        </a:spcBef>
                        <a:spcAft>
                          <a:spcPts val="0"/>
                        </a:spcAft>
                      </a:pPr>
                      <a:r>
                        <a:rPr lang="en-US" sz="2000" b="1" dirty="0">
                          <a:solidFill>
                            <a:srgbClr val="FFFFFF"/>
                          </a:solidFill>
                          <a:effectLst/>
                          <a:latin typeface="Arial"/>
                          <a:ea typeface="PMingLiU"/>
                          <a:cs typeface="Times New Roman"/>
                        </a:rPr>
                        <a:t>Microsoft Hyper-V</a:t>
                      </a:r>
                      <a:endParaRPr lang="en-US" sz="1400" dirty="0">
                        <a:solidFill>
                          <a:srgbClr val="000000"/>
                        </a:solidFill>
                        <a:effectLst/>
                        <a:latin typeface="Arial"/>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algn="ctr">
                        <a:spcBef>
                          <a:spcPts val="0"/>
                        </a:spcBef>
                        <a:spcAft>
                          <a:spcPts val="0"/>
                        </a:spcAft>
                      </a:pPr>
                      <a:r>
                        <a:rPr lang="en-US" sz="1400" b="1" dirty="0">
                          <a:solidFill>
                            <a:srgbClr val="000000"/>
                          </a:solidFill>
                          <a:effectLst/>
                          <a:latin typeface="+mn-lt"/>
                          <a:ea typeface="PMingLiU"/>
                          <a:cs typeface="Times New Roman"/>
                        </a:rPr>
                        <a:t>Versions</a:t>
                      </a:r>
                      <a:endParaRPr lang="en-US" sz="1400" dirty="0">
                        <a:solidFill>
                          <a:srgbClr val="000000"/>
                        </a:solidFill>
                        <a:effectLst/>
                        <a:latin typeface="+mn-lt"/>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l">
                        <a:spcBef>
                          <a:spcPts val="0"/>
                        </a:spcBef>
                        <a:spcAft>
                          <a:spcPts val="0"/>
                        </a:spcAft>
                      </a:pPr>
                      <a:r>
                        <a:rPr lang="en-US" sz="1400" b="1" dirty="0">
                          <a:solidFill>
                            <a:srgbClr val="000000"/>
                          </a:solidFill>
                          <a:effectLst/>
                          <a:latin typeface="+mn-lt"/>
                          <a:ea typeface="PMingLiU"/>
                          <a:cs typeface="Times New Roman"/>
                        </a:rPr>
                        <a:t>AIM Boot Types</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b="1">
                          <a:solidFill>
                            <a:srgbClr val="000000"/>
                          </a:solidFill>
                          <a:effectLst/>
                          <a:latin typeface="+mn-lt"/>
                          <a:ea typeface="PMingLiU"/>
                          <a:cs typeface="Times New Roman"/>
                        </a:rPr>
                        <a:t>Server Boot BIOS</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b="1">
                          <a:solidFill>
                            <a:srgbClr val="000000"/>
                          </a:solidFill>
                          <a:effectLst/>
                          <a:latin typeface="+mn-lt"/>
                          <a:ea typeface="PMingLiU"/>
                          <a:cs typeface="Times New Roman"/>
                        </a:rPr>
                        <a:t>iSCSI Offload</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mn-lt"/>
                          <a:ea typeface="PMingLiU"/>
                          <a:cs typeface="Times New Roman"/>
                        </a:rPr>
                        <a:t>Guest </a:t>
                      </a:r>
                      <a:r>
                        <a:rPr lang="en-US" sz="1400" b="1" dirty="0" smtClean="0">
                          <a:solidFill>
                            <a:srgbClr val="000000"/>
                          </a:solidFill>
                          <a:effectLst/>
                          <a:latin typeface="+mn-lt"/>
                          <a:ea typeface="PMingLiU"/>
                          <a:cs typeface="Times New Roman"/>
                        </a:rPr>
                        <a:t>OS</a:t>
                      </a:r>
                      <a:endParaRPr lang="en-US" sz="1400" dirty="0">
                        <a:solidFill>
                          <a:srgbClr val="000000"/>
                        </a:solidFill>
                        <a:effectLst/>
                        <a:latin typeface="+mn-lt"/>
                        <a:ea typeface="PMingLiU"/>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6540">
                <a:tc rowSpan="5">
                  <a:txBody>
                    <a:bodyPr/>
                    <a:lstStyle/>
                    <a:p>
                      <a:pPr marL="0" marR="0" algn="ctr">
                        <a:spcBef>
                          <a:spcPts val="0"/>
                        </a:spcBef>
                        <a:spcAft>
                          <a:spcPts val="0"/>
                        </a:spcAft>
                      </a:pPr>
                      <a:r>
                        <a:rPr lang="en-US" sz="1400" b="1" dirty="0">
                          <a:solidFill>
                            <a:srgbClr val="000000"/>
                          </a:solidFill>
                          <a:effectLst/>
                          <a:latin typeface="+mn-lt"/>
                          <a:ea typeface="PMingLiU"/>
                          <a:cs typeface="Times New Roman"/>
                        </a:rPr>
                        <a:t>2008 </a:t>
                      </a:r>
                      <a:r>
                        <a:rPr lang="en-US" sz="1400" b="1" dirty="0" smtClean="0">
                          <a:solidFill>
                            <a:srgbClr val="000000"/>
                          </a:solidFill>
                          <a:effectLst/>
                          <a:latin typeface="+mn-lt"/>
                          <a:ea typeface="PMingLiU"/>
                          <a:cs typeface="Times New Roman"/>
                        </a:rPr>
                        <a:t>R2</a:t>
                      </a:r>
                      <a:endParaRPr lang="en-US" sz="1400" dirty="0">
                        <a:solidFill>
                          <a:srgbClr val="000000"/>
                        </a:solidFill>
                        <a:effectLst/>
                        <a:latin typeface="+mn-lt"/>
                        <a:ea typeface="PMingLiU"/>
                        <a:cs typeface="Times New Roman"/>
                      </a:endParaRPr>
                    </a:p>
                    <a:p>
                      <a:pPr marL="0" marR="0" algn="ctr">
                        <a:spcBef>
                          <a:spcPts val="0"/>
                        </a:spcBef>
                        <a:spcAft>
                          <a:spcPts val="0"/>
                        </a:spcAft>
                      </a:pPr>
                      <a:r>
                        <a:rPr lang="en-US" sz="1400" b="1" dirty="0">
                          <a:solidFill>
                            <a:srgbClr val="000000"/>
                          </a:solidFill>
                          <a:effectLst/>
                          <a:latin typeface="+mn-lt"/>
                          <a:ea typeface="PMingLiU"/>
                          <a:cs typeface="Times New Roman"/>
                        </a:rPr>
                        <a:t>Enterprise</a:t>
                      </a:r>
                      <a:endParaRPr lang="en-US" sz="1400" dirty="0">
                        <a:solidFill>
                          <a:srgbClr val="000000"/>
                        </a:solidFill>
                        <a:effectLst/>
                        <a:latin typeface="+mn-lt"/>
                        <a:ea typeface="PMingLiU"/>
                        <a:cs typeface="Times New Roman"/>
                      </a:endParaRPr>
                    </a:p>
                    <a:p>
                      <a:pPr marL="0" marR="0" algn="ctr">
                        <a:spcBef>
                          <a:spcPts val="0"/>
                        </a:spcBef>
                        <a:spcAft>
                          <a:spcPts val="0"/>
                        </a:spcAft>
                      </a:pPr>
                      <a:r>
                        <a:rPr lang="en-US" sz="1400" b="1" dirty="0">
                          <a:solidFill>
                            <a:srgbClr val="000000"/>
                          </a:solidFill>
                          <a:effectLst/>
                          <a:latin typeface="+mn-lt"/>
                          <a:ea typeface="PMingLiU"/>
                          <a:cs typeface="Times New Roman"/>
                        </a:rPr>
                        <a:t>and</a:t>
                      </a:r>
                      <a:endParaRPr lang="en-US" sz="1400" dirty="0">
                        <a:solidFill>
                          <a:srgbClr val="000000"/>
                        </a:solidFill>
                        <a:effectLst/>
                        <a:latin typeface="+mn-lt"/>
                        <a:ea typeface="PMingLiU"/>
                        <a:cs typeface="Times New Roman"/>
                      </a:endParaRPr>
                    </a:p>
                    <a:p>
                      <a:pPr marL="0" marR="0" algn="ctr">
                        <a:spcBef>
                          <a:spcPts val="0"/>
                        </a:spcBef>
                        <a:spcAft>
                          <a:spcPts val="0"/>
                        </a:spcAft>
                      </a:pPr>
                      <a:r>
                        <a:rPr lang="en-US" sz="1400" b="1" dirty="0">
                          <a:solidFill>
                            <a:srgbClr val="000000"/>
                          </a:solidFill>
                          <a:effectLst/>
                          <a:latin typeface="+mn-lt"/>
                          <a:ea typeface="PMingLiU"/>
                          <a:cs typeface="Times New Roman"/>
                        </a:rPr>
                        <a:t>Data Center</a:t>
                      </a:r>
                      <a:endParaRPr lang="en-US" sz="1400" dirty="0">
                        <a:solidFill>
                          <a:srgbClr val="000000"/>
                        </a:solidFill>
                        <a:effectLst/>
                        <a:latin typeface="+mn-lt"/>
                        <a:ea typeface="PMingLiU"/>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mn-lt"/>
                          <a:ea typeface="PMingLiU"/>
                          <a:cs typeface="Calibri"/>
                        </a:rPr>
                        <a:t>Disk-Booted</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Calibri"/>
                        </a:rPr>
                        <a:t>Disk</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Calibri"/>
                        </a:rPr>
                        <a:t>N/A</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rowSpan="5">
                  <a:txBody>
                    <a:bodyPr/>
                    <a:lstStyle/>
                    <a:p>
                      <a:pPr marL="0" marR="0" algn="ctr">
                        <a:spcBef>
                          <a:spcPts val="0"/>
                        </a:spcBef>
                        <a:spcAft>
                          <a:spcPts val="0"/>
                        </a:spcAft>
                      </a:pPr>
                      <a:r>
                        <a:rPr lang="en-US" sz="1400" dirty="0">
                          <a:solidFill>
                            <a:srgbClr val="000000"/>
                          </a:solidFill>
                          <a:effectLst/>
                          <a:latin typeface="+mn-lt"/>
                          <a:ea typeface="PMingLiU"/>
                          <a:cs typeface="Calibri"/>
                        </a:rPr>
                        <a:t>Windows 2003/2008</a:t>
                      </a:r>
                      <a:endParaRPr lang="en-US" sz="1400" dirty="0">
                        <a:solidFill>
                          <a:srgbClr val="000000"/>
                        </a:solidFill>
                        <a:effectLst/>
                        <a:latin typeface="+mn-lt"/>
                        <a:ea typeface="PMingLiU"/>
                        <a:cs typeface="Times New Roman"/>
                      </a:endParaRPr>
                    </a:p>
                    <a:p>
                      <a:pPr marL="0" marR="0" algn="ctr">
                        <a:spcBef>
                          <a:spcPts val="0"/>
                        </a:spcBef>
                        <a:spcAft>
                          <a:spcPts val="0"/>
                        </a:spcAft>
                      </a:pPr>
                      <a:r>
                        <a:rPr lang="en-US" sz="1400" dirty="0">
                          <a:solidFill>
                            <a:srgbClr val="000000"/>
                          </a:solidFill>
                          <a:effectLst/>
                          <a:latin typeface="+mn-lt"/>
                          <a:ea typeface="PMingLiU"/>
                          <a:cs typeface="Calibri"/>
                        </a:rPr>
                        <a:t>Red Hat Linux 4/5/6.1</a:t>
                      </a:r>
                      <a:endParaRPr lang="en-US" sz="1400" dirty="0">
                        <a:solidFill>
                          <a:srgbClr val="000000"/>
                        </a:solidFill>
                        <a:effectLst/>
                        <a:latin typeface="+mn-lt"/>
                        <a:ea typeface="PMingLiU"/>
                        <a:cs typeface="Times New Roman"/>
                      </a:endParaRPr>
                    </a:p>
                    <a:p>
                      <a:pPr marL="0" marR="0" algn="ctr">
                        <a:spcBef>
                          <a:spcPts val="0"/>
                        </a:spcBef>
                        <a:spcAft>
                          <a:spcPts val="0"/>
                        </a:spcAft>
                      </a:pPr>
                      <a:r>
                        <a:rPr lang="en-US" sz="1400" dirty="0">
                          <a:solidFill>
                            <a:srgbClr val="000000"/>
                          </a:solidFill>
                          <a:effectLst/>
                          <a:latin typeface="+mn-lt"/>
                          <a:ea typeface="PMingLiU"/>
                          <a:cs typeface="Calibri"/>
                        </a:rPr>
                        <a:t>SUSE Linux 10/11</a:t>
                      </a:r>
                      <a:endParaRPr lang="en-US" sz="1400" dirty="0">
                        <a:solidFill>
                          <a:srgbClr val="000000"/>
                        </a:solidFill>
                        <a:effectLst/>
                        <a:latin typeface="+mn-lt"/>
                        <a:ea typeface="PMingLiU"/>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82245">
                <a:tc vMerge="1">
                  <a:txBody>
                    <a:bodyPr/>
                    <a:lstStyle/>
                    <a:p>
                      <a:endParaRPr lang="en-US"/>
                    </a:p>
                  </a:txBody>
                  <a:tcPr/>
                </a:tc>
                <a:tc>
                  <a:txBody>
                    <a:bodyPr/>
                    <a:lstStyle/>
                    <a:p>
                      <a:pPr marL="0" marR="0">
                        <a:spcBef>
                          <a:spcPts val="0"/>
                        </a:spcBef>
                        <a:spcAft>
                          <a:spcPts val="0"/>
                        </a:spcAft>
                      </a:pPr>
                      <a:r>
                        <a:rPr lang="en-US" sz="1400">
                          <a:solidFill>
                            <a:srgbClr val="000000"/>
                          </a:solidFill>
                          <a:effectLst/>
                          <a:latin typeface="+mn-lt"/>
                          <a:ea typeface="PMingLiU"/>
                          <a:cs typeface="Times New Roman"/>
                        </a:rPr>
                        <a:t> </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Times New Roman"/>
                        </a:rPr>
                        <a:t> </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PMingLiU"/>
                          <a:cs typeface="Times New Roman"/>
                        </a:rPr>
                        <a:t> </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vMerge="1">
                  <a:txBody>
                    <a:bodyPr/>
                    <a:lstStyle/>
                    <a:p>
                      <a:endParaRPr lang="en-US"/>
                    </a:p>
                  </a:txBody>
                  <a:tcPr/>
                </a:tc>
              </a:tr>
              <a:tr h="182245">
                <a:tc vMerge="1">
                  <a:txBody>
                    <a:bodyPr/>
                    <a:lstStyle/>
                    <a:p>
                      <a:endParaRPr lang="en-US"/>
                    </a:p>
                  </a:txBody>
                  <a:tcPr/>
                </a:tc>
                <a:tc>
                  <a:txBody>
                    <a:bodyPr/>
                    <a:lstStyle/>
                    <a:p>
                      <a:pPr marL="0" marR="0">
                        <a:spcBef>
                          <a:spcPts val="0"/>
                        </a:spcBef>
                        <a:spcAft>
                          <a:spcPts val="0"/>
                        </a:spcAft>
                      </a:pPr>
                      <a:r>
                        <a:rPr lang="en-US" sz="1400" dirty="0" err="1">
                          <a:solidFill>
                            <a:srgbClr val="000000"/>
                          </a:solidFill>
                          <a:effectLst/>
                          <a:latin typeface="+mn-lt"/>
                          <a:ea typeface="PMingLiU"/>
                          <a:cs typeface="Calibri"/>
                        </a:rPr>
                        <a:t>iSCSI</a:t>
                      </a:r>
                      <a:r>
                        <a:rPr lang="en-US" sz="1400" dirty="0">
                          <a:solidFill>
                            <a:srgbClr val="000000"/>
                          </a:solidFill>
                          <a:effectLst/>
                          <a:latin typeface="+mn-lt"/>
                          <a:ea typeface="PMingLiU"/>
                          <a:cs typeface="Calibri"/>
                        </a:rPr>
                        <a:t> Booted</a:t>
                      </a:r>
                      <a:r>
                        <a:rPr lang="en-US" sz="1400" baseline="30000" dirty="0">
                          <a:solidFill>
                            <a:srgbClr val="000000"/>
                          </a:solidFill>
                          <a:effectLst/>
                          <a:latin typeface="+mn-lt"/>
                          <a:ea typeface="PMingLiU"/>
                          <a:cs typeface="Calibri"/>
                        </a:rPr>
                        <a:t>3</a:t>
                      </a:r>
                      <a:r>
                        <a:rPr lang="en-US" sz="1400" dirty="0">
                          <a:solidFill>
                            <a:srgbClr val="000000"/>
                          </a:solidFill>
                          <a:effectLst/>
                          <a:latin typeface="+mn-lt"/>
                          <a:ea typeface="PMingLiU"/>
                          <a:cs typeface="Calibri"/>
                        </a:rPr>
                        <a:t>Booted</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Calibri"/>
                        </a:rPr>
                        <a:t>PXE</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Times New Roman"/>
                        </a:rPr>
                        <a:t>N/A</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vMerge="1">
                  <a:txBody>
                    <a:bodyPr/>
                    <a:lstStyle/>
                    <a:p>
                      <a:endParaRPr lang="en-US"/>
                    </a:p>
                  </a:txBody>
                  <a:tcPr/>
                </a:tc>
              </a:tr>
              <a:tr h="182245">
                <a:tc vMerge="1">
                  <a:txBody>
                    <a:bodyPr/>
                    <a:lstStyle/>
                    <a:p>
                      <a:endParaRPr lang="en-US"/>
                    </a:p>
                  </a:txBody>
                  <a:tcPr/>
                </a:tc>
                <a:tc>
                  <a:txBody>
                    <a:bodyPr/>
                    <a:lstStyle/>
                    <a:p>
                      <a:pPr marL="0" marR="0">
                        <a:spcBef>
                          <a:spcPts val="0"/>
                        </a:spcBef>
                        <a:spcAft>
                          <a:spcPts val="0"/>
                        </a:spcAft>
                      </a:pPr>
                      <a:r>
                        <a:rPr lang="en-US" sz="1400" dirty="0">
                          <a:solidFill>
                            <a:srgbClr val="000000"/>
                          </a:solidFill>
                          <a:effectLst/>
                          <a:latin typeface="+mn-lt"/>
                          <a:ea typeface="PMingLiU"/>
                          <a:cs typeface="Calibri"/>
                        </a:rPr>
                        <a:t>Hardware iSCSI-Booted</a:t>
                      </a:r>
                      <a:r>
                        <a:rPr lang="en-US" sz="1400" baseline="30000" dirty="0">
                          <a:solidFill>
                            <a:srgbClr val="000000"/>
                          </a:solidFill>
                          <a:effectLst/>
                          <a:latin typeface="+mn-lt"/>
                          <a:ea typeface="PMingLiU"/>
                          <a:cs typeface="Calibri"/>
                        </a:rPr>
                        <a:t>3</a:t>
                      </a:r>
                      <a:r>
                        <a:rPr lang="en-US" sz="1400" dirty="0">
                          <a:solidFill>
                            <a:srgbClr val="000000"/>
                          </a:solidFill>
                          <a:effectLst/>
                          <a:latin typeface="+mn-lt"/>
                          <a:ea typeface="PMingLiU"/>
                          <a:cs typeface="Calibri"/>
                        </a:rPr>
                        <a:t>Booted</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Calibri"/>
                        </a:rPr>
                        <a:t>iSCSI</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PMingLiU"/>
                          <a:cs typeface="Times New Roman"/>
                        </a:rPr>
                        <a:t>NO</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vMerge="1">
                  <a:txBody>
                    <a:bodyPr/>
                    <a:lstStyle/>
                    <a:p>
                      <a:endParaRPr lang="en-US"/>
                    </a:p>
                  </a:txBody>
                  <a:tcPr/>
                </a:tc>
              </a:tr>
              <a:tr h="182245">
                <a:tc vMerge="1">
                  <a:txBody>
                    <a:bodyPr/>
                    <a:lstStyle/>
                    <a:p>
                      <a:endParaRPr lang="en-US"/>
                    </a:p>
                  </a:txBody>
                  <a:tcPr/>
                </a:tc>
                <a:tc>
                  <a:txBody>
                    <a:bodyPr/>
                    <a:lstStyle/>
                    <a:p>
                      <a:pPr marL="0" marR="0">
                        <a:spcBef>
                          <a:spcPts val="0"/>
                        </a:spcBef>
                        <a:spcAft>
                          <a:spcPts val="0"/>
                        </a:spcAft>
                      </a:pPr>
                      <a:r>
                        <a:rPr lang="en-US" sz="1400">
                          <a:solidFill>
                            <a:srgbClr val="000000"/>
                          </a:solidFill>
                          <a:effectLst/>
                          <a:latin typeface="+mn-lt"/>
                          <a:ea typeface="PMingLiU"/>
                          <a:cs typeface="Calibri"/>
                        </a:rPr>
                        <a:t>Hardware iSCSI-Booted</a:t>
                      </a:r>
                      <a:r>
                        <a:rPr lang="en-US" sz="1400" baseline="30000">
                          <a:solidFill>
                            <a:srgbClr val="000000"/>
                          </a:solidFill>
                          <a:effectLst/>
                          <a:latin typeface="+mn-lt"/>
                          <a:ea typeface="PMingLiU"/>
                          <a:cs typeface="Calibri"/>
                        </a:rPr>
                        <a:t>2</a:t>
                      </a:r>
                      <a:r>
                        <a:rPr lang="en-US" sz="1400">
                          <a:solidFill>
                            <a:srgbClr val="000000"/>
                          </a:solidFill>
                          <a:effectLst/>
                          <a:latin typeface="+mn-lt"/>
                          <a:ea typeface="PMingLiU"/>
                          <a:cs typeface="Calibri"/>
                        </a:rPr>
                        <a:t>Booted</a:t>
                      </a:r>
                      <a:endParaRPr lang="en-US" sz="140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dirty="0" err="1">
                          <a:solidFill>
                            <a:srgbClr val="000000"/>
                          </a:solidFill>
                          <a:effectLst/>
                          <a:latin typeface="+mn-lt"/>
                          <a:ea typeface="PMingLiU"/>
                          <a:cs typeface="Calibri"/>
                        </a:rPr>
                        <a:t>iSCSI</a:t>
                      </a:r>
                      <a:endParaRPr lang="en-US" sz="1400" dirty="0">
                        <a:solidFill>
                          <a:srgbClr val="000000"/>
                        </a:solidFill>
                        <a:effectLst/>
                        <a:latin typeface="+mn-lt"/>
                        <a:ea typeface="PMingLiU"/>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PMingLiU"/>
                          <a:cs typeface="Times New Roman"/>
                        </a:rPr>
                        <a:t>YES</a:t>
                      </a: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vMerge="1">
                  <a:txBody>
                    <a:bodyPr/>
                    <a:lstStyle/>
                    <a:p>
                      <a:endParaRPr lang="en-US"/>
                    </a:p>
                  </a:txBody>
                  <a:tcPr/>
                </a:tc>
              </a:tr>
            </a:tbl>
          </a:graphicData>
        </a:graphic>
      </p:graphicFrame>
    </p:spTree>
    <p:extLst>
      <p:ext uri="{BB962C8B-B14F-4D97-AF65-F5344CB8AC3E}">
        <p14:creationId xmlns:p14="http://schemas.microsoft.com/office/powerpoint/2010/main" val="3838644473"/>
      </p:ext>
    </p:extLst>
  </p:cSld>
  <p:clrMapOvr>
    <a:masterClrMapping/>
  </p:clrMapOvr>
  <p:transition spd="med">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useo For Dell" charset="0"/>
                <a:ea typeface="Museo For Dell" charset="0"/>
              </a:rPr>
              <a:t>What types of Activation will there be?</a:t>
            </a:r>
            <a:r>
              <a:rPr lang="en-US" dirty="0">
                <a:latin typeface="Museo Sans For Dell" charset="0"/>
                <a:ea typeface="Museo Sans For Dell" charset="0"/>
              </a:rPr>
              <a:t/>
            </a:r>
            <a:br>
              <a:rPr lang="en-US" dirty="0">
                <a:latin typeface="Museo Sans For Dell" charset="0"/>
                <a:ea typeface="Museo Sans For Dell" charset="0"/>
              </a:rPr>
            </a:br>
            <a:endParaRPr lang="en-US" dirty="0"/>
          </a:p>
        </p:txBody>
      </p:sp>
      <p:sp>
        <p:nvSpPr>
          <p:cNvPr id="3" name="Content Placeholder 2"/>
          <p:cNvSpPr>
            <a:spLocks noGrp="1"/>
          </p:cNvSpPr>
          <p:nvPr>
            <p:ph sz="half" idx="1"/>
          </p:nvPr>
        </p:nvSpPr>
        <p:spPr/>
        <p:txBody>
          <a:bodyPr>
            <a:noAutofit/>
          </a:bodyPr>
          <a:lstStyle/>
          <a:p>
            <a:pPr>
              <a:lnSpc>
                <a:spcPct val="120000"/>
              </a:lnSpc>
            </a:pPr>
            <a:r>
              <a:rPr lang="en-US" dirty="0" smtClean="0"/>
              <a:t>Additional License information:</a:t>
            </a:r>
            <a:endParaRPr lang="en-US" dirty="0"/>
          </a:p>
          <a:p>
            <a:pPr lvl="1">
              <a:lnSpc>
                <a:spcPct val="120000"/>
              </a:lnSpc>
            </a:pPr>
            <a:r>
              <a:rPr lang="en-US" dirty="0"/>
              <a:t>The ‘License Validator’ (encode and decode functions) has been enhanced to support the licenses needed for ‘AIM Essentials</a:t>
            </a:r>
            <a:r>
              <a:rPr lang="en-US" dirty="0" smtClean="0"/>
              <a:t>’.</a:t>
            </a:r>
            <a:endParaRPr lang="en-US" dirty="0"/>
          </a:p>
          <a:p>
            <a:pPr lvl="1">
              <a:lnSpc>
                <a:spcPct val="120000"/>
              </a:lnSpc>
            </a:pPr>
            <a:r>
              <a:rPr lang="en-US" dirty="0" smtClean="0"/>
              <a:t>Maximum </a:t>
            </a:r>
            <a:r>
              <a:rPr lang="en-US" dirty="0"/>
              <a:t>number of managed sockets </a:t>
            </a:r>
            <a:r>
              <a:rPr lang="en-US" dirty="0" smtClean="0"/>
              <a:t>should not exceed 64 </a:t>
            </a:r>
            <a:br>
              <a:rPr lang="en-US" dirty="0" smtClean="0"/>
            </a:br>
            <a:r>
              <a:rPr lang="en-US" dirty="0" smtClean="0"/>
              <a:t>(</a:t>
            </a:r>
            <a:r>
              <a:rPr lang="en-US" dirty="0"/>
              <a:t>max of 32 hosts assuming that most deployment will be 2 socket servers which also equates to 2 fully populated Dell Blade Chassis) </a:t>
            </a:r>
            <a:endParaRPr lang="en-US" dirty="0" smtClean="0"/>
          </a:p>
          <a:p>
            <a:pPr lvl="1">
              <a:lnSpc>
                <a:spcPct val="120000"/>
              </a:lnSpc>
            </a:pPr>
            <a:r>
              <a:rPr lang="en-US" dirty="0" smtClean="0"/>
              <a:t>The </a:t>
            </a:r>
            <a:r>
              <a:rPr lang="en-US" dirty="0"/>
              <a:t>‘Activation Code </a:t>
            </a:r>
            <a:r>
              <a:rPr lang="en-US" dirty="0" smtClean="0"/>
              <a:t>Generator has been updated </a:t>
            </a:r>
            <a:r>
              <a:rPr lang="en-US" dirty="0"/>
              <a:t>to generate new types of Activation Codes for ‘AIM Essentials’. </a:t>
            </a:r>
            <a:r>
              <a:rPr lang="en-US" dirty="0" smtClean="0"/>
              <a:t>These </a:t>
            </a:r>
            <a:r>
              <a:rPr lang="en-US" dirty="0"/>
              <a:t>combinations </a:t>
            </a:r>
            <a:r>
              <a:rPr lang="en-US" dirty="0" smtClean="0"/>
              <a:t>are:</a:t>
            </a:r>
          </a:p>
          <a:p>
            <a:pPr lvl="1">
              <a:lnSpc>
                <a:spcPct val="120000"/>
              </a:lnSpc>
            </a:pPr>
            <a:endParaRPr lang="en-US" sz="1200" dirty="0" smtClean="0"/>
          </a:p>
          <a:p>
            <a:pPr lvl="1">
              <a:lnSpc>
                <a:spcPct val="120000"/>
              </a:lnSpc>
            </a:pPr>
            <a:endParaRPr lang="en-US" sz="1200" dirty="0"/>
          </a:p>
          <a:p>
            <a:pPr marL="688975" lvl="2" indent="0">
              <a:lnSpc>
                <a:spcPct val="120000"/>
              </a:lnSpc>
              <a:buNone/>
            </a:pPr>
            <a:endParaRPr lang="en-US" dirty="0" smtClean="0"/>
          </a:p>
          <a:p>
            <a:pPr marL="688975" lvl="2" indent="0">
              <a:lnSpc>
                <a:spcPct val="120000"/>
              </a:lnSpc>
              <a:buNone/>
            </a:pPr>
            <a:endParaRPr lang="en-US" dirty="0"/>
          </a:p>
          <a:p>
            <a:pPr marL="688975" lvl="2" indent="0">
              <a:lnSpc>
                <a:spcPct val="120000"/>
              </a:lnSpc>
              <a:buNone/>
            </a:pPr>
            <a:endParaRPr lang="en-US" dirty="0" smtClean="0"/>
          </a:p>
          <a:p>
            <a:pPr marL="688975" lvl="2" indent="0">
              <a:lnSpc>
                <a:spcPct val="120000"/>
              </a:lnSpc>
              <a:buNone/>
            </a:pPr>
            <a:endParaRPr lang="en-US" dirty="0"/>
          </a:p>
          <a:p>
            <a:pPr marL="688975" lvl="2" indent="0">
              <a:lnSpc>
                <a:spcPct val="120000"/>
              </a:lnSpc>
              <a:buNone/>
            </a:pPr>
            <a:endParaRPr lang="en-US" dirty="0" smtClean="0"/>
          </a:p>
          <a:p>
            <a:pPr marL="688975" lvl="2" indent="0">
              <a:lnSpc>
                <a:spcPct val="120000"/>
              </a:lnSpc>
              <a:buNone/>
            </a:pPr>
            <a:endParaRPr lang="en-US" dirty="0" smtClean="0"/>
          </a:p>
          <a:p>
            <a:pPr marL="688975" lvl="2" indent="0">
              <a:lnSpc>
                <a:spcPct val="120000"/>
              </a:lnSpc>
              <a:buNone/>
            </a:pP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78</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268936198"/>
              </p:ext>
            </p:extLst>
          </p:nvPr>
        </p:nvGraphicFramePr>
        <p:xfrm>
          <a:off x="1743520" y="3864602"/>
          <a:ext cx="5997922" cy="2208276"/>
        </p:xfrm>
        <a:graphic>
          <a:graphicData uri="http://schemas.openxmlformats.org/drawingml/2006/table">
            <a:tbl>
              <a:tblPr firstRow="1" firstCol="1" bandRow="1"/>
              <a:tblGrid>
                <a:gridCol w="2051921"/>
                <a:gridCol w="1803886"/>
                <a:gridCol w="2142115"/>
              </a:tblGrid>
              <a:tr h="210503">
                <a:tc gridSpan="3">
                  <a:txBody>
                    <a:bodyPr/>
                    <a:lstStyle/>
                    <a:p>
                      <a:pPr marL="0" marR="0">
                        <a:lnSpc>
                          <a:spcPct val="115000"/>
                        </a:lnSpc>
                        <a:spcBef>
                          <a:spcPts val="0"/>
                        </a:spcBef>
                        <a:spcAft>
                          <a:spcPts val="0"/>
                        </a:spcAft>
                      </a:pPr>
                      <a:r>
                        <a:rPr lang="en-US" sz="1400" b="1" dirty="0">
                          <a:solidFill>
                            <a:srgbClr val="FFFFFF"/>
                          </a:solidFill>
                          <a:effectLst/>
                          <a:latin typeface="Calibri"/>
                          <a:ea typeface="SimSun"/>
                          <a:cs typeface="Times New Roman"/>
                        </a:rPr>
                        <a:t>AIM Essentials Activation Code Combinations</a:t>
                      </a:r>
                      <a:endParaRPr lang="en-US" sz="1400" dirty="0">
                        <a:effectLst/>
                        <a:latin typeface="Calibri"/>
                        <a:ea typeface="SimSun"/>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F497D"/>
                    </a:solidFill>
                  </a:tcPr>
                </a:tc>
                <a:tc hMerge="1">
                  <a:txBody>
                    <a:bodyPr/>
                    <a:lstStyle/>
                    <a:p>
                      <a:endParaRPr lang="en-US"/>
                    </a:p>
                  </a:txBody>
                  <a:tcPr/>
                </a:tc>
                <a:tc hMerge="1">
                  <a:txBody>
                    <a:bodyPr/>
                    <a:lstStyle/>
                    <a:p>
                      <a:endParaRPr lang="en-US"/>
                    </a:p>
                  </a:txBody>
                  <a:tcPr/>
                </a:tc>
              </a:tr>
              <a:tr h="211610">
                <a:tc>
                  <a:txBody>
                    <a:bodyPr/>
                    <a:lstStyle/>
                    <a:p>
                      <a:pPr marL="0" marR="0">
                        <a:lnSpc>
                          <a:spcPct val="115000"/>
                        </a:lnSpc>
                        <a:spcBef>
                          <a:spcPts val="0"/>
                        </a:spcBef>
                        <a:spcAft>
                          <a:spcPts val="0"/>
                        </a:spcAft>
                      </a:pPr>
                      <a:r>
                        <a:rPr lang="en-US" sz="1400" dirty="0">
                          <a:effectLst/>
                          <a:latin typeface="Calibri"/>
                          <a:ea typeface="SimSun"/>
                          <a:cs typeface="Times New Roman"/>
                        </a:rPr>
                        <a:t>AIM Essentials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4 Socket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Calibri"/>
                          <a:ea typeface="SimSun"/>
                          <a:cs typeface="Times New Roman"/>
                        </a:rPr>
                        <a:t>1 year Support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11610">
                <a:tc>
                  <a:txBody>
                    <a:bodyPr/>
                    <a:lstStyle/>
                    <a:p>
                      <a:pPr marL="0" marR="0">
                        <a:lnSpc>
                          <a:spcPct val="115000"/>
                        </a:lnSpc>
                        <a:spcBef>
                          <a:spcPts val="0"/>
                        </a:spcBef>
                        <a:spcAft>
                          <a:spcPts val="0"/>
                        </a:spcAft>
                      </a:pPr>
                      <a:r>
                        <a:rPr lang="en-US" sz="1400">
                          <a:effectLst/>
                          <a:latin typeface="Calibri"/>
                          <a:ea typeface="SimSun"/>
                          <a:cs typeface="Times New Roman"/>
                        </a:rPr>
                        <a:t>AIM Essentials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4 Socket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3 year Support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11610">
                <a:tc>
                  <a:txBody>
                    <a:bodyPr/>
                    <a:lstStyle/>
                    <a:p>
                      <a:pPr marL="0" marR="0">
                        <a:lnSpc>
                          <a:spcPct val="115000"/>
                        </a:lnSpc>
                        <a:spcBef>
                          <a:spcPts val="0"/>
                        </a:spcBef>
                        <a:spcAft>
                          <a:spcPts val="0"/>
                        </a:spcAft>
                      </a:pPr>
                      <a:r>
                        <a:rPr lang="en-US" sz="1400">
                          <a:effectLst/>
                          <a:latin typeface="Calibri"/>
                          <a:ea typeface="SimSun"/>
                          <a:cs typeface="Times New Roman"/>
                        </a:rPr>
                        <a:t>AIM Essentials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16 Socket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Calibri"/>
                          <a:ea typeface="SimSun"/>
                          <a:cs typeface="Times New Roman"/>
                        </a:rPr>
                        <a:t>1 year Support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11610">
                <a:tc>
                  <a:txBody>
                    <a:bodyPr/>
                    <a:lstStyle/>
                    <a:p>
                      <a:pPr marL="0" marR="0">
                        <a:lnSpc>
                          <a:spcPct val="115000"/>
                        </a:lnSpc>
                        <a:spcBef>
                          <a:spcPts val="0"/>
                        </a:spcBef>
                        <a:spcAft>
                          <a:spcPts val="0"/>
                        </a:spcAft>
                      </a:pPr>
                      <a:r>
                        <a:rPr lang="en-US" sz="1400">
                          <a:effectLst/>
                          <a:latin typeface="Calibri"/>
                          <a:ea typeface="SimSun"/>
                          <a:cs typeface="Times New Roman"/>
                        </a:rPr>
                        <a:t>AIM Essentials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16 Socket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3 year Support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11610">
                <a:tc>
                  <a:txBody>
                    <a:bodyPr/>
                    <a:lstStyle/>
                    <a:p>
                      <a:pPr marL="0" marR="0">
                        <a:lnSpc>
                          <a:spcPct val="115000"/>
                        </a:lnSpc>
                        <a:spcBef>
                          <a:spcPts val="0"/>
                        </a:spcBef>
                        <a:spcAft>
                          <a:spcPts val="0"/>
                        </a:spcAft>
                      </a:pPr>
                      <a:r>
                        <a:rPr lang="en-US" sz="1400">
                          <a:effectLst/>
                          <a:latin typeface="Calibri"/>
                          <a:ea typeface="SimSun"/>
                          <a:cs typeface="Times New Roman"/>
                        </a:rPr>
                        <a:t>AIM Essentials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30 Socket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1 year Support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11610">
                <a:tc>
                  <a:txBody>
                    <a:bodyPr/>
                    <a:lstStyle/>
                    <a:p>
                      <a:pPr marL="0" marR="0">
                        <a:lnSpc>
                          <a:spcPct val="115000"/>
                        </a:lnSpc>
                        <a:spcBef>
                          <a:spcPts val="0"/>
                        </a:spcBef>
                        <a:spcAft>
                          <a:spcPts val="0"/>
                        </a:spcAft>
                      </a:pPr>
                      <a:r>
                        <a:rPr lang="en-US" sz="1400" dirty="0">
                          <a:effectLst/>
                          <a:latin typeface="Calibri"/>
                          <a:ea typeface="SimSun"/>
                          <a:cs typeface="Times New Roman"/>
                        </a:rPr>
                        <a:t>AIM Essentials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30 Socket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3 year Support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11610">
                <a:tc>
                  <a:txBody>
                    <a:bodyPr/>
                    <a:lstStyle/>
                    <a:p>
                      <a:pPr marL="0" marR="0">
                        <a:lnSpc>
                          <a:spcPct val="115000"/>
                        </a:lnSpc>
                        <a:spcBef>
                          <a:spcPts val="0"/>
                        </a:spcBef>
                        <a:spcAft>
                          <a:spcPts val="0"/>
                        </a:spcAft>
                      </a:pPr>
                      <a:r>
                        <a:rPr lang="en-US" sz="1400">
                          <a:effectLst/>
                          <a:latin typeface="Calibri"/>
                          <a:ea typeface="SimSun"/>
                          <a:cs typeface="Times New Roman"/>
                        </a:rPr>
                        <a:t>AIM Essentials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32 Socket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Calibri"/>
                          <a:ea typeface="SimSun"/>
                          <a:cs typeface="Times New Roman"/>
                        </a:rPr>
                        <a:t>1 year Support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11610">
                <a:tc>
                  <a:txBody>
                    <a:bodyPr/>
                    <a:lstStyle/>
                    <a:p>
                      <a:pPr marL="0" marR="0">
                        <a:lnSpc>
                          <a:spcPct val="115000"/>
                        </a:lnSpc>
                        <a:spcBef>
                          <a:spcPts val="0"/>
                        </a:spcBef>
                        <a:spcAft>
                          <a:spcPts val="0"/>
                        </a:spcAft>
                      </a:pPr>
                      <a:r>
                        <a:rPr lang="en-US" sz="1400">
                          <a:effectLst/>
                          <a:latin typeface="Calibri"/>
                          <a:ea typeface="SimSun"/>
                          <a:cs typeface="Times New Roman"/>
                        </a:rPr>
                        <a:t>AIM Essentials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Calibri"/>
                          <a:ea typeface="SimSun"/>
                          <a:cs typeface="Times New Roman"/>
                        </a:rPr>
                        <a:t>32 Socket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Calibri"/>
                          <a:ea typeface="SimSun"/>
                          <a:cs typeface="Times New Roman"/>
                        </a:rPr>
                        <a:t>3 year Support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12737771"/>
      </p:ext>
    </p:extLst>
  </p:cSld>
  <p:clrMapOvr>
    <a:masterClrMapping/>
  </p:clrMapOvr>
  <p:transition spd="med">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45 Day </a:t>
            </a:r>
            <a:r>
              <a:rPr lang="en-US" dirty="0"/>
              <a:t>Customer </a:t>
            </a:r>
            <a:r>
              <a:rPr lang="en-US" dirty="0" smtClean="0"/>
              <a:t>Evaluation</a:t>
            </a:r>
            <a:endParaRPr lang="en-US" dirty="0"/>
          </a:p>
        </p:txBody>
      </p:sp>
      <p:sp>
        <p:nvSpPr>
          <p:cNvPr id="3" name="Content Placeholder 2"/>
          <p:cNvSpPr>
            <a:spLocks noGrp="1"/>
          </p:cNvSpPr>
          <p:nvPr>
            <p:ph sz="half" idx="1"/>
          </p:nvPr>
        </p:nvSpPr>
        <p:spPr/>
        <p:txBody>
          <a:bodyPr>
            <a:noAutofit/>
          </a:bodyPr>
          <a:lstStyle/>
          <a:p>
            <a:pPr marL="0" indent="0">
              <a:lnSpc>
                <a:spcPct val="110000"/>
              </a:lnSpc>
              <a:buNone/>
            </a:pPr>
            <a:r>
              <a:rPr lang="en-US" dirty="0" smtClean="0"/>
              <a:t>Dell customers </a:t>
            </a:r>
            <a:r>
              <a:rPr lang="en-US" dirty="0"/>
              <a:t>will </a:t>
            </a:r>
            <a:r>
              <a:rPr lang="en-US" dirty="0" smtClean="0"/>
              <a:t>be able to </a:t>
            </a:r>
            <a:r>
              <a:rPr lang="en-US" dirty="0"/>
              <a:t>evaluate AIM </a:t>
            </a:r>
            <a:r>
              <a:rPr lang="en-US" dirty="0" smtClean="0"/>
              <a:t>within </a:t>
            </a:r>
            <a:r>
              <a:rPr lang="en-US" dirty="0"/>
              <a:t>their environment. </a:t>
            </a:r>
            <a:r>
              <a:rPr lang="en-US" dirty="0" smtClean="0"/>
              <a:t>The  Evaluation period is intended to:</a:t>
            </a:r>
          </a:p>
          <a:p>
            <a:pPr marL="0" indent="0">
              <a:lnSpc>
                <a:spcPct val="110000"/>
              </a:lnSpc>
              <a:buNone/>
            </a:pPr>
            <a:endParaRPr lang="en-US" dirty="0" smtClean="0"/>
          </a:p>
          <a:p>
            <a:pPr>
              <a:lnSpc>
                <a:spcPct val="110000"/>
              </a:lnSpc>
            </a:pPr>
            <a:r>
              <a:rPr lang="en-US" dirty="0" smtClean="0"/>
              <a:t>Promote and ensure sales </a:t>
            </a:r>
            <a:r>
              <a:rPr lang="en-US" dirty="0"/>
              <a:t>for ‘</a:t>
            </a:r>
            <a:r>
              <a:rPr lang="en-US" dirty="0" smtClean="0"/>
              <a:t>AIM Enterprise’ </a:t>
            </a:r>
            <a:r>
              <a:rPr lang="en-US" dirty="0"/>
              <a:t>or ‘AIM Essentials’. </a:t>
            </a:r>
            <a:endParaRPr lang="en-US" dirty="0" smtClean="0"/>
          </a:p>
          <a:p>
            <a:pPr>
              <a:lnSpc>
                <a:spcPct val="110000"/>
              </a:lnSpc>
            </a:pPr>
            <a:endParaRPr lang="en-US" dirty="0" smtClean="0"/>
          </a:p>
          <a:p>
            <a:pPr>
              <a:lnSpc>
                <a:spcPct val="110000"/>
              </a:lnSpc>
            </a:pPr>
            <a:r>
              <a:rPr lang="en-US" dirty="0" smtClean="0"/>
              <a:t>Ease of implementation of AIM by using the recommended ‘Launcher Kit’.</a:t>
            </a:r>
          </a:p>
          <a:p>
            <a:pPr>
              <a:lnSpc>
                <a:spcPct val="110000"/>
              </a:lnSpc>
            </a:pPr>
            <a:endParaRPr lang="en-US" dirty="0" smtClean="0"/>
          </a:p>
          <a:p>
            <a:pPr>
              <a:lnSpc>
                <a:spcPct val="110000"/>
              </a:lnSpc>
            </a:pPr>
            <a:r>
              <a:rPr lang="en-US" dirty="0" smtClean="0"/>
              <a:t>Involve the </a:t>
            </a:r>
            <a:r>
              <a:rPr lang="en-US" dirty="0"/>
              <a:t>Software Sales team (SEs) </a:t>
            </a:r>
            <a:r>
              <a:rPr lang="en-US" dirty="0" smtClean="0"/>
              <a:t>as the </a:t>
            </a:r>
            <a:r>
              <a:rPr lang="en-US" dirty="0"/>
              <a:t>customer’s primary contact for the tasks related to </a:t>
            </a:r>
            <a:r>
              <a:rPr lang="en-US" dirty="0" smtClean="0"/>
              <a:t>the deployment </a:t>
            </a:r>
            <a:r>
              <a:rPr lang="en-US" dirty="0"/>
              <a:t>of the AIM software and subsequent support</a:t>
            </a:r>
            <a:r>
              <a:rPr lang="en-US" dirty="0" smtClean="0"/>
              <a:t>.</a:t>
            </a:r>
          </a:p>
          <a:p>
            <a:pPr marL="0" indent="0">
              <a:lnSpc>
                <a:spcPct val="110000"/>
              </a:lnSpc>
              <a:buNone/>
            </a:pP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79</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1563441519"/>
      </p:ext>
    </p:extLst>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Thank you</a:t>
            </a:r>
            <a:endParaRPr lang="en-US" sz="3200" dirty="0"/>
          </a:p>
        </p:txBody>
      </p:sp>
      <p:sp>
        <p:nvSpPr>
          <p:cNvPr id="3" name="Subtitle 2"/>
          <p:cNvSpPr>
            <a:spLocks noGrp="1"/>
          </p:cNvSpPr>
          <p:nvPr>
            <p:ph type="subTitle" idx="1"/>
          </p:nvPr>
        </p:nvSpPr>
        <p:spPr/>
        <p:txBody>
          <a:bodyPr>
            <a:normAutofit/>
          </a:bodyPr>
          <a:lstStyle/>
          <a:p>
            <a:r>
              <a:rPr lang="en-US" sz="1800" dirty="0" smtClean="0"/>
              <a:t>Please continue…</a:t>
            </a:r>
          </a:p>
        </p:txBody>
      </p:sp>
    </p:spTree>
    <p:extLst>
      <p:ext uri="{BB962C8B-B14F-4D97-AF65-F5344CB8AC3E}">
        <p14:creationId xmlns:p14="http://schemas.microsoft.com/office/powerpoint/2010/main" val="1053118382"/>
      </p:ext>
    </p:extLst>
  </p:cSld>
  <p:clrMapOvr>
    <a:masterClrMapping/>
  </p:clrMapOvr>
  <p:transition spd="med">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AIM Launcher Kit</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a:t>The AIM Launcher Kit is a reference configuration that is being put together by the GSE team. </a:t>
            </a:r>
            <a:r>
              <a:rPr lang="en-US" dirty="0" smtClean="0"/>
              <a:t>This has been put </a:t>
            </a:r>
            <a:r>
              <a:rPr lang="en-US" dirty="0"/>
              <a:t>together primarily as a sales enablement tool. </a:t>
            </a:r>
            <a:endParaRPr lang="en-US" dirty="0" smtClean="0"/>
          </a:p>
          <a:p>
            <a:pPr marL="0" indent="0">
              <a:buNone/>
            </a:pPr>
            <a:endParaRPr lang="en-US" dirty="0" smtClean="0"/>
          </a:p>
          <a:p>
            <a:pPr marL="0" indent="0">
              <a:buNone/>
            </a:pPr>
            <a:r>
              <a:rPr lang="en-US" dirty="0" smtClean="0"/>
              <a:t>The </a:t>
            </a:r>
            <a:r>
              <a:rPr lang="en-US" dirty="0"/>
              <a:t>Launcher Kit is not meant to be integrated into a customer’s datacenter </a:t>
            </a:r>
            <a:r>
              <a:rPr lang="en-US" dirty="0" smtClean="0"/>
              <a:t>environment</a:t>
            </a:r>
            <a:r>
              <a:rPr lang="en-US" dirty="0"/>
              <a:t>.</a:t>
            </a:r>
            <a:endParaRPr lang="en-US" dirty="0" smtClean="0"/>
          </a:p>
          <a:p>
            <a:pPr marL="0" indent="0">
              <a:buNone/>
            </a:pPr>
            <a:endParaRPr lang="en-US" dirty="0"/>
          </a:p>
          <a:p>
            <a:pPr marL="0" indent="0">
              <a:buNone/>
            </a:pPr>
            <a:r>
              <a:rPr lang="en-US" dirty="0" smtClean="0"/>
              <a:t>Included with the Launcher Kit are:</a:t>
            </a:r>
            <a:endParaRPr lang="en-US" dirty="0"/>
          </a:p>
          <a:p>
            <a:pPr lvl="0"/>
            <a:r>
              <a:rPr lang="en-US" dirty="0"/>
              <a:t>Design Guide with detailed network configuration</a:t>
            </a:r>
          </a:p>
          <a:p>
            <a:pPr lvl="0"/>
            <a:r>
              <a:rPr lang="en-US" dirty="0"/>
              <a:t>Ordering guide with </a:t>
            </a:r>
            <a:r>
              <a:rPr lang="en-US" dirty="0" err="1"/>
              <a:t>DellStar</a:t>
            </a:r>
            <a:r>
              <a:rPr lang="en-US" dirty="0"/>
              <a:t> Configurations</a:t>
            </a:r>
          </a:p>
          <a:p>
            <a:pPr lvl="0"/>
            <a:r>
              <a:rPr lang="en-US" dirty="0"/>
              <a:t>Setup overview </a:t>
            </a:r>
          </a:p>
          <a:p>
            <a:pPr lvl="0"/>
            <a:r>
              <a:rPr lang="en-US" dirty="0"/>
              <a:t>Use Case Guide</a:t>
            </a:r>
          </a:p>
          <a:p>
            <a:endParaRPr lang="en-US" dirty="0" smtClean="0"/>
          </a:p>
          <a:p>
            <a:endParaRPr lang="en-US" dirty="0"/>
          </a:p>
          <a:p>
            <a:pPr>
              <a:buBlip>
                <a:blip r:embed="rId3"/>
              </a:buBlip>
            </a:pPr>
            <a:r>
              <a:rPr lang="en-US" dirty="0"/>
              <a:t>For the first version, the Launcher Kit will be qualified with ‘AIM Enterprise’ only.</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80</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Tree>
    <p:extLst>
      <p:ext uri="{BB962C8B-B14F-4D97-AF65-F5344CB8AC3E}">
        <p14:creationId xmlns:p14="http://schemas.microsoft.com/office/powerpoint/2010/main" val="3128132905"/>
      </p:ext>
    </p:extLst>
  </p:cSld>
  <p:clrMapOvr>
    <a:masterClrMapping/>
  </p:clrMapOvr>
  <p:transition spd="med">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Launcher Kit Details</a:t>
            </a:r>
          </a:p>
        </p:txBody>
      </p:sp>
      <p:sp>
        <p:nvSpPr>
          <p:cNvPr id="3" name="Content Placeholder 2"/>
          <p:cNvSpPr>
            <a:spLocks noGrp="1"/>
          </p:cNvSpPr>
          <p:nvPr>
            <p:ph sz="half" idx="1"/>
          </p:nvPr>
        </p:nvSpPr>
        <p:spPr>
          <a:xfrm>
            <a:off x="428919" y="1280160"/>
            <a:ext cx="3960201" cy="4754880"/>
          </a:xfrm>
        </p:spPr>
        <p:txBody>
          <a:bodyPr>
            <a:normAutofit lnSpcReduction="10000"/>
          </a:bodyPr>
          <a:lstStyle/>
          <a:p>
            <a:pPr marL="171450" indent="-171450"/>
            <a:r>
              <a:rPr lang="en-US" dirty="0"/>
              <a:t>Required components</a:t>
            </a:r>
          </a:p>
          <a:p>
            <a:pPr marL="628650" lvl="1" indent="-171450">
              <a:buFont typeface="Arial" pitchFamily="34" charset="0"/>
              <a:buChar char="•"/>
            </a:pPr>
            <a:r>
              <a:rPr lang="en-US" dirty="0"/>
              <a:t>At least 4 managed M710HD servers</a:t>
            </a:r>
          </a:p>
          <a:p>
            <a:pPr marL="628650" lvl="1" indent="-171450">
              <a:buFont typeface="Arial" pitchFamily="34" charset="0"/>
              <a:buChar char="•"/>
            </a:pPr>
            <a:r>
              <a:rPr lang="en-US" dirty="0"/>
              <a:t>1 M710 HD </a:t>
            </a:r>
            <a:r>
              <a:rPr lang="en-US" dirty="0" err="1"/>
              <a:t>ESXi</a:t>
            </a:r>
            <a:r>
              <a:rPr lang="en-US" dirty="0"/>
              <a:t> Hypervisor with an AIM Controller appliance</a:t>
            </a:r>
          </a:p>
          <a:p>
            <a:pPr marL="628650" lvl="1" indent="-171450">
              <a:buFont typeface="Arial" pitchFamily="34" charset="0"/>
              <a:buChar char="•"/>
            </a:pPr>
            <a:r>
              <a:rPr lang="en-US" dirty="0"/>
              <a:t>2 Dual Port 57711 Add-in mezzanine cards per server</a:t>
            </a:r>
          </a:p>
          <a:p>
            <a:pPr marL="628650" lvl="1" indent="-171450">
              <a:buFont typeface="Arial" pitchFamily="34" charset="0"/>
              <a:buChar char="•"/>
            </a:pPr>
            <a:r>
              <a:rPr lang="en-US" dirty="0"/>
              <a:t>4 M8024F Top-of-Rack switches</a:t>
            </a:r>
          </a:p>
          <a:p>
            <a:pPr marL="628650" lvl="1" indent="-171450">
              <a:buFont typeface="Arial" pitchFamily="34" charset="0"/>
              <a:buChar char="•"/>
            </a:pPr>
            <a:r>
              <a:rPr lang="en-US" dirty="0"/>
              <a:t>1 PS6010 Storage Array</a:t>
            </a:r>
          </a:p>
          <a:p>
            <a:pPr marL="628650" lvl="1" indent="-171450">
              <a:buFont typeface="Arial" pitchFamily="34" charset="0"/>
              <a:buChar char="•"/>
            </a:pPr>
            <a:endParaRPr lang="en-US" dirty="0"/>
          </a:p>
          <a:p>
            <a:pPr marL="171450" indent="-171450"/>
            <a:r>
              <a:rPr lang="en-US" dirty="0"/>
              <a:t>Flexibility in architecture</a:t>
            </a:r>
          </a:p>
          <a:p>
            <a:pPr marL="628650" lvl="1" indent="-171450">
              <a:buFont typeface="Arial" pitchFamily="34" charset="0"/>
              <a:buChar char="•"/>
            </a:pPr>
            <a:r>
              <a:rPr lang="en-US" dirty="0"/>
              <a:t>Up to 15 managed servers</a:t>
            </a:r>
          </a:p>
          <a:p>
            <a:pPr marL="628650" lvl="1" indent="-171450">
              <a:buFont typeface="Arial" pitchFamily="34" charset="0"/>
              <a:buChar char="•"/>
            </a:pPr>
            <a:r>
              <a:rPr lang="en-US" dirty="0"/>
              <a:t>Up to 3 10GbE storage arrays</a:t>
            </a:r>
          </a:p>
          <a:p>
            <a:pPr marL="628650" lvl="1" indent="-171450">
              <a:buFont typeface="Arial" pitchFamily="34" charset="0"/>
              <a:buChar char="•"/>
            </a:pPr>
            <a:r>
              <a:rPr lang="en-US" dirty="0"/>
              <a:t>CPU, memory and HDD configuration of managed servers</a:t>
            </a:r>
          </a:p>
          <a:p>
            <a:pPr marL="628650" lvl="1" indent="-171450">
              <a:buFont typeface="Arial" pitchFamily="34" charset="0"/>
              <a:buChar char="•"/>
            </a:pPr>
            <a:r>
              <a:rPr lang="en-US" dirty="0"/>
              <a:t>Windows Server 2008 Licenses (at least 1 required to demo use cases)</a:t>
            </a:r>
          </a:p>
          <a:p>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81</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6"/>
          <p:cNvPicPr/>
          <p:nvPr/>
        </p:nvPicPr>
        <p:blipFill rotWithShape="1">
          <a:blip r:embed="rId3">
            <a:extLst>
              <a:ext uri="{28A0092B-C50C-407E-A947-70E740481C1C}">
                <a14:useLocalDpi xmlns:a14="http://schemas.microsoft.com/office/drawing/2010/main" val="0"/>
              </a:ext>
            </a:extLst>
          </a:blip>
          <a:srcRect l="50885"/>
          <a:stretch/>
        </p:blipFill>
        <p:spPr bwMode="auto">
          <a:xfrm>
            <a:off x="4608576" y="1315148"/>
            <a:ext cx="3913632" cy="4610164"/>
          </a:xfrm>
          <a:prstGeom prst="rect">
            <a:avLst/>
          </a:prstGeom>
          <a:noFill/>
        </p:spPr>
      </p:pic>
    </p:spTree>
    <p:extLst>
      <p:ext uri="{BB962C8B-B14F-4D97-AF65-F5344CB8AC3E}">
        <p14:creationId xmlns:p14="http://schemas.microsoft.com/office/powerpoint/2010/main" val="2172663768"/>
      </p:ext>
    </p:extLst>
  </p:cSld>
  <p:clrMapOvr>
    <a:masterClrMapping/>
  </p:clrMapOvr>
  <p:transition spd="med">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Closer Look at AIM Essentials</a:t>
            </a:r>
            <a:br>
              <a:rPr lang="en-US" dirty="0" smtClean="0"/>
            </a:br>
            <a:endParaRPr lang="en-US" sz="2400" dirty="0"/>
          </a:p>
        </p:txBody>
      </p:sp>
      <p:sp>
        <p:nvSpPr>
          <p:cNvPr id="3" name="Content Placeholder 2"/>
          <p:cNvSpPr>
            <a:spLocks noGrp="1"/>
          </p:cNvSpPr>
          <p:nvPr>
            <p:ph sz="half" idx="1"/>
          </p:nvPr>
        </p:nvSpPr>
        <p:spPr>
          <a:solidFill>
            <a:schemeClr val="bg1">
              <a:lumMod val="75000"/>
            </a:schemeClr>
          </a:solidFill>
        </p:spPr>
        <p:txBody>
          <a:bodyPr>
            <a:normAutofit/>
          </a:bodyPr>
          <a:lstStyle/>
          <a:p>
            <a:pPr lvl="0"/>
            <a:r>
              <a:rPr lang="en-US" sz="2000" dirty="0">
                <a:solidFill>
                  <a:schemeClr val="tx2"/>
                </a:solidFill>
              </a:rPr>
              <a:t>A Guided Tour of AIM Essentials </a:t>
            </a:r>
          </a:p>
          <a:p>
            <a:pPr marL="0" indent="0">
              <a:buNone/>
            </a:pPr>
            <a:endParaRPr lang="en-US" sz="2000" dirty="0">
              <a:solidFill>
                <a:schemeClr val="tx2"/>
              </a:solidFill>
            </a:endParaRP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82</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6"/>
          <p:cNvPicPr/>
          <p:nvPr/>
        </p:nvPicPr>
        <p:blipFill>
          <a:blip r:embed="rId2"/>
          <a:stretch>
            <a:fillRect/>
          </a:stretch>
        </p:blipFill>
        <p:spPr>
          <a:xfrm>
            <a:off x="5387545" y="4287793"/>
            <a:ext cx="3144795" cy="1608627"/>
          </a:xfrm>
          <a:prstGeom prst="rect">
            <a:avLst/>
          </a:prstGeom>
        </p:spPr>
      </p:pic>
    </p:spTree>
    <p:extLst>
      <p:ext uri="{BB962C8B-B14F-4D97-AF65-F5344CB8AC3E}">
        <p14:creationId xmlns:p14="http://schemas.microsoft.com/office/powerpoint/2010/main" val="2991095562"/>
      </p:ext>
    </p:extLst>
  </p:cSld>
  <p:clrMapOvr>
    <a:masterClrMapping/>
  </p:clrMapOvr>
  <p:transition spd="med">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indent="0">
              <a:buNone/>
            </a:pPr>
            <a:r>
              <a:rPr lang="en-US" dirty="0" smtClean="0"/>
              <a:t>AIM Essentials and AIM Enterprise share the same software bits. The Console branding is determined by schema activation the license is applied to the bits, AIM Essentials will have its own Welcome and Header branding. The log in screen is shared by both Essentials and Enterprise as AIM.</a:t>
            </a:r>
            <a:endParaRPr lang="en-US" dirty="0"/>
          </a:p>
        </p:txBody>
      </p:sp>
      <p:sp>
        <p:nvSpPr>
          <p:cNvPr id="2" name="Title 1"/>
          <p:cNvSpPr>
            <a:spLocks noGrp="1"/>
          </p:cNvSpPr>
          <p:nvPr>
            <p:ph type="title"/>
          </p:nvPr>
        </p:nvSpPr>
        <p:spPr/>
        <p:txBody>
          <a:bodyPr/>
          <a:lstStyle/>
          <a:p>
            <a:r>
              <a:rPr lang="en-US" dirty="0" smtClean="0"/>
              <a:t>AIM Essential Console Branding</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83</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grpSp>
        <p:nvGrpSpPr>
          <p:cNvPr id="8" name="Group 7"/>
          <p:cNvGrpSpPr/>
          <p:nvPr/>
        </p:nvGrpSpPr>
        <p:grpSpPr>
          <a:xfrm>
            <a:off x="1524000" y="2451697"/>
            <a:ext cx="5201920" cy="2537698"/>
            <a:chOff x="1788160" y="1922821"/>
            <a:chExt cx="5201920" cy="2537698"/>
          </a:xfrm>
        </p:grpSpPr>
        <p:pic>
          <p:nvPicPr>
            <p:cNvPr id="1027" name="Picture 3" descr="C:\Users\anthony_rivas\Desktop\AIM Training Directory\Training in Development\AIM Essential Training Development\Screen Shots\Essentials Welcome p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8160" y="1922821"/>
              <a:ext cx="5201920" cy="2537698"/>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2614534" y="2346376"/>
              <a:ext cx="2201306" cy="498424"/>
            </a:xfrm>
            <a:prstGeom prst="rect">
              <a:avLst/>
            </a:prstGeom>
            <a:noFill/>
            <a:ln w="25400">
              <a:solidFill>
                <a:srgbClr val="FF0000"/>
              </a:solidFill>
            </a:ln>
            <a:effectLst/>
          </p:spPr>
          <p:txBody>
            <a:bodyPr wrap="square" rtlCol="0" anchor="t">
              <a:normAutofit/>
            </a:bodyPr>
            <a:lstStyle/>
            <a:p>
              <a:pPr algn="ctr">
                <a:lnSpc>
                  <a:spcPct val="90000"/>
                </a:lnSpc>
                <a:spcBef>
                  <a:spcPts val="100"/>
                </a:spcBef>
                <a:spcAft>
                  <a:spcPts val="100"/>
                </a:spcAft>
              </a:pPr>
              <a:endParaRPr lang="en-US" sz="2000" kern="1200" dirty="0" err="1" smtClean="0">
                <a:solidFill>
                  <a:schemeClr val="tx2"/>
                </a:solidFill>
                <a:latin typeface="+mn-lt"/>
                <a:ea typeface="+mn-ea"/>
                <a:cs typeface="+mn-cs"/>
              </a:endParaRPr>
            </a:p>
          </p:txBody>
        </p:sp>
        <p:sp>
          <p:nvSpPr>
            <p:cNvPr id="12" name="Rectangle 11"/>
            <p:cNvSpPr/>
            <p:nvPr/>
          </p:nvSpPr>
          <p:spPr>
            <a:xfrm>
              <a:off x="1832005" y="1972159"/>
              <a:ext cx="1805275" cy="181761"/>
            </a:xfrm>
            <a:prstGeom prst="rect">
              <a:avLst/>
            </a:prstGeom>
            <a:noFill/>
            <a:ln w="25400">
              <a:solidFill>
                <a:srgbClr val="FF0000"/>
              </a:solidFill>
            </a:ln>
            <a:effectLst/>
          </p:spPr>
          <p:txBody>
            <a:bodyPr wrap="square" rtlCol="0" anchor="t">
              <a:normAutofit fontScale="40000" lnSpcReduction="20000"/>
            </a:bodyPr>
            <a:lstStyle/>
            <a:p>
              <a:pPr algn="ctr">
                <a:lnSpc>
                  <a:spcPct val="90000"/>
                </a:lnSpc>
                <a:spcBef>
                  <a:spcPts val="100"/>
                </a:spcBef>
                <a:spcAft>
                  <a:spcPts val="100"/>
                </a:spcAft>
              </a:pPr>
              <a:endParaRPr lang="en-US" sz="2000" kern="1200" dirty="0" err="1" smtClean="0">
                <a:solidFill>
                  <a:schemeClr val="tx2"/>
                </a:solidFill>
                <a:latin typeface="+mn-lt"/>
                <a:ea typeface="+mn-ea"/>
                <a:cs typeface="+mn-cs"/>
              </a:endParaRPr>
            </a:p>
          </p:txBody>
        </p:sp>
      </p:grpSp>
      <p:grpSp>
        <p:nvGrpSpPr>
          <p:cNvPr id="9" name="Group 8"/>
          <p:cNvGrpSpPr/>
          <p:nvPr/>
        </p:nvGrpSpPr>
        <p:grpSpPr>
          <a:xfrm>
            <a:off x="3456148" y="3495596"/>
            <a:ext cx="5169692" cy="2514889"/>
            <a:chOff x="4228308" y="5882640"/>
            <a:chExt cx="5169692" cy="2514889"/>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8308" y="5882640"/>
              <a:ext cx="5169692" cy="2514889"/>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284502" y="5940097"/>
              <a:ext cx="1811498" cy="166063"/>
            </a:xfrm>
            <a:prstGeom prst="rect">
              <a:avLst/>
            </a:prstGeom>
            <a:noFill/>
            <a:ln w="25400">
              <a:solidFill>
                <a:srgbClr val="FF0000"/>
              </a:solidFill>
            </a:ln>
            <a:effectLst/>
          </p:spPr>
          <p:txBody>
            <a:bodyPr wrap="square" rtlCol="0" anchor="t">
              <a:normAutofit fontScale="25000" lnSpcReduction="20000"/>
            </a:bodyPr>
            <a:lstStyle/>
            <a:p>
              <a:pPr algn="ctr">
                <a:lnSpc>
                  <a:spcPct val="90000"/>
                </a:lnSpc>
                <a:spcBef>
                  <a:spcPts val="100"/>
                </a:spcBef>
                <a:spcAft>
                  <a:spcPts val="100"/>
                </a:spcAft>
              </a:pPr>
              <a:endParaRPr lang="en-US" sz="2000" kern="1200" dirty="0" err="1" smtClean="0">
                <a:solidFill>
                  <a:schemeClr val="tx2"/>
                </a:solidFill>
                <a:latin typeface="+mn-lt"/>
                <a:ea typeface="+mn-ea"/>
                <a:cs typeface="+mn-cs"/>
              </a:endParaRPr>
            </a:p>
          </p:txBody>
        </p:sp>
      </p:grpSp>
    </p:spTree>
    <p:extLst>
      <p:ext uri="{BB962C8B-B14F-4D97-AF65-F5344CB8AC3E}">
        <p14:creationId xmlns:p14="http://schemas.microsoft.com/office/powerpoint/2010/main" val="915595064"/>
      </p:ext>
    </p:extLst>
  </p:cSld>
  <p:clrMapOvr>
    <a:masterClrMapping/>
  </p:clrMapOvr>
  <p:transition spd="med">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2959" y="2193296"/>
            <a:ext cx="6541901" cy="3191503"/>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2253464" y="1411509"/>
            <a:ext cx="2265529"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Display Refresh</a:t>
            </a:r>
          </a:p>
        </p:txBody>
      </p:sp>
      <p:sp>
        <p:nvSpPr>
          <p:cNvPr id="2" name="Title 1"/>
          <p:cNvSpPr>
            <a:spLocks noGrp="1"/>
          </p:cNvSpPr>
          <p:nvPr>
            <p:ph type="title"/>
          </p:nvPr>
        </p:nvSpPr>
        <p:spPr/>
        <p:txBody>
          <a:bodyPr/>
          <a:lstStyle/>
          <a:p>
            <a:r>
              <a:rPr lang="en-US" dirty="0"/>
              <a:t>Essentials </a:t>
            </a:r>
            <a:r>
              <a:rPr lang="en-US" dirty="0" smtClean="0"/>
              <a:t>Console - </a:t>
            </a:r>
            <a:r>
              <a:rPr lang="en-US" sz="2400" dirty="0" smtClean="0"/>
              <a:t>at </a:t>
            </a:r>
            <a:r>
              <a:rPr lang="en-US" sz="2400" dirty="0"/>
              <a:t>a Glance</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84</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9" name="TextBox 8"/>
          <p:cNvSpPr txBox="1"/>
          <p:nvPr/>
        </p:nvSpPr>
        <p:spPr>
          <a:xfrm>
            <a:off x="300257" y="2845285"/>
            <a:ext cx="1735277"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Tasks Menu</a:t>
            </a:r>
          </a:p>
        </p:txBody>
      </p:sp>
      <p:sp>
        <p:nvSpPr>
          <p:cNvPr id="10" name="TextBox 9"/>
          <p:cNvSpPr txBox="1"/>
          <p:nvPr/>
        </p:nvSpPr>
        <p:spPr>
          <a:xfrm>
            <a:off x="300256" y="2132326"/>
            <a:ext cx="1743229"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System Status</a:t>
            </a:r>
          </a:p>
        </p:txBody>
      </p:sp>
      <p:sp>
        <p:nvSpPr>
          <p:cNvPr id="11" name="TextBox 10"/>
          <p:cNvSpPr txBox="1"/>
          <p:nvPr/>
        </p:nvSpPr>
        <p:spPr>
          <a:xfrm>
            <a:off x="300256" y="1419367"/>
            <a:ext cx="1965278"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Current User</a:t>
            </a:r>
          </a:p>
        </p:txBody>
      </p:sp>
      <p:sp>
        <p:nvSpPr>
          <p:cNvPr id="12" name="TextBox 11"/>
          <p:cNvSpPr txBox="1"/>
          <p:nvPr/>
        </p:nvSpPr>
        <p:spPr>
          <a:xfrm>
            <a:off x="4490118" y="1419367"/>
            <a:ext cx="1965279"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Auto-Refresh</a:t>
            </a:r>
          </a:p>
        </p:txBody>
      </p:sp>
      <p:sp>
        <p:nvSpPr>
          <p:cNvPr id="14" name="TextBox 13"/>
          <p:cNvSpPr txBox="1"/>
          <p:nvPr/>
        </p:nvSpPr>
        <p:spPr>
          <a:xfrm>
            <a:off x="6414448" y="1419367"/>
            <a:ext cx="2333768"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Documentation</a:t>
            </a:r>
          </a:p>
        </p:txBody>
      </p:sp>
      <p:sp>
        <p:nvSpPr>
          <p:cNvPr id="15" name="TextBox 14"/>
          <p:cNvSpPr txBox="1"/>
          <p:nvPr/>
        </p:nvSpPr>
        <p:spPr>
          <a:xfrm>
            <a:off x="300257" y="3541946"/>
            <a:ext cx="1735278"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Element Types</a:t>
            </a:r>
          </a:p>
        </p:txBody>
      </p:sp>
      <p:sp>
        <p:nvSpPr>
          <p:cNvPr id="16" name="TextBox 15"/>
          <p:cNvSpPr txBox="1"/>
          <p:nvPr/>
        </p:nvSpPr>
        <p:spPr>
          <a:xfrm>
            <a:off x="300257" y="4971357"/>
            <a:ext cx="1735278"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Catalog</a:t>
            </a:r>
          </a:p>
        </p:txBody>
      </p:sp>
      <p:sp>
        <p:nvSpPr>
          <p:cNvPr id="17" name="TextBox 16"/>
          <p:cNvSpPr txBox="1"/>
          <p:nvPr/>
        </p:nvSpPr>
        <p:spPr>
          <a:xfrm>
            <a:off x="300256" y="5636608"/>
            <a:ext cx="1743229"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Element details</a:t>
            </a:r>
          </a:p>
        </p:txBody>
      </p:sp>
      <p:sp>
        <p:nvSpPr>
          <p:cNvPr id="18" name="TextBox 17"/>
          <p:cNvSpPr txBox="1"/>
          <p:nvPr/>
        </p:nvSpPr>
        <p:spPr>
          <a:xfrm>
            <a:off x="2251891" y="5636608"/>
            <a:ext cx="1705970"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Workspace</a:t>
            </a:r>
          </a:p>
        </p:txBody>
      </p:sp>
      <p:sp>
        <p:nvSpPr>
          <p:cNvPr id="19" name="TextBox 18"/>
          <p:cNvSpPr txBox="1"/>
          <p:nvPr/>
        </p:nvSpPr>
        <p:spPr>
          <a:xfrm>
            <a:off x="3916907" y="5636608"/>
            <a:ext cx="2552132"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Column Headings</a:t>
            </a:r>
          </a:p>
        </p:txBody>
      </p:sp>
      <p:sp>
        <p:nvSpPr>
          <p:cNvPr id="20" name="TextBox 19"/>
          <p:cNvSpPr txBox="1"/>
          <p:nvPr/>
        </p:nvSpPr>
        <p:spPr>
          <a:xfrm>
            <a:off x="6387152" y="5636608"/>
            <a:ext cx="2333768"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Dropdown filter</a:t>
            </a:r>
          </a:p>
        </p:txBody>
      </p:sp>
      <p:cxnSp>
        <p:nvCxnSpPr>
          <p:cNvPr id="21" name="Straight Arrow Connector 20"/>
          <p:cNvCxnSpPr/>
          <p:nvPr/>
        </p:nvCxnSpPr>
        <p:spPr>
          <a:xfrm>
            <a:off x="1433384" y="1729946"/>
            <a:ext cx="5048696" cy="596694"/>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035534" y="2289292"/>
            <a:ext cx="3694706" cy="8814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035534" y="2661920"/>
            <a:ext cx="1581426" cy="340331"/>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035534" y="4242062"/>
            <a:ext cx="281890" cy="168936"/>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035534" y="3444240"/>
            <a:ext cx="230146" cy="254672"/>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035534" y="3295814"/>
            <a:ext cx="1409196" cy="1832509"/>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035534" y="3904735"/>
            <a:ext cx="1412001" cy="193654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104876" y="5024487"/>
            <a:ext cx="816675" cy="653427"/>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192973" y="2780270"/>
            <a:ext cx="132789" cy="2904047"/>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554036" y="2669059"/>
            <a:ext cx="774418" cy="2967549"/>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552979" y="1719786"/>
            <a:ext cx="3509319" cy="61783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708822" y="1717589"/>
            <a:ext cx="1804086" cy="61783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7797114" y="1717589"/>
            <a:ext cx="107366" cy="588731"/>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01825" y="4254032"/>
            <a:ext cx="1735278" cy="313932"/>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solidFill>
                  <a:schemeClr val="bg2"/>
                </a:solidFill>
                <a:latin typeface="+mn-lt"/>
              </a:rPr>
              <a:t>Navigation Pane</a:t>
            </a:r>
          </a:p>
        </p:txBody>
      </p:sp>
      <p:cxnSp>
        <p:nvCxnSpPr>
          <p:cNvPr id="63" name="Straight Arrow Connector 62"/>
          <p:cNvCxnSpPr>
            <a:stCxn id="20" idx="0"/>
          </p:cNvCxnSpPr>
          <p:nvPr/>
        </p:nvCxnSpPr>
        <p:spPr>
          <a:xfrm flipH="1" flipV="1">
            <a:off x="6549082" y="2681417"/>
            <a:ext cx="1004954" cy="2955191"/>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855704"/>
      </p:ext>
    </p:extLst>
  </p:cSld>
  <p:clrMapOvr>
    <a:masterClrMapping/>
  </p:clrMapOvr>
  <p:transition spd="med">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a:t>
            </a:r>
            <a:r>
              <a:rPr lang="en-US" sz="2400" dirty="0" smtClean="0"/>
              <a:t>Welcome Screen</a:t>
            </a:r>
            <a:endParaRPr lang="en-US" sz="2400" dirty="0"/>
          </a:p>
        </p:txBody>
      </p:sp>
      <p:sp>
        <p:nvSpPr>
          <p:cNvPr id="3" name="Content Placeholder 2"/>
          <p:cNvSpPr>
            <a:spLocks noGrp="1"/>
          </p:cNvSpPr>
          <p:nvPr>
            <p:ph sz="half" idx="1"/>
          </p:nvPr>
        </p:nvSpPr>
        <p:spPr/>
        <p:txBody>
          <a:bodyPr/>
          <a:lstStyle/>
          <a:p>
            <a:pPr marL="0" indent="0">
              <a:buNone/>
            </a:pPr>
            <a:r>
              <a:rPr lang="en-US" dirty="0" smtClean="0"/>
              <a:t>The Welcome page is the products splash page with a high level graphic of typical AIM Environment, this screen also provides the links to the various work areas within AIM, these are the same as in the Navigation panel to the left side of the screen</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85</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126" y="2600561"/>
            <a:ext cx="6156101" cy="3003186"/>
          </a:xfrm>
          <a:prstGeom prst="rect">
            <a:avLst/>
          </a:prstGeom>
          <a:noFill/>
          <a:ln w="6350">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smtClean="0">
                <a:solidFill>
                  <a:srgbClr val="006699"/>
                </a:solidFill>
                <a:latin typeface="+mn-lt"/>
              </a:rPr>
              <a:t>Console Login &gt; Navigation Bar &gt; Welcome</a:t>
            </a:r>
          </a:p>
        </p:txBody>
      </p:sp>
      <p:sp>
        <p:nvSpPr>
          <p:cNvPr id="7" name="TextBox 6"/>
          <p:cNvSpPr txBox="1"/>
          <p:nvPr/>
        </p:nvSpPr>
        <p:spPr>
          <a:xfrm>
            <a:off x="339366" y="3120272"/>
            <a:ext cx="2064470" cy="978729"/>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b="1" dirty="0" smtClean="0">
                <a:latin typeface="+mn-lt"/>
              </a:rPr>
              <a:t>Links to the individual work areas within Essentials</a:t>
            </a:r>
          </a:p>
        </p:txBody>
      </p:sp>
      <p:cxnSp>
        <p:nvCxnSpPr>
          <p:cNvPr id="10" name="Straight Arrow Connector 9"/>
          <p:cNvCxnSpPr/>
          <p:nvPr/>
        </p:nvCxnSpPr>
        <p:spPr>
          <a:xfrm flipV="1">
            <a:off x="2055043" y="3337090"/>
            <a:ext cx="386499" cy="122547"/>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055043" y="3459637"/>
            <a:ext cx="2121031" cy="735291"/>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055043" y="3726731"/>
            <a:ext cx="2111604" cy="79813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055043" y="3723588"/>
            <a:ext cx="515331" cy="1335466"/>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733946"/>
      </p:ext>
    </p:extLst>
  </p:cSld>
  <p:clrMapOvr>
    <a:masterClrMapping/>
  </p:clrMapOvr>
  <p:transition spd="med">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noFill/>
          <a:ln>
            <a:noFill/>
          </a:ln>
        </p:spPr>
        <p:txBody>
          <a:bodyPr/>
          <a:lstStyle/>
          <a:p>
            <a:pPr marL="0" indent="0">
              <a:buNone/>
            </a:pPr>
            <a:r>
              <a:rPr lang="en-US" dirty="0" smtClean="0"/>
              <a:t>The Dashboard</a:t>
            </a:r>
            <a:r>
              <a:rPr lang="en-US" dirty="0"/>
              <a:t> </a:t>
            </a:r>
            <a:r>
              <a:rPr lang="en-US" dirty="0" smtClean="0"/>
              <a:t>offers an quick look at servers (physical and virtual) that have been discovered to host AIM Personas</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7205" y="2600960"/>
            <a:ext cx="6191175" cy="3022599"/>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Essentials UI </a:t>
            </a:r>
            <a:r>
              <a:rPr lang="en-US" sz="2400" dirty="0"/>
              <a:t>– </a:t>
            </a:r>
            <a:r>
              <a:rPr lang="en-US" sz="2400" dirty="0" smtClean="0"/>
              <a:t>Dashboard</a:t>
            </a:r>
            <a:endParaRPr lang="en-US" sz="24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86</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8" name="TextBox 7"/>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smtClean="0">
                <a:solidFill>
                  <a:srgbClr val="006699"/>
                </a:solidFill>
                <a:latin typeface="+mn-lt"/>
              </a:rPr>
              <a:t>Console Login </a:t>
            </a:r>
            <a:r>
              <a:rPr lang="en-US" sz="2000" b="1" dirty="0">
                <a:solidFill>
                  <a:srgbClr val="006699"/>
                </a:solidFill>
                <a:latin typeface="+mn-lt"/>
              </a:rPr>
              <a:t>&gt; Navigation Bar </a:t>
            </a:r>
            <a:r>
              <a:rPr lang="en-US" sz="2000" b="1" dirty="0" smtClean="0">
                <a:solidFill>
                  <a:srgbClr val="006699"/>
                </a:solidFill>
                <a:latin typeface="+mn-lt"/>
              </a:rPr>
              <a:t>&gt; Dashboard</a:t>
            </a:r>
            <a:endParaRPr lang="en-US" sz="2000" dirty="0" smtClean="0">
              <a:solidFill>
                <a:schemeClr val="bg2"/>
              </a:solidFill>
              <a:latin typeface="+mn-lt"/>
            </a:endParaRPr>
          </a:p>
        </p:txBody>
      </p:sp>
      <p:sp>
        <p:nvSpPr>
          <p:cNvPr id="9" name="TextBox 8"/>
          <p:cNvSpPr txBox="1"/>
          <p:nvPr/>
        </p:nvSpPr>
        <p:spPr>
          <a:xfrm>
            <a:off x="339366" y="3120272"/>
            <a:ext cx="2064470" cy="2353465"/>
          </a:xfrm>
          <a:prstGeom prst="rect">
            <a:avLst/>
          </a:prstGeom>
          <a:noFill/>
        </p:spPr>
        <p:txBody>
          <a:bodyPr wrap="square" rtlCol="0">
            <a:spAutoFit/>
          </a:bodyPr>
          <a:lstStyle/>
          <a:p>
            <a:pPr>
              <a:lnSpc>
                <a:spcPct val="90000"/>
              </a:lnSpc>
              <a:spcBef>
                <a:spcPts val="100"/>
              </a:spcBef>
              <a:spcAft>
                <a:spcPts val="100"/>
              </a:spcAft>
              <a:buClr>
                <a:schemeClr val="bg1"/>
              </a:buClr>
            </a:pPr>
            <a:r>
              <a:rPr lang="en-US" sz="1400" b="1" dirty="0" smtClean="0">
                <a:latin typeface="+mn-lt"/>
              </a:rPr>
              <a:t>Areas include:</a:t>
            </a:r>
          </a:p>
          <a:p>
            <a:pPr marL="285750" indent="-285750">
              <a:lnSpc>
                <a:spcPct val="90000"/>
              </a:lnSpc>
              <a:spcBef>
                <a:spcPts val="100"/>
              </a:spcBef>
              <a:spcAft>
                <a:spcPts val="100"/>
              </a:spcAft>
              <a:buClr>
                <a:schemeClr val="bg1"/>
              </a:buClr>
              <a:buFont typeface="Arial" pitchFamily="34" charset="0"/>
              <a:buChar char="•"/>
            </a:pPr>
            <a:r>
              <a:rPr lang="en-US" sz="1400" b="1" dirty="0" smtClean="0">
                <a:latin typeface="+mn-lt"/>
              </a:rPr>
              <a:t>Catalog quick glance of server information</a:t>
            </a:r>
          </a:p>
          <a:p>
            <a:pPr marL="285750" indent="-285750">
              <a:lnSpc>
                <a:spcPct val="90000"/>
              </a:lnSpc>
              <a:spcBef>
                <a:spcPts val="100"/>
              </a:spcBef>
              <a:spcAft>
                <a:spcPts val="100"/>
              </a:spcAft>
              <a:buClr>
                <a:schemeClr val="bg1"/>
              </a:buClr>
              <a:buFont typeface="Arial" pitchFamily="34" charset="0"/>
              <a:buChar char="•"/>
            </a:pPr>
            <a:endParaRPr lang="en-US" sz="1400" b="1" dirty="0" smtClean="0">
              <a:latin typeface="+mn-lt"/>
            </a:endParaRPr>
          </a:p>
          <a:p>
            <a:pPr marL="285750" indent="-285750">
              <a:lnSpc>
                <a:spcPct val="90000"/>
              </a:lnSpc>
              <a:spcBef>
                <a:spcPts val="100"/>
              </a:spcBef>
              <a:spcAft>
                <a:spcPts val="100"/>
              </a:spcAft>
              <a:buClr>
                <a:schemeClr val="bg1"/>
              </a:buClr>
              <a:buFont typeface="Arial" pitchFamily="34" charset="0"/>
              <a:buChar char="•"/>
            </a:pPr>
            <a:r>
              <a:rPr lang="en-US" sz="1400" b="1" dirty="0" smtClean="0">
                <a:latin typeface="+mn-lt"/>
              </a:rPr>
              <a:t>Server Workload Assignments </a:t>
            </a:r>
          </a:p>
          <a:p>
            <a:pPr marL="285750" indent="-285750">
              <a:lnSpc>
                <a:spcPct val="90000"/>
              </a:lnSpc>
              <a:spcBef>
                <a:spcPts val="100"/>
              </a:spcBef>
              <a:spcAft>
                <a:spcPts val="100"/>
              </a:spcAft>
              <a:buClr>
                <a:schemeClr val="bg1"/>
              </a:buClr>
              <a:buFont typeface="Arial" pitchFamily="34" charset="0"/>
              <a:buChar char="•"/>
            </a:pPr>
            <a:endParaRPr lang="en-US" sz="1400" b="1" dirty="0" smtClean="0">
              <a:latin typeface="+mn-lt"/>
            </a:endParaRPr>
          </a:p>
          <a:p>
            <a:pPr marL="285750" indent="-285750">
              <a:lnSpc>
                <a:spcPct val="90000"/>
              </a:lnSpc>
              <a:spcBef>
                <a:spcPts val="100"/>
              </a:spcBef>
              <a:spcAft>
                <a:spcPts val="100"/>
              </a:spcAft>
              <a:buClr>
                <a:schemeClr val="bg1"/>
              </a:buClr>
              <a:buFont typeface="Arial" pitchFamily="34" charset="0"/>
              <a:buChar char="•"/>
            </a:pPr>
            <a:r>
              <a:rPr lang="en-US" sz="1400" b="1" dirty="0" smtClean="0">
                <a:latin typeface="+mn-lt"/>
              </a:rPr>
              <a:t>Form Factors </a:t>
            </a:r>
            <a:r>
              <a:rPr lang="en-US" sz="1400" b="1" dirty="0">
                <a:latin typeface="+mn-lt"/>
              </a:rPr>
              <a:t> </a:t>
            </a:r>
            <a:r>
              <a:rPr lang="en-US" sz="1400" b="1" dirty="0" smtClean="0">
                <a:latin typeface="+mn-lt"/>
              </a:rPr>
              <a:t>- Physical Rack or Blade and Virtual</a:t>
            </a:r>
          </a:p>
        </p:txBody>
      </p:sp>
      <p:cxnSp>
        <p:nvCxnSpPr>
          <p:cNvPr id="10" name="Straight Arrow Connector 9"/>
          <p:cNvCxnSpPr/>
          <p:nvPr/>
        </p:nvCxnSpPr>
        <p:spPr>
          <a:xfrm flipV="1">
            <a:off x="2300145" y="3440784"/>
            <a:ext cx="1244333" cy="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300145" y="4374037"/>
            <a:ext cx="1300894" cy="157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300145" y="5297864"/>
            <a:ext cx="3949826" cy="1257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644441"/>
      </p:ext>
    </p:extLst>
  </p:cSld>
  <p:clrMapOvr>
    <a:masterClrMapping/>
  </p:clrMapOvr>
  <p:transition spd="med">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Administration</a:t>
            </a:r>
            <a:endParaRPr lang="en-US" dirty="0"/>
          </a:p>
        </p:txBody>
      </p:sp>
      <p:sp>
        <p:nvSpPr>
          <p:cNvPr id="3" name="Content Placeholder 2"/>
          <p:cNvSpPr>
            <a:spLocks noGrp="1"/>
          </p:cNvSpPr>
          <p:nvPr>
            <p:ph sz="half" idx="1"/>
          </p:nvPr>
        </p:nvSpPr>
        <p:spPr/>
        <p:txBody>
          <a:bodyPr/>
          <a:lstStyle/>
          <a:p>
            <a:pPr marL="0" indent="0">
              <a:buNone/>
            </a:pPr>
            <a:r>
              <a:rPr lang="en-US" dirty="0" smtClean="0"/>
              <a:t>The Administration page provides Users and Roles configuration tools that enable the administrator to create tasked based role and user creation for AIM administration tasks. </a:t>
            </a:r>
            <a:r>
              <a:rPr lang="en-US" dirty="0"/>
              <a:t>In AIM 3.4.2 </a:t>
            </a:r>
            <a:r>
              <a:rPr lang="en-US" dirty="0" smtClean="0"/>
              <a:t>the </a:t>
            </a:r>
            <a:r>
              <a:rPr lang="en-US" dirty="0"/>
              <a:t>Environment and Controllers screens </a:t>
            </a:r>
            <a:r>
              <a:rPr lang="en-US" dirty="0" smtClean="0"/>
              <a:t>have been incorporated into the Administration area of AIM. </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87</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7" name="TextBox 6"/>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smtClean="0">
                <a:solidFill>
                  <a:srgbClr val="006699"/>
                </a:solidFill>
                <a:latin typeface="+mn-lt"/>
              </a:rPr>
              <a:t>Console Login </a:t>
            </a:r>
            <a:r>
              <a:rPr lang="en-US" sz="2000" b="1" dirty="0">
                <a:solidFill>
                  <a:srgbClr val="006699"/>
                </a:solidFill>
                <a:latin typeface="+mn-lt"/>
              </a:rPr>
              <a:t>&gt; Navigation Bar </a:t>
            </a:r>
            <a:r>
              <a:rPr lang="en-US" sz="2000" b="1" dirty="0" smtClean="0">
                <a:solidFill>
                  <a:srgbClr val="006699"/>
                </a:solidFill>
                <a:latin typeface="+mn-lt"/>
              </a:rPr>
              <a:t>&gt; Administration</a:t>
            </a:r>
            <a:endParaRPr lang="en-US" sz="2000" dirty="0" smtClean="0">
              <a:solidFill>
                <a:schemeClr val="bg2"/>
              </a:solidFill>
              <a:latin typeface="+mn-lt"/>
            </a:endParaRP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061" y="2568981"/>
            <a:ext cx="5109608" cy="2499767"/>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498517" y="3110856"/>
            <a:ext cx="5129228" cy="2507623"/>
          </a:xfrm>
          <a:prstGeom prst="rect">
            <a:avLst/>
          </a:prstGeom>
          <a:noFill/>
          <a:ln w="9525">
            <a:solidFill>
              <a:schemeClr val="bg2">
                <a:lumMod val="50000"/>
                <a:lumOff val="50000"/>
              </a:schemeClr>
            </a:solidFill>
            <a:miter lim="800000"/>
            <a:headEnd/>
            <a:tailEnd/>
          </a:ln>
        </p:spPr>
      </p:pic>
    </p:spTree>
    <p:extLst>
      <p:ext uri="{BB962C8B-B14F-4D97-AF65-F5344CB8AC3E}">
        <p14:creationId xmlns:p14="http://schemas.microsoft.com/office/powerpoint/2010/main" val="977606341"/>
      </p:ext>
    </p:extLst>
  </p:cSld>
  <p:clrMapOvr>
    <a:masterClrMapping/>
  </p:clrMapOvr>
  <p:transition spd="med">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Environment</a:t>
            </a:r>
            <a:endParaRPr lang="en-US" dirty="0"/>
          </a:p>
        </p:txBody>
      </p:sp>
      <p:sp>
        <p:nvSpPr>
          <p:cNvPr id="3" name="Content Placeholder 2"/>
          <p:cNvSpPr>
            <a:spLocks noGrp="1"/>
          </p:cNvSpPr>
          <p:nvPr>
            <p:ph sz="half" idx="1"/>
          </p:nvPr>
        </p:nvSpPr>
        <p:spPr/>
        <p:txBody>
          <a:bodyPr/>
          <a:lstStyle/>
          <a:p>
            <a:pPr marL="0" indent="0">
              <a:buNone/>
            </a:pPr>
            <a:r>
              <a:rPr lang="en-US" dirty="0" smtClean="0"/>
              <a:t>The Environment page has been moved into the Administration </a:t>
            </a:r>
            <a:r>
              <a:rPr lang="en-US" dirty="0"/>
              <a:t>area </a:t>
            </a:r>
            <a:r>
              <a:rPr lang="en-US" dirty="0" smtClean="0"/>
              <a:t>providing </a:t>
            </a:r>
            <a:r>
              <a:rPr lang="en-US" dirty="0"/>
              <a:t>a quick glance to Environment Properties, DHCP, License data, Tags, and Events. </a:t>
            </a:r>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88</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422689" y="2582839"/>
            <a:ext cx="6204323" cy="3035535"/>
          </a:xfrm>
          <a:prstGeom prst="rect">
            <a:avLst/>
          </a:prstGeom>
          <a:noFill/>
          <a:ln w="9525">
            <a:solidFill>
              <a:schemeClr val="bg2">
                <a:lumMod val="50000"/>
                <a:lumOff val="50000"/>
              </a:schemeClr>
            </a:solidFill>
            <a:miter lim="800000"/>
            <a:headEnd/>
            <a:tailEnd/>
          </a:ln>
        </p:spPr>
      </p:pic>
      <p:sp>
        <p:nvSpPr>
          <p:cNvPr id="8" name="TextBox 7"/>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a:t>
            </a:r>
            <a:r>
              <a:rPr lang="en-US" sz="2000" b="1" dirty="0" smtClean="0">
                <a:solidFill>
                  <a:srgbClr val="006699"/>
                </a:solidFill>
                <a:latin typeface="+mn-lt"/>
              </a:rPr>
              <a:t>Navigation Bar &gt; Administration &gt; Environment</a:t>
            </a:r>
            <a:endParaRPr lang="en-US" sz="2000" dirty="0" smtClean="0">
              <a:solidFill>
                <a:schemeClr val="bg2"/>
              </a:solidFill>
              <a:latin typeface="+mn-lt"/>
            </a:endParaRPr>
          </a:p>
        </p:txBody>
      </p:sp>
    </p:spTree>
    <p:extLst>
      <p:ext uri="{BB962C8B-B14F-4D97-AF65-F5344CB8AC3E}">
        <p14:creationId xmlns:p14="http://schemas.microsoft.com/office/powerpoint/2010/main" val="3645514241"/>
      </p:ext>
    </p:extLst>
  </p:cSld>
  <p:clrMapOvr>
    <a:masterClrMapping/>
  </p:clrMapOvr>
  <p:transition spd="med">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indent="0">
              <a:buNone/>
            </a:pPr>
            <a:r>
              <a:rPr lang="en-US" dirty="0" smtClean="0"/>
              <a:t>The Controllers page gives users with associated rights a quick view of the Controllers properties, NICs and associated events. Providing the Administrator with enhanced monitoring capabilities over previous release versions.</a:t>
            </a:r>
          </a:p>
          <a:p>
            <a:pPr marL="0" indent="0">
              <a:buNone/>
            </a:pPr>
            <a:endParaRPr lang="en-US" dirty="0"/>
          </a:p>
        </p:txBody>
      </p:sp>
      <p:pic>
        <p:nvPicPr>
          <p:cNvPr id="6146" name="Picture 2" descr="C:\Users\anthony_rivas\Desktop\AIM Training Directory\Training in Development\AIM Essential Training Development\Screen Shots\Essentials Controller p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0960" y="2594464"/>
            <a:ext cx="6184880" cy="3019424"/>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Essentials UI </a:t>
            </a:r>
            <a:r>
              <a:rPr lang="en-US" sz="2400" dirty="0" smtClean="0"/>
              <a:t>– Controllers</a:t>
            </a:r>
            <a:endParaRPr lang="en-US" sz="24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89</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8" name="TextBox 7"/>
          <p:cNvSpPr txBox="1"/>
          <p:nvPr/>
        </p:nvSpPr>
        <p:spPr>
          <a:xfrm>
            <a:off x="465050" y="2157042"/>
            <a:ext cx="8141621" cy="313932"/>
          </a:xfrm>
          <a:prstGeom prst="rect">
            <a:avLst/>
          </a:prstGeom>
          <a:noFill/>
        </p:spPr>
        <p:txBody>
          <a:bodyPr wrap="square" rtlCol="0">
            <a:spAutoFit/>
          </a:bodyPr>
          <a:lstStyle/>
          <a:p>
            <a:pPr marL="233363" indent="-233363">
              <a:lnSpc>
                <a:spcPct val="90000"/>
              </a:lnSpc>
              <a:spcBef>
                <a:spcPts val="100"/>
              </a:spcBef>
              <a:spcAft>
                <a:spcPts val="100"/>
              </a:spcAft>
              <a:buClr>
                <a:schemeClr val="bg1"/>
              </a:buClr>
              <a:buFont typeface="Arial" pitchFamily="34" charset="0"/>
              <a:buChar char="•"/>
            </a:pPr>
            <a:r>
              <a:rPr lang="en-US" sz="1600" dirty="0" smtClean="0">
                <a:solidFill>
                  <a:schemeClr val="bg2"/>
                </a:solidFill>
                <a:latin typeface="+mn-lt"/>
              </a:rPr>
              <a:t>No graphical or Network views are available for this element </a:t>
            </a:r>
          </a:p>
        </p:txBody>
      </p:sp>
      <p:sp>
        <p:nvSpPr>
          <p:cNvPr id="10" name="TextBox 9"/>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Controllers</a:t>
            </a:r>
            <a:endParaRPr lang="en-US" sz="2000" dirty="0" smtClean="0">
              <a:solidFill>
                <a:schemeClr val="bg2"/>
              </a:solidFill>
              <a:latin typeface="+mn-lt"/>
            </a:endParaRPr>
          </a:p>
        </p:txBody>
      </p:sp>
    </p:spTree>
    <p:extLst>
      <p:ext uri="{BB962C8B-B14F-4D97-AF65-F5344CB8AC3E}">
        <p14:creationId xmlns:p14="http://schemas.microsoft.com/office/powerpoint/2010/main" val="412182813"/>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679490"/>
            <a:ext cx="6221002" cy="1006685"/>
          </a:xfrm>
        </p:spPr>
        <p:txBody>
          <a:bodyPr/>
          <a:lstStyle/>
          <a:p>
            <a:r>
              <a:rPr lang="en-US" sz="3200"/>
              <a:t>Dell </a:t>
            </a:r>
            <a:r>
              <a:rPr lang="en-US" sz="3200" smtClean="0"/>
              <a:t>AIM </a:t>
            </a:r>
            <a:r>
              <a:rPr lang="en-US" sz="3200" dirty="0"/>
              <a:t>Training</a:t>
            </a:r>
          </a:p>
        </p:txBody>
      </p:sp>
      <p:sp>
        <p:nvSpPr>
          <p:cNvPr id="3" name="Subtitle 2"/>
          <p:cNvSpPr>
            <a:spLocks noGrp="1"/>
          </p:cNvSpPr>
          <p:nvPr>
            <p:ph type="subTitle" idx="1"/>
          </p:nvPr>
        </p:nvSpPr>
        <p:spPr/>
        <p:txBody>
          <a:bodyPr/>
          <a:lstStyle/>
          <a:p>
            <a:r>
              <a:rPr lang="en-US" sz="2800" dirty="0" smtClean="0"/>
              <a:t>Class Agenda</a:t>
            </a:r>
            <a:endParaRPr lang="en-US" sz="2800" dirty="0"/>
          </a:p>
          <a:p>
            <a:endParaRPr lang="en-US" dirty="0"/>
          </a:p>
        </p:txBody>
      </p:sp>
    </p:spTree>
    <p:extLst>
      <p:ext uri="{BB962C8B-B14F-4D97-AF65-F5344CB8AC3E}">
        <p14:creationId xmlns:p14="http://schemas.microsoft.com/office/powerpoint/2010/main" val="100017023"/>
      </p:ext>
    </p:extLst>
  </p:cSld>
  <p:clrMapOvr>
    <a:masterClrMapping/>
  </p:clrMapOvr>
  <p:transition spd="med">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a:t>
            </a:r>
            <a:r>
              <a:rPr lang="en-US" sz="2400" dirty="0" smtClean="0"/>
              <a:t>Racks and Chassis</a:t>
            </a:r>
            <a:br>
              <a:rPr lang="en-US" sz="2400" dirty="0" smtClean="0"/>
            </a:br>
            <a:r>
              <a:rPr lang="en-US" sz="2400" dirty="0" smtClean="0"/>
              <a:t>–Task dropdown menu</a:t>
            </a:r>
            <a:endParaRPr lang="en-US" sz="2400" dirty="0"/>
          </a:p>
        </p:txBody>
      </p:sp>
      <p:sp>
        <p:nvSpPr>
          <p:cNvPr id="3" name="Content Placeholder 2"/>
          <p:cNvSpPr>
            <a:spLocks noGrp="1"/>
          </p:cNvSpPr>
          <p:nvPr>
            <p:ph sz="half" idx="1"/>
          </p:nvPr>
        </p:nvSpPr>
        <p:spPr/>
        <p:txBody>
          <a:bodyPr/>
          <a:lstStyle/>
          <a:p>
            <a:pPr marL="0" indent="0">
              <a:buNone/>
            </a:pPr>
            <a:r>
              <a:rPr lang="en-US" dirty="0" smtClean="0"/>
              <a:t>The Racks and Chassis page provides Catalog, Server and Network views of managed Racks ad Chassis within the AIM environment. Also available from the Select a Task menu are wizards added to AIM 3.4.2 providing for UI based adding and editing of Racks and Chassis into the AIM environment.</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90</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10" name="TextBox 9"/>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Racks and Chassis</a:t>
            </a:r>
            <a:endParaRPr lang="en-US" sz="2000" dirty="0" smtClean="0">
              <a:solidFill>
                <a:schemeClr val="bg2"/>
              </a:solidFill>
              <a:latin typeface="+mn-lt"/>
            </a:endParaRPr>
          </a:p>
        </p:txBody>
      </p:sp>
      <p:pic>
        <p:nvPicPr>
          <p:cNvPr id="8194" name="Picture 2" descr="C:\Users\anthony_rivas\Desktop\AIM Training Directory\Training in Development\AIM Essential Training Development\Screen Shots\Essentials Racks and Chassis page task drop dow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719" y="2585546"/>
            <a:ext cx="6157377" cy="3032933"/>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693592"/>
      </p:ext>
    </p:extLst>
  </p:cSld>
  <p:clrMapOvr>
    <a:masterClrMapping/>
  </p:clrMapOvr>
  <p:transition spd="med">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Racks and </a:t>
            </a:r>
            <a:r>
              <a:rPr lang="en-US" sz="2400" dirty="0" smtClean="0"/>
              <a:t>Chassis</a:t>
            </a:r>
            <a:br>
              <a:rPr lang="en-US" sz="2400" dirty="0" smtClean="0"/>
            </a:br>
            <a:r>
              <a:rPr lang="en-US" sz="2400" dirty="0" smtClean="0"/>
              <a:t>- Drop down selection of Graphic view</a:t>
            </a:r>
            <a:endParaRPr lang="en-US" sz="2400" dirty="0"/>
          </a:p>
        </p:txBody>
      </p:sp>
      <p:sp>
        <p:nvSpPr>
          <p:cNvPr id="3" name="Content Placeholder 2"/>
          <p:cNvSpPr>
            <a:spLocks noGrp="1"/>
          </p:cNvSpPr>
          <p:nvPr>
            <p:ph sz="half" idx="1"/>
          </p:nvPr>
        </p:nvSpPr>
        <p:spPr/>
        <p:txBody>
          <a:bodyPr/>
          <a:lstStyle/>
          <a:p>
            <a:pPr marL="0" indent="0">
              <a:buNone/>
            </a:pPr>
            <a:r>
              <a:rPr lang="en-US" dirty="0" smtClean="0"/>
              <a:t>AIM Essentials 3.4.2 provides graphical representation of the managed </a:t>
            </a:r>
            <a:r>
              <a:rPr lang="en-US" dirty="0" err="1" smtClean="0"/>
              <a:t>vRacks</a:t>
            </a:r>
            <a:r>
              <a:rPr lang="en-US" dirty="0"/>
              <a:t> </a:t>
            </a:r>
            <a:r>
              <a:rPr lang="en-US" dirty="0" smtClean="0"/>
              <a:t>along with its associated servers and switches. Clicking on the image changes the information in the Details area below reflecting information about the selected object.</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91</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9" name="TextBox 8"/>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Racks and Chassis</a:t>
            </a:r>
            <a:endParaRPr lang="en-US" sz="2000" dirty="0" smtClean="0">
              <a:solidFill>
                <a:schemeClr val="bg2"/>
              </a:solidFill>
              <a:latin typeface="+mn-lt"/>
            </a:endParaRPr>
          </a:p>
        </p:txBody>
      </p:sp>
      <p:pic>
        <p:nvPicPr>
          <p:cNvPr id="9218" name="Picture 2" descr="C:\Users\anthony_rivas\Desktop\AIM Training Directory\Training in Development\AIM Essential Training Development\Screen Shots\Essentials Racks and Chassis page View drop dow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720" y="2585396"/>
            <a:ext cx="6157684" cy="3033083"/>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248846"/>
      </p:ext>
    </p:extLst>
  </p:cSld>
  <p:clrMapOvr>
    <a:masterClrMapping/>
  </p:clrMapOvr>
  <p:transition spd="med">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pPr marL="0" indent="0">
              <a:buNone/>
            </a:pPr>
            <a:r>
              <a:rPr lang="en-US" dirty="0" smtClean="0"/>
              <a:t>This screenshot shows you that the top switch ID SW.10.6 is also an Interconnect switch named interconn01. Details for this switch also provide the location and a quick jump link to take you to the Switches details tab of the Associated </a:t>
            </a:r>
            <a:r>
              <a:rPr lang="en-US" dirty="0" err="1" smtClean="0"/>
              <a:t>vRack</a:t>
            </a:r>
            <a:r>
              <a:rPr lang="en-US" dirty="0" smtClean="0"/>
              <a:t> CH.10.1 for this example.</a:t>
            </a:r>
            <a:endParaRPr lang="en-US" dirty="0"/>
          </a:p>
        </p:txBody>
      </p:sp>
      <p:sp>
        <p:nvSpPr>
          <p:cNvPr id="2" name="Title 1"/>
          <p:cNvSpPr>
            <a:spLocks noGrp="1"/>
          </p:cNvSpPr>
          <p:nvPr>
            <p:ph type="title"/>
          </p:nvPr>
        </p:nvSpPr>
        <p:spPr/>
        <p:txBody>
          <a:bodyPr/>
          <a:lstStyle/>
          <a:p>
            <a:r>
              <a:rPr lang="en-US" dirty="0"/>
              <a:t>Essentials UI </a:t>
            </a:r>
            <a:r>
              <a:rPr lang="en-US" sz="2400" dirty="0"/>
              <a:t>– Racks and </a:t>
            </a:r>
            <a:r>
              <a:rPr lang="en-US" sz="2400" dirty="0" smtClean="0"/>
              <a:t>Chassis </a:t>
            </a:r>
            <a:br>
              <a:rPr lang="en-US" sz="2400" dirty="0" smtClean="0"/>
            </a:br>
            <a:r>
              <a:rPr lang="en-US" sz="2400" dirty="0" smtClean="0"/>
              <a:t>– Graphic view with Switch Data</a:t>
            </a:r>
            <a:endParaRPr lang="en-US" sz="2400"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92</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9" name="TextBox 8"/>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Racks and Chassis</a:t>
            </a:r>
            <a:endParaRPr lang="en-US" sz="2000" dirty="0" smtClean="0">
              <a:solidFill>
                <a:schemeClr val="bg2"/>
              </a:solidFill>
              <a:latin typeface="+mn-lt"/>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9823" y="2576945"/>
            <a:ext cx="6154632" cy="3040265"/>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0334055"/>
      </p:ext>
    </p:extLst>
  </p:cSld>
  <p:clrMapOvr>
    <a:masterClrMapping/>
  </p:clrMapOvr>
  <p:transition spd="med">
    <p:wipe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Servers</a:t>
            </a:r>
            <a:endParaRPr lang="en-US" dirty="0"/>
          </a:p>
        </p:txBody>
      </p:sp>
      <p:sp>
        <p:nvSpPr>
          <p:cNvPr id="3" name="Content Placeholder 2"/>
          <p:cNvSpPr>
            <a:spLocks noGrp="1"/>
          </p:cNvSpPr>
          <p:nvPr>
            <p:ph sz="half" idx="1"/>
          </p:nvPr>
        </p:nvSpPr>
        <p:spPr/>
        <p:txBody>
          <a:bodyPr/>
          <a:lstStyle/>
          <a:p>
            <a:pPr marL="0" indent="0">
              <a:buNone/>
            </a:pPr>
            <a:r>
              <a:rPr lang="en-US" dirty="0" smtClean="0"/>
              <a:t>The Servers page lists discovered servers within the associated rack. In this example there are two hardware servers, identified by their Service Tag ID and 3 virtual machine servers that are hosted on the ESX physical machine F7QCP1.</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93</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2" descr="C:\Users\anthony_rivas\Desktop\AIM Training Directory\Training in Development\AIM Essential Training Development\Screen Shots\Essentials Servers p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253" y="2195316"/>
            <a:ext cx="5226325" cy="2613163"/>
          </a:xfrm>
          <a:prstGeom prst="rect">
            <a:avLst/>
          </a:prstGeom>
          <a:noFill/>
          <a:ln>
            <a:solidFill>
              <a:schemeClr val="bg2">
                <a:lumMod val="50000"/>
                <a:lumOff val="50000"/>
              </a:schemeClr>
            </a:solidFill>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330" y="3058603"/>
            <a:ext cx="5194844" cy="255667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Servers</a:t>
            </a:r>
            <a:endParaRPr lang="en-US" sz="2000" dirty="0" smtClean="0">
              <a:solidFill>
                <a:schemeClr val="bg2"/>
              </a:solidFill>
              <a:latin typeface="+mn-lt"/>
            </a:endParaRPr>
          </a:p>
        </p:txBody>
      </p:sp>
      <p:sp>
        <p:nvSpPr>
          <p:cNvPr id="10" name="TextBox 9"/>
          <p:cNvSpPr txBox="1"/>
          <p:nvPr/>
        </p:nvSpPr>
        <p:spPr>
          <a:xfrm>
            <a:off x="490194" y="4892511"/>
            <a:ext cx="2828041" cy="674031"/>
          </a:xfrm>
          <a:prstGeom prst="rect">
            <a:avLst/>
          </a:prstGeom>
          <a:noFill/>
        </p:spPr>
        <p:txBody>
          <a:bodyPr wrap="square" rtlCol="0">
            <a:spAutoFit/>
          </a:bodyPr>
          <a:lstStyle/>
          <a:p>
            <a:pPr marL="233363" indent="-233363">
              <a:lnSpc>
                <a:spcPct val="90000"/>
              </a:lnSpc>
              <a:spcBef>
                <a:spcPts val="100"/>
              </a:spcBef>
              <a:spcAft>
                <a:spcPts val="100"/>
              </a:spcAft>
              <a:buClr>
                <a:schemeClr val="bg1"/>
              </a:buClr>
              <a:buFont typeface="Arial" pitchFamily="34" charset="0"/>
              <a:buChar char="•"/>
            </a:pPr>
            <a:r>
              <a:rPr lang="en-US" sz="1400" dirty="0" smtClean="0">
                <a:solidFill>
                  <a:schemeClr val="bg2"/>
                </a:solidFill>
                <a:latin typeface="+mn-lt"/>
              </a:rPr>
              <a:t>Also shown here is the graphical server view for this Controller.</a:t>
            </a:r>
          </a:p>
        </p:txBody>
      </p:sp>
    </p:spTree>
    <p:extLst>
      <p:ext uri="{BB962C8B-B14F-4D97-AF65-F5344CB8AC3E}">
        <p14:creationId xmlns:p14="http://schemas.microsoft.com/office/powerpoint/2010/main" val="831239374"/>
      </p:ext>
    </p:extLst>
  </p:cSld>
  <p:clrMapOvr>
    <a:masterClrMapping/>
  </p:clrMapOvr>
  <p:transition spd="med">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Racks and Chassis Switches</a:t>
            </a:r>
            <a:r>
              <a:rPr lang="en-US" b="1" dirty="0"/>
              <a:t/>
            </a:r>
            <a:br>
              <a:rPr lang="en-US" b="1" dirty="0"/>
            </a:br>
            <a:endParaRPr lang="en-US" dirty="0"/>
          </a:p>
        </p:txBody>
      </p:sp>
      <p:sp>
        <p:nvSpPr>
          <p:cNvPr id="3" name="Content Placeholder 2"/>
          <p:cNvSpPr>
            <a:spLocks noGrp="1"/>
          </p:cNvSpPr>
          <p:nvPr>
            <p:ph sz="half" idx="1"/>
          </p:nvPr>
        </p:nvSpPr>
        <p:spPr/>
        <p:txBody>
          <a:bodyPr/>
          <a:lstStyle/>
          <a:p>
            <a:pPr marL="0" indent="0">
              <a:buNone/>
            </a:pPr>
            <a:r>
              <a:rPr lang="en-US" dirty="0" smtClean="0"/>
              <a:t>The Racks and Chassis page also provides a Catalog and Graphical Server view listing the switches added as read only switches into the AIM Essentials environment. Details provides properties ID, Name, Location. Manufacturer, Firmware, management mode, IP address and other information about the selected switch.</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94</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3139" y="2575936"/>
            <a:ext cx="5547940" cy="304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Racks and Chassis Switches</a:t>
            </a:r>
            <a:endParaRPr lang="en-US" sz="2000" dirty="0" smtClean="0">
              <a:solidFill>
                <a:schemeClr val="bg2"/>
              </a:solidFill>
              <a:latin typeface="+mn-lt"/>
            </a:endParaRPr>
          </a:p>
        </p:txBody>
      </p:sp>
      <p:sp>
        <p:nvSpPr>
          <p:cNvPr id="7" name="TextBox 6"/>
          <p:cNvSpPr txBox="1"/>
          <p:nvPr/>
        </p:nvSpPr>
        <p:spPr>
          <a:xfrm>
            <a:off x="452487" y="2846895"/>
            <a:ext cx="2469822" cy="2462213"/>
          </a:xfrm>
          <a:prstGeom prst="rect">
            <a:avLst/>
          </a:prstGeom>
          <a:noFill/>
        </p:spPr>
        <p:txBody>
          <a:bodyPr wrap="square" rtlCol="0">
            <a:spAutoFit/>
          </a:bodyPr>
          <a:lstStyle/>
          <a:p>
            <a:pPr>
              <a:lnSpc>
                <a:spcPct val="90000"/>
              </a:lnSpc>
              <a:spcBef>
                <a:spcPts val="100"/>
              </a:spcBef>
              <a:spcAft>
                <a:spcPts val="100"/>
              </a:spcAft>
              <a:buClr>
                <a:schemeClr val="bg1"/>
              </a:buClr>
            </a:pPr>
            <a:r>
              <a:rPr lang="en-US" sz="1600" dirty="0" smtClean="0">
                <a:solidFill>
                  <a:schemeClr val="bg2"/>
                </a:solidFill>
                <a:latin typeface="+mn-lt"/>
              </a:rPr>
              <a:t>Additional information in the Details area include:</a:t>
            </a:r>
          </a:p>
          <a:p>
            <a:pPr marL="285750" indent="-285750">
              <a:lnSpc>
                <a:spcPct val="90000"/>
              </a:lnSpc>
              <a:spcBef>
                <a:spcPts val="100"/>
              </a:spcBef>
              <a:spcAft>
                <a:spcPts val="100"/>
              </a:spcAft>
              <a:buClr>
                <a:schemeClr val="bg1"/>
              </a:buClr>
              <a:buFont typeface="Arial" pitchFamily="34" charset="0"/>
              <a:buChar char="•"/>
            </a:pPr>
            <a:r>
              <a:rPr lang="en-US" sz="1600" dirty="0" smtClean="0">
                <a:solidFill>
                  <a:schemeClr val="bg2"/>
                </a:solidFill>
                <a:latin typeface="+mn-lt"/>
              </a:rPr>
              <a:t>Switch Port</a:t>
            </a:r>
          </a:p>
          <a:p>
            <a:pPr marL="285750" indent="-285750">
              <a:lnSpc>
                <a:spcPct val="90000"/>
              </a:lnSpc>
              <a:spcBef>
                <a:spcPts val="100"/>
              </a:spcBef>
              <a:spcAft>
                <a:spcPts val="100"/>
              </a:spcAft>
              <a:buClr>
                <a:schemeClr val="bg1"/>
              </a:buClr>
              <a:buFont typeface="Arial" pitchFamily="34" charset="0"/>
              <a:buChar char="•"/>
            </a:pPr>
            <a:r>
              <a:rPr lang="en-US" sz="1600" dirty="0" smtClean="0">
                <a:solidFill>
                  <a:schemeClr val="bg2"/>
                </a:solidFill>
                <a:latin typeface="+mn-lt"/>
              </a:rPr>
              <a:t>External Network Connections</a:t>
            </a:r>
          </a:p>
          <a:p>
            <a:pPr marL="285750" indent="-285750">
              <a:lnSpc>
                <a:spcPct val="90000"/>
              </a:lnSpc>
              <a:spcBef>
                <a:spcPts val="100"/>
              </a:spcBef>
              <a:spcAft>
                <a:spcPts val="100"/>
              </a:spcAft>
              <a:buClr>
                <a:schemeClr val="bg1"/>
              </a:buClr>
              <a:buFont typeface="Arial" pitchFamily="34" charset="0"/>
              <a:buChar char="•"/>
            </a:pPr>
            <a:r>
              <a:rPr lang="en-US" sz="1600" dirty="0" smtClean="0">
                <a:solidFill>
                  <a:schemeClr val="bg2"/>
                </a:solidFill>
                <a:latin typeface="+mn-lt"/>
              </a:rPr>
              <a:t>VLANS</a:t>
            </a:r>
          </a:p>
          <a:p>
            <a:pPr marL="285750" indent="-285750">
              <a:lnSpc>
                <a:spcPct val="90000"/>
              </a:lnSpc>
              <a:spcBef>
                <a:spcPts val="100"/>
              </a:spcBef>
              <a:spcAft>
                <a:spcPts val="100"/>
              </a:spcAft>
              <a:buClr>
                <a:schemeClr val="bg1"/>
              </a:buClr>
              <a:buFont typeface="Arial" pitchFamily="34" charset="0"/>
              <a:buChar char="•"/>
            </a:pPr>
            <a:r>
              <a:rPr lang="en-US" sz="1600" dirty="0" smtClean="0">
                <a:solidFill>
                  <a:schemeClr val="bg2"/>
                </a:solidFill>
                <a:latin typeface="+mn-lt"/>
              </a:rPr>
              <a:t>Tags</a:t>
            </a:r>
          </a:p>
          <a:p>
            <a:pPr marL="285750" indent="-285750">
              <a:lnSpc>
                <a:spcPct val="90000"/>
              </a:lnSpc>
              <a:spcBef>
                <a:spcPts val="100"/>
              </a:spcBef>
              <a:spcAft>
                <a:spcPts val="100"/>
              </a:spcAft>
              <a:buClr>
                <a:schemeClr val="bg1"/>
              </a:buClr>
              <a:buFont typeface="Arial" pitchFamily="34" charset="0"/>
              <a:buChar char="•"/>
            </a:pPr>
            <a:r>
              <a:rPr lang="en-US" sz="1600" dirty="0">
                <a:solidFill>
                  <a:schemeClr val="bg2"/>
                </a:solidFill>
                <a:latin typeface="+mn-lt"/>
              </a:rPr>
              <a:t>a</a:t>
            </a:r>
            <a:r>
              <a:rPr lang="en-US" sz="1600" dirty="0" smtClean="0">
                <a:solidFill>
                  <a:schemeClr val="bg2"/>
                </a:solidFill>
                <a:latin typeface="+mn-lt"/>
              </a:rPr>
              <a:t>nd Events</a:t>
            </a:r>
          </a:p>
          <a:p>
            <a:pPr>
              <a:lnSpc>
                <a:spcPct val="90000"/>
              </a:lnSpc>
              <a:spcBef>
                <a:spcPts val="100"/>
              </a:spcBef>
              <a:spcAft>
                <a:spcPts val="100"/>
              </a:spcAft>
              <a:buClr>
                <a:schemeClr val="bg1"/>
              </a:buClr>
            </a:pPr>
            <a:endParaRPr lang="en-US" sz="1600" dirty="0" smtClean="0">
              <a:solidFill>
                <a:schemeClr val="bg2"/>
              </a:solidFill>
              <a:latin typeface="+mn-lt"/>
            </a:endParaRPr>
          </a:p>
        </p:txBody>
      </p:sp>
    </p:spTree>
    <p:extLst>
      <p:ext uri="{BB962C8B-B14F-4D97-AF65-F5344CB8AC3E}">
        <p14:creationId xmlns:p14="http://schemas.microsoft.com/office/powerpoint/2010/main" val="3471638534"/>
      </p:ext>
    </p:extLst>
  </p:cSld>
  <p:clrMapOvr>
    <a:masterClrMapping/>
  </p:clrMapOvr>
  <p:transition spd="med">
    <p:wipe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Racks and Chassis Switches</a:t>
            </a:r>
            <a:br>
              <a:rPr lang="en-US" sz="2400" dirty="0"/>
            </a:br>
            <a:r>
              <a:rPr lang="en-US" sz="2400" dirty="0"/>
              <a:t>- Edit Ports Wizard</a:t>
            </a:r>
          </a:p>
        </p:txBody>
      </p:sp>
      <p:sp>
        <p:nvSpPr>
          <p:cNvPr id="3" name="Content Placeholder 2"/>
          <p:cNvSpPr>
            <a:spLocks noGrp="1"/>
          </p:cNvSpPr>
          <p:nvPr>
            <p:ph sz="half" idx="1"/>
          </p:nvPr>
        </p:nvSpPr>
        <p:spPr/>
        <p:txBody>
          <a:bodyPr/>
          <a:lstStyle/>
          <a:p>
            <a:pPr marL="0" indent="0">
              <a:buNone/>
            </a:pPr>
            <a:r>
              <a:rPr lang="en-US" dirty="0" smtClean="0"/>
              <a:t>Switch Ports can now be edited using the AIM 3.4.2 Essentials Console UI. Users with administrative rights to perform this task can Enable a port, select a role such as external, interconnect, host, unmanaged, or unknown for the switch port. </a:t>
            </a:r>
            <a:r>
              <a:rPr lang="en-US" dirty="0"/>
              <a:t>Channel ID can also be set using </a:t>
            </a:r>
            <a:r>
              <a:rPr lang="en-US" dirty="0" smtClean="0"/>
              <a:t>the Edit Port Wizard.</a:t>
            </a:r>
            <a:endParaRPr lang="en-US" dirty="0"/>
          </a:p>
          <a:p>
            <a:pPr marL="0" indent="0">
              <a:buNone/>
            </a:pP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95</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583281"/>
            <a:ext cx="6177280" cy="3024293"/>
          </a:xfrm>
          <a:prstGeom prst="rect">
            <a:avLst/>
          </a:prstGeom>
          <a:ln>
            <a:solidFill>
              <a:schemeClr val="bg2">
                <a:lumMod val="50000"/>
                <a:lumOff val="50000"/>
              </a:schemeClr>
            </a:solidFill>
          </a:ln>
        </p:spPr>
      </p:pic>
      <p:sp>
        <p:nvSpPr>
          <p:cNvPr id="8" name="TextBox 7"/>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Racks and Chassis Switches</a:t>
            </a:r>
            <a:endParaRPr lang="en-US" sz="2000" dirty="0" smtClean="0">
              <a:solidFill>
                <a:schemeClr val="bg2"/>
              </a:solidFill>
              <a:latin typeface="+mn-lt"/>
            </a:endParaRPr>
          </a:p>
        </p:txBody>
      </p:sp>
    </p:spTree>
    <p:extLst>
      <p:ext uri="{BB962C8B-B14F-4D97-AF65-F5344CB8AC3E}">
        <p14:creationId xmlns:p14="http://schemas.microsoft.com/office/powerpoint/2010/main" val="1445806940"/>
      </p:ext>
    </p:extLst>
  </p:cSld>
  <p:clrMapOvr>
    <a:masterClrMapping/>
  </p:clrMapOvr>
  <p:transition spd="med">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indent="0">
              <a:buNone/>
            </a:pPr>
            <a:r>
              <a:rPr lang="en-US" dirty="0" smtClean="0"/>
              <a:t>The Interconnect page is used list and to add Interconnect switches into the AIM Environment. </a:t>
            </a:r>
            <a:endParaRPr lang="en-US" dirty="0"/>
          </a:p>
        </p:txBody>
      </p:sp>
      <p:sp>
        <p:nvSpPr>
          <p:cNvPr id="2" name="Title 1"/>
          <p:cNvSpPr>
            <a:spLocks noGrp="1"/>
          </p:cNvSpPr>
          <p:nvPr>
            <p:ph type="title"/>
          </p:nvPr>
        </p:nvSpPr>
        <p:spPr/>
        <p:txBody>
          <a:bodyPr/>
          <a:lstStyle/>
          <a:p>
            <a:r>
              <a:rPr lang="en-US" dirty="0"/>
              <a:t>Essentials UI </a:t>
            </a:r>
            <a:r>
              <a:rPr lang="en-US" sz="2400" dirty="0"/>
              <a:t>– Interconnect Switches</a:t>
            </a:r>
            <a:r>
              <a:rPr lang="en-US" b="1" dirty="0"/>
              <a:t/>
            </a:r>
            <a:br>
              <a:rPr lang="en-US" b="1" dirty="0"/>
            </a:b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96</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sp>
        <p:nvSpPr>
          <p:cNvPr id="9" name="TextBox 8"/>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Interconnect Switches</a:t>
            </a:r>
            <a:endParaRPr lang="en-US" sz="2000" dirty="0" smtClean="0">
              <a:solidFill>
                <a:schemeClr val="bg2"/>
              </a:solidFill>
              <a:latin typeface="+mn-lt"/>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7917" y="2573518"/>
            <a:ext cx="6157609" cy="304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7725963"/>
      </p:ext>
    </p:extLst>
  </p:cSld>
  <p:clrMapOvr>
    <a:masterClrMapping/>
  </p:clrMapOvr>
  <p:transition spd="med">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Interconnect Switches</a:t>
            </a:r>
            <a:br>
              <a:rPr lang="en-US" sz="2400" dirty="0"/>
            </a:br>
            <a:r>
              <a:rPr lang="en-US" sz="2400" dirty="0"/>
              <a:t>- Add Switch Wizard</a:t>
            </a:r>
            <a:endParaRPr lang="en-US" dirty="0"/>
          </a:p>
        </p:txBody>
      </p:sp>
      <p:sp>
        <p:nvSpPr>
          <p:cNvPr id="3" name="Content Placeholder 2"/>
          <p:cNvSpPr>
            <a:spLocks noGrp="1"/>
          </p:cNvSpPr>
          <p:nvPr>
            <p:ph sz="half" idx="1"/>
          </p:nvPr>
        </p:nvSpPr>
        <p:spPr/>
        <p:txBody>
          <a:bodyPr/>
          <a:lstStyle/>
          <a:p>
            <a:pPr marL="0" indent="0">
              <a:buNone/>
            </a:pPr>
            <a:r>
              <a:rPr lang="en-US" dirty="0" smtClean="0"/>
              <a:t>Interconnect switches can now be added to the AIM environment through the </a:t>
            </a:r>
            <a:r>
              <a:rPr lang="en-US" dirty="0"/>
              <a:t>AIM 3.4.2 Essentials Console </a:t>
            </a:r>
            <a:r>
              <a:rPr lang="en-US" dirty="0" smtClean="0"/>
              <a:t>UI. </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97</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59" t="7462" r="23751" b="7537"/>
          <a:stretch/>
        </p:blipFill>
        <p:spPr bwMode="auto">
          <a:xfrm>
            <a:off x="1888620" y="1955424"/>
            <a:ext cx="3196128" cy="2546646"/>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240" t="7004" r="22825" b="7023"/>
          <a:stretch/>
        </p:blipFill>
        <p:spPr bwMode="auto">
          <a:xfrm>
            <a:off x="3549695" y="2484997"/>
            <a:ext cx="3215382" cy="2572283"/>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84" t="6619" r="23763" b="7408"/>
          <a:stretch/>
        </p:blipFill>
        <p:spPr bwMode="auto">
          <a:xfrm>
            <a:off x="5230025" y="3021353"/>
            <a:ext cx="3193962" cy="2575775"/>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Interconnect Switches</a:t>
            </a:r>
            <a:endParaRPr lang="en-US" sz="2000" dirty="0" smtClean="0">
              <a:solidFill>
                <a:schemeClr val="bg2"/>
              </a:solidFill>
              <a:latin typeface="+mn-lt"/>
            </a:endParaRPr>
          </a:p>
        </p:txBody>
      </p:sp>
    </p:spTree>
    <p:extLst>
      <p:ext uri="{BB962C8B-B14F-4D97-AF65-F5344CB8AC3E}">
        <p14:creationId xmlns:p14="http://schemas.microsoft.com/office/powerpoint/2010/main" val="1838172928"/>
      </p:ext>
    </p:extLst>
  </p:cSld>
  <p:clrMapOvr>
    <a:masterClrMapping/>
  </p:clrMapOvr>
  <p:transition spd="med">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Personas</a:t>
            </a:r>
            <a:endParaRPr lang="en-US" dirty="0"/>
          </a:p>
        </p:txBody>
      </p:sp>
      <p:sp>
        <p:nvSpPr>
          <p:cNvPr id="3" name="Content Placeholder 2"/>
          <p:cNvSpPr>
            <a:spLocks noGrp="1"/>
          </p:cNvSpPr>
          <p:nvPr>
            <p:ph sz="half" idx="1"/>
          </p:nvPr>
        </p:nvSpPr>
        <p:spPr/>
        <p:txBody>
          <a:bodyPr/>
          <a:lstStyle/>
          <a:p>
            <a:pPr marL="0" indent="0">
              <a:buNone/>
            </a:pPr>
            <a:r>
              <a:rPr lang="en-US" dirty="0" smtClean="0"/>
              <a:t>The Personas page provides a catalog, graphical Server, and Networks view giving administrators information and monitoring capabilities regarding AIM Personas, and the servers and networks associated with those Persona.</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98</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7"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439764" y="2570672"/>
            <a:ext cx="6192341" cy="3050346"/>
          </a:xfrm>
          <a:prstGeom prst="rect">
            <a:avLst/>
          </a:prstGeom>
          <a:noFill/>
          <a:ln w="9525">
            <a:solidFill>
              <a:schemeClr val="bg2">
                <a:lumMod val="50000"/>
                <a:lumOff val="50000"/>
              </a:schemeClr>
            </a:solidFill>
            <a:miter lim="800000"/>
            <a:headEnd/>
            <a:tailEnd/>
          </a:ln>
        </p:spPr>
      </p:pic>
      <p:sp>
        <p:nvSpPr>
          <p:cNvPr id="8" name="TextBox 7"/>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rPr>
              <a:t>Console Login &gt; Welcome &gt; Browse &gt; </a:t>
            </a:r>
            <a:r>
              <a:rPr lang="en-US" sz="2000" b="1" dirty="0" smtClean="0">
                <a:solidFill>
                  <a:srgbClr val="006699"/>
                </a:solidFill>
                <a:latin typeface="+mn-lt"/>
              </a:rPr>
              <a:t>Personas</a:t>
            </a:r>
            <a:endParaRPr lang="en-US" sz="2000" dirty="0" smtClean="0">
              <a:solidFill>
                <a:schemeClr val="bg2"/>
              </a:solidFill>
              <a:latin typeface="+mn-lt"/>
            </a:endParaRPr>
          </a:p>
        </p:txBody>
      </p:sp>
    </p:spTree>
    <p:extLst>
      <p:ext uri="{BB962C8B-B14F-4D97-AF65-F5344CB8AC3E}">
        <p14:creationId xmlns:p14="http://schemas.microsoft.com/office/powerpoint/2010/main" val="706486533"/>
      </p:ext>
    </p:extLst>
  </p:cSld>
  <p:clrMapOvr>
    <a:masterClrMapping/>
  </p:clrMapOvr>
  <p:transition spd="med">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Essentials UI </a:t>
            </a:r>
            <a:r>
              <a:rPr lang="en-US" sz="2400" dirty="0"/>
              <a:t>– Personas</a:t>
            </a:r>
            <a:br>
              <a:rPr lang="en-US" sz="2400" dirty="0"/>
            </a:br>
            <a:r>
              <a:rPr lang="en-US" sz="2400" dirty="0"/>
              <a:t>- Adding a Persona</a:t>
            </a:r>
            <a:endParaRPr lang="en-US" dirty="0"/>
          </a:p>
        </p:txBody>
      </p:sp>
      <p:sp>
        <p:nvSpPr>
          <p:cNvPr id="3" name="Content Placeholder 2"/>
          <p:cNvSpPr>
            <a:spLocks noGrp="1"/>
          </p:cNvSpPr>
          <p:nvPr>
            <p:ph sz="half" idx="1"/>
          </p:nvPr>
        </p:nvSpPr>
        <p:spPr/>
        <p:txBody>
          <a:bodyPr/>
          <a:lstStyle/>
          <a:p>
            <a:pPr marL="0" indent="0">
              <a:buNone/>
            </a:pPr>
            <a:r>
              <a:rPr lang="en-US" dirty="0" smtClean="0"/>
              <a:t>Adding a Persona into AIM begins at the Persona element Select a Task menu.</a:t>
            </a:r>
            <a:endParaRPr lang="en-US" dirty="0"/>
          </a:p>
        </p:txBody>
      </p:sp>
      <p:sp>
        <p:nvSpPr>
          <p:cNvPr id="4" name="Footer Placeholder 3"/>
          <p:cNvSpPr>
            <a:spLocks noGrp="1"/>
          </p:cNvSpPr>
          <p:nvPr>
            <p:ph type="ftr" sz="quarter" idx="3"/>
          </p:nvPr>
        </p:nvSpPr>
        <p:spPr/>
        <p:txBody>
          <a:bodyPr/>
          <a:lstStyle/>
          <a:p>
            <a:r>
              <a:rPr lang="en-US" smtClean="0"/>
              <a:t>Confidential</a:t>
            </a:r>
            <a:endParaRPr lang="en-US" dirty="0"/>
          </a:p>
        </p:txBody>
      </p:sp>
      <p:sp>
        <p:nvSpPr>
          <p:cNvPr id="5" name="Slide Number Placeholder 4"/>
          <p:cNvSpPr>
            <a:spLocks noGrp="1"/>
          </p:cNvSpPr>
          <p:nvPr>
            <p:ph type="sldNum" sz="quarter" idx="4"/>
          </p:nvPr>
        </p:nvSpPr>
        <p:spPr/>
        <p:txBody>
          <a:bodyPr/>
          <a:lstStyle/>
          <a:p>
            <a:fld id="{DBD5246C-868F-410A-AE52-FE248EDADC46}" type="slidenum">
              <a:rPr lang="en-US" smtClean="0"/>
              <a:pPr/>
              <a:t>99</a:t>
            </a:fld>
            <a:endParaRPr lang="en-US" dirty="0"/>
          </a:p>
        </p:txBody>
      </p:sp>
      <p:sp>
        <p:nvSpPr>
          <p:cNvPr id="6" name="Date Placeholder 5"/>
          <p:cNvSpPr>
            <a:spLocks noGrp="1"/>
          </p:cNvSpPr>
          <p:nvPr>
            <p:ph type="dt" sz="half" idx="2"/>
          </p:nvPr>
        </p:nvSpPr>
        <p:spPr/>
        <p:txBody>
          <a:bodyPr/>
          <a:lstStyle/>
          <a:p>
            <a:fld id="{C2BC8FDB-4113-494E-A6C2-98FD559940F5}" type="datetime1">
              <a:rPr lang="en-US" smtClean="0"/>
              <a:t>11/12/2023</a:t>
            </a:fld>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396" y="2580859"/>
            <a:ext cx="6169828" cy="3039066"/>
          </a:xfrm>
          <a:prstGeom prst="rect">
            <a:avLst/>
          </a:prstGeom>
          <a:noFill/>
          <a:ln w="9525">
            <a:solidFill>
              <a:schemeClr val="bg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42452" y="5633884"/>
            <a:ext cx="8170606" cy="383458"/>
          </a:xfrm>
          <a:prstGeom prst="rect">
            <a:avLst/>
          </a:prstGeom>
          <a:noFill/>
        </p:spPr>
        <p:txBody>
          <a:bodyPr wrap="square" rtlCol="0">
            <a:spAutoFit/>
          </a:bodyPr>
          <a:lstStyle/>
          <a:p>
            <a:pPr>
              <a:lnSpc>
                <a:spcPct val="90000"/>
              </a:lnSpc>
              <a:spcBef>
                <a:spcPts val="100"/>
              </a:spcBef>
              <a:spcAft>
                <a:spcPts val="100"/>
              </a:spcAft>
              <a:buClr>
                <a:schemeClr val="bg1"/>
              </a:buClr>
            </a:pPr>
            <a:r>
              <a:rPr lang="en-US" sz="2000" b="1" dirty="0">
                <a:solidFill>
                  <a:srgbClr val="006699"/>
                </a:solidFill>
                <a:latin typeface="+mn-lt"/>
              </a:rPr>
              <a:t>Console Login &gt; Welcome &gt; Browse &gt; </a:t>
            </a:r>
            <a:r>
              <a:rPr lang="en-US" sz="2000" b="1" dirty="0" smtClean="0">
                <a:solidFill>
                  <a:srgbClr val="006699"/>
                </a:solidFill>
                <a:latin typeface="+mn-lt"/>
              </a:rPr>
              <a:t>Personas &gt; Task Menu</a:t>
            </a:r>
            <a:endParaRPr lang="en-US" sz="2000" dirty="0">
              <a:solidFill>
                <a:schemeClr val="bg2"/>
              </a:solidFill>
              <a:latin typeface="+mn-lt"/>
            </a:endParaRPr>
          </a:p>
        </p:txBody>
      </p:sp>
    </p:spTree>
    <p:extLst>
      <p:ext uri="{BB962C8B-B14F-4D97-AF65-F5344CB8AC3E}">
        <p14:creationId xmlns:p14="http://schemas.microsoft.com/office/powerpoint/2010/main" val="3911804272"/>
      </p:ext>
    </p:extLst>
  </p:cSld>
  <p:clrMapOvr>
    <a:masterClrMapping/>
  </p:clrMapOvr>
  <p:transition spd="med">
    <p:wipe dir="r"/>
  </p:transition>
</p:sld>
</file>

<file path=ppt/theme/theme1.xml><?xml version="1.0" encoding="utf-8"?>
<a:theme xmlns:a="http://schemas.openxmlformats.org/drawingml/2006/main" name="Dell Presentation Template 4x3ml">
  <a:themeElements>
    <a:clrScheme name="Dell 2010">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2010">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rtlCol="0" anchor="t">
        <a:normAutofit/>
      </a:bodyPr>
      <a:lstStyle>
        <a:defPPr>
          <a:lnSpc>
            <a:spcPct val="90000"/>
          </a:lnSpc>
          <a:spcBef>
            <a:spcPts val="100"/>
          </a:spcBef>
          <a:spcAft>
            <a:spcPts val="100"/>
          </a:spcAft>
          <a:defRPr sz="2000" kern="1200" dirty="0" err="1" smtClean="0">
            <a:solidFill>
              <a:schemeClr val="tx2"/>
            </a:solidFill>
            <a:latin typeface="+mn-lt"/>
            <a:ea typeface="+mn-ea"/>
            <a:cs typeface="+mn-cs"/>
          </a:defRPr>
        </a:defPPr>
      </a:lstStyle>
    </a:spDef>
    <a:txDef>
      <a:spPr>
        <a:noFill/>
      </a:spPr>
      <a:bodyPr wrap="square" rtlCol="0">
        <a:spAutoFit/>
      </a:bodyPr>
      <a:lstStyle>
        <a:defPPr marL="233363" indent="-233363">
          <a:lnSpc>
            <a:spcPct val="90000"/>
          </a:lnSpc>
          <a:spcBef>
            <a:spcPts val="100"/>
          </a:spcBef>
          <a:spcAft>
            <a:spcPts val="100"/>
          </a:spcAft>
          <a:buClr>
            <a:schemeClr val="bg1"/>
          </a:buClr>
          <a:buFont typeface="Arial" pitchFamily="34" charset="0"/>
          <a:buChar char="•"/>
          <a:defRPr sz="2000" dirty="0" smtClean="0">
            <a:solidFill>
              <a:schemeClr val="bg2"/>
            </a:solidFill>
            <a:latin typeface="+mn-lt"/>
          </a:defRPr>
        </a:defPPr>
      </a:lstStyle>
    </a:txDef>
  </a:objectDefaults>
  <a:extraClrSchemeLst>
    <a:extraClrScheme>
      <a:clrScheme name="Dell new">
        <a:dk1>
          <a:srgbClr val="000000"/>
        </a:dk1>
        <a:lt1>
          <a:srgbClr val="444444"/>
        </a:lt1>
        <a:dk2>
          <a:srgbClr val="0085C3"/>
        </a:dk2>
        <a:lt2>
          <a:srgbClr val="FFFFFF"/>
        </a:lt2>
        <a:accent1>
          <a:srgbClr val="B7295A"/>
        </a:accent1>
        <a:accent2>
          <a:srgbClr val="F2AF00"/>
        </a:accent2>
        <a:accent3>
          <a:srgbClr val="7AB800"/>
        </a:accent3>
        <a:accent4>
          <a:srgbClr val="AAAAAA"/>
        </a:accent4>
        <a:accent5>
          <a:srgbClr val="6E2585"/>
        </a:accent5>
        <a:accent6>
          <a:srgbClr val="3084B6"/>
        </a:accent6>
        <a:hlink>
          <a:srgbClr val="DC5034"/>
        </a:hlink>
        <a:folHlink>
          <a:srgbClr val="D42E1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ll Presentation Template 4x3">
  <a:themeElements>
    <a:clrScheme name="Dell 2010">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B7295A"/>
      </a:hlink>
      <a:folHlink>
        <a:srgbClr val="009BBB"/>
      </a:folHlink>
    </a:clrScheme>
    <a:fontScheme name="Dell TTF">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90000"/>
          </a:lnSpc>
          <a:spcBef>
            <a:spcPts val="100"/>
          </a:spcBef>
          <a:spcAft>
            <a:spcPts val="100"/>
          </a:spcAft>
          <a:defRPr sz="2000" dirty="0" err="1" smtClean="0">
            <a:solidFill>
              <a:schemeClr val="tx2"/>
            </a:solidFill>
            <a:latin typeface="+mn-lt"/>
          </a:defRPr>
        </a:defPPr>
      </a:lstStyle>
    </a:txDef>
  </a:objectDefaults>
  <a:extraClrSchemeLst>
    <a:extraClrScheme>
      <a:clrScheme name="Dell new">
        <a:dk1>
          <a:srgbClr val="000000"/>
        </a:dk1>
        <a:lt1>
          <a:srgbClr val="444444"/>
        </a:lt1>
        <a:dk2>
          <a:srgbClr val="0085C3"/>
        </a:dk2>
        <a:lt2>
          <a:srgbClr val="FFFFFF"/>
        </a:lt2>
        <a:accent1>
          <a:srgbClr val="B7295A"/>
        </a:accent1>
        <a:accent2>
          <a:srgbClr val="F2AF00"/>
        </a:accent2>
        <a:accent3>
          <a:srgbClr val="7AB800"/>
        </a:accent3>
        <a:accent4>
          <a:srgbClr val="AAAAAA"/>
        </a:accent4>
        <a:accent5>
          <a:srgbClr val="6E2585"/>
        </a:accent5>
        <a:accent6>
          <a:srgbClr val="3084B6"/>
        </a:accent6>
        <a:hlink>
          <a:srgbClr val="DC5034"/>
        </a:hlink>
        <a:folHlink>
          <a:srgbClr val="D42E1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1F76DF7EF138E4EB607CFE801AC3237" ma:contentTypeVersion="0" ma:contentTypeDescription="Create a new document." ma:contentTypeScope="" ma:versionID="64baa1858bfc74ffda284ba8d82352d2">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86FC490B-1F77-48C5-AC70-1DD939DBDF04}">
  <ds:schemaRefs>
    <ds:schemaRef ds:uri="http://schemas.microsoft.com/sharepoint/v3/contenttype/forms"/>
  </ds:schemaRefs>
</ds:datastoreItem>
</file>

<file path=customXml/itemProps2.xml><?xml version="1.0" encoding="utf-8"?>
<ds:datastoreItem xmlns:ds="http://schemas.openxmlformats.org/officeDocument/2006/customXml" ds:itemID="{0873BDD3-AA35-4F19-A12A-C6462BECFBD1}">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72D9810A-72B1-4E41-81FC-782ABBB0E3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6966</TotalTime>
  <Words>32707</Words>
  <Application>Microsoft Office PowerPoint</Application>
  <PresentationFormat>On-screen Show (4:3)</PresentationFormat>
  <Paragraphs>5879</Paragraphs>
  <Slides>383</Slides>
  <Notes>173</Notes>
  <HiddenSlides>0</HiddenSlides>
  <MMClips>0</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1</vt:i4>
      </vt:variant>
      <vt:variant>
        <vt:lpstr>Slide Titles</vt:lpstr>
      </vt:variant>
      <vt:variant>
        <vt:i4>383</vt:i4>
      </vt:variant>
    </vt:vector>
  </HeadingPairs>
  <TitlesOfParts>
    <vt:vector size="404" baseType="lpstr">
      <vt:lpstr>Arial</vt:lpstr>
      <vt:lpstr>ＭＳ Ｐゴシック</vt:lpstr>
      <vt:lpstr>Aharoni</vt:lpstr>
      <vt:lpstr>Calibri</vt:lpstr>
      <vt:lpstr>Miriam</vt:lpstr>
      <vt:lpstr>Arial Narrow</vt:lpstr>
      <vt:lpstr>Museo Sans For Dell</vt:lpstr>
      <vt:lpstr>MS PMincho</vt:lpstr>
      <vt:lpstr>PMingLiU</vt:lpstr>
      <vt:lpstr>Wingdings</vt:lpstr>
      <vt:lpstr>Arial Black</vt:lpstr>
      <vt:lpstr>Museo For Dell</vt:lpstr>
      <vt:lpstr>SimSun</vt:lpstr>
      <vt:lpstr>Museo For Dell 300</vt:lpstr>
      <vt:lpstr>Miriam Fixed</vt:lpstr>
      <vt:lpstr>Courier New</vt:lpstr>
      <vt:lpstr>Trebuchet MS</vt:lpstr>
      <vt:lpstr>Times New Roman</vt:lpstr>
      <vt:lpstr>Dell Presentation Template 4x3ml</vt:lpstr>
      <vt:lpstr>3_Dell Presentation Template 4x3</vt:lpstr>
      <vt:lpstr>Document</vt:lpstr>
      <vt:lpstr>Dell WW NGCS Software Sales AIM Training</vt:lpstr>
      <vt:lpstr>Welcome</vt:lpstr>
      <vt:lpstr>Welcome</vt:lpstr>
      <vt:lpstr>Static to Dynamic </vt:lpstr>
      <vt:lpstr>Welcome to Dell</vt:lpstr>
      <vt:lpstr>Expectations</vt:lpstr>
      <vt:lpstr>Know your Team</vt:lpstr>
      <vt:lpstr>Thank you</vt:lpstr>
      <vt:lpstr>Dell AIM Training</vt:lpstr>
      <vt:lpstr>Topics and Tasks by Day</vt:lpstr>
      <vt:lpstr>Thank you</vt:lpstr>
      <vt:lpstr>Dell AIM Training</vt:lpstr>
      <vt:lpstr>Dell Advanced Infrastructure Manager</vt:lpstr>
      <vt:lpstr>Dynamic IT Infrastructure &amp; Dell AIM </vt:lpstr>
      <vt:lpstr>Unshackle Resources, Gain Agility</vt:lpstr>
      <vt:lpstr>Dell AIM in the Management Ecosystem</vt:lpstr>
      <vt:lpstr>Technology</vt:lpstr>
      <vt:lpstr>PowerPoint Presentation</vt:lpstr>
      <vt:lpstr>Rapid Server Migration &amp; Boot from FC or IP SAN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Dell AIM Training</vt:lpstr>
      <vt:lpstr>Objective</vt:lpstr>
      <vt:lpstr>Topics</vt:lpstr>
      <vt:lpstr>What’s new in AIM version 3.4 </vt:lpstr>
      <vt:lpstr>Networking Changes </vt:lpstr>
      <vt:lpstr>AIM Controller OVF for VMware</vt:lpstr>
      <vt:lpstr>Software Licensing Changes </vt:lpstr>
      <vt:lpstr>User Interface Changes</vt:lpstr>
      <vt:lpstr>Major parts of the AIM 3.4 Console</vt:lpstr>
      <vt:lpstr>AIM 3.4 Console – Controller Properties</vt:lpstr>
      <vt:lpstr>AIM 3.4 Console – Environment Events</vt:lpstr>
      <vt:lpstr>AIM 3.4 Console – Persona Properties </vt:lpstr>
      <vt:lpstr>Changes to CLI Commands - New Commands</vt:lpstr>
      <vt:lpstr>Changes to CLI Commands - Deprecated Commands</vt:lpstr>
      <vt:lpstr>Support Changes</vt:lpstr>
      <vt:lpstr>Dell AIM Logs Tags</vt:lpstr>
      <vt:lpstr>Log file sizing</vt:lpstr>
      <vt:lpstr>Example: Changing the Maximum File Size</vt:lpstr>
      <vt:lpstr>Files in /opt/dell/aim/var/log</vt:lpstr>
      <vt:lpstr>Windows Persona Logs</vt:lpstr>
      <vt:lpstr>AIM File Path Changes from 3.3.x to 3.4</vt:lpstr>
      <vt:lpstr>Additional File paths</vt:lpstr>
      <vt:lpstr>Thank you</vt:lpstr>
      <vt:lpstr>Dell AIM Training</vt:lpstr>
      <vt:lpstr>Objective</vt:lpstr>
      <vt:lpstr>Topics</vt:lpstr>
      <vt:lpstr>What’s New with AIM</vt:lpstr>
      <vt:lpstr>What is AIM Essentials?</vt:lpstr>
      <vt:lpstr>How is the AIM Environment different?</vt:lpstr>
      <vt:lpstr>AIM Essentials Feature Set</vt:lpstr>
      <vt:lpstr>AIM Essentials - Basic Functionality</vt:lpstr>
      <vt:lpstr>AIM Essentials vs. AIM Enterprise - At a Glance </vt:lpstr>
      <vt:lpstr>No Mixed AIM Environments</vt:lpstr>
      <vt:lpstr>Marketing AIM Essentials</vt:lpstr>
      <vt:lpstr>Who will  buy AIM Essentials?</vt:lpstr>
      <vt:lpstr>How does AIM Essentials compare?</vt:lpstr>
      <vt:lpstr>AIM Essentials vs. Virtual Connect Manager</vt:lpstr>
      <vt:lpstr>AIM Essentials Support Matric</vt:lpstr>
      <vt:lpstr>Which Hardware Platforms are Supported?</vt:lpstr>
      <vt:lpstr>Supported Windows Operating Systems</vt:lpstr>
      <vt:lpstr>Supported Red Hat Operating Systems</vt:lpstr>
      <vt:lpstr>Supported Novell Operating Systems</vt:lpstr>
      <vt:lpstr>Supported Hypervisor: ESX and ESXi</vt:lpstr>
      <vt:lpstr>Supported Hypervisor: Hyper-V</vt:lpstr>
      <vt:lpstr>What types of Activation will there be? </vt:lpstr>
      <vt:lpstr>45 Day Customer Evaluation</vt:lpstr>
      <vt:lpstr>The AIM Launcher Kit</vt:lpstr>
      <vt:lpstr>Launcher Kit Details</vt:lpstr>
      <vt:lpstr>A Closer Look at AIM Essentials </vt:lpstr>
      <vt:lpstr>AIM Essential Console Branding</vt:lpstr>
      <vt:lpstr>Essentials Console - at a Glance</vt:lpstr>
      <vt:lpstr>Essentials UI – Welcome Screen</vt:lpstr>
      <vt:lpstr>Essentials UI – Dashboard</vt:lpstr>
      <vt:lpstr>Essentials UI – Administration</vt:lpstr>
      <vt:lpstr>Essentials UI – Environment</vt:lpstr>
      <vt:lpstr>Essentials UI – Controllers</vt:lpstr>
      <vt:lpstr>Essentials UI – Racks and Chassis –Task dropdown menu</vt:lpstr>
      <vt:lpstr>Essentials UI – Racks and Chassis - Drop down selection of Graphic view</vt:lpstr>
      <vt:lpstr>Essentials UI – Racks and Chassis  – Graphic view with Switch Data</vt:lpstr>
      <vt:lpstr>Essentials UI – Servers</vt:lpstr>
      <vt:lpstr>Essentials UI – Racks and Chassis Switches </vt:lpstr>
      <vt:lpstr>Essentials UI – Racks and Chassis Switches - Edit Ports Wizard</vt:lpstr>
      <vt:lpstr>Essentials UI – Interconnect Switches </vt:lpstr>
      <vt:lpstr>Essentials UI – Interconnect Switches - Add Switch Wizard</vt:lpstr>
      <vt:lpstr>Essentials UI – Personas</vt:lpstr>
      <vt:lpstr>Essentials UI – Personas - Adding a Persona</vt:lpstr>
      <vt:lpstr>Essentials UI – Personas - Adding a Persona (2)</vt:lpstr>
      <vt:lpstr>Essentials UI – Personas - Adding a Persona (3)</vt:lpstr>
      <vt:lpstr>Essentials UI – Personas - Adding a Persona (4)</vt:lpstr>
      <vt:lpstr>Essentials UI – VMracks </vt:lpstr>
      <vt:lpstr>Essentials UI – Server Pools -with Task bar</vt:lpstr>
      <vt:lpstr>Essentials UI – Server Pools -Server Pool Wizard</vt:lpstr>
      <vt:lpstr>Essentials UI – Networks</vt:lpstr>
      <vt:lpstr>Upgrading AIM Essentials</vt:lpstr>
      <vt:lpstr>Upgrade to AIM Enterprise</vt:lpstr>
      <vt:lpstr>Upgrade Scenarios</vt:lpstr>
      <vt:lpstr>Upgrading to AIM Enterprise Review</vt:lpstr>
      <vt:lpstr>How do Services and Support work with AIM Essentials?</vt:lpstr>
      <vt:lpstr>AIM Essentials Consulting Services</vt:lpstr>
      <vt:lpstr>ProSupport for AIM Essentials </vt:lpstr>
      <vt:lpstr>Self–paced Labs for AIM Essentials</vt:lpstr>
      <vt:lpstr>Thank you</vt:lpstr>
      <vt:lpstr>Dell AIM Training</vt:lpstr>
      <vt:lpstr>Dell AIM Training</vt:lpstr>
      <vt:lpstr>Objective</vt:lpstr>
      <vt:lpstr>Topics</vt:lpstr>
      <vt:lpstr>What’s New with AIM</vt:lpstr>
      <vt:lpstr>What is AIM Essentials?</vt:lpstr>
      <vt:lpstr>How is the AIM Environment different?</vt:lpstr>
      <vt:lpstr>AIM Essentials Feature Set</vt:lpstr>
      <vt:lpstr>AIM Essentials - Basic Functionality</vt:lpstr>
      <vt:lpstr>AIM Essentials vs. AIM Enterprise - At a Glance </vt:lpstr>
      <vt:lpstr>No Mixed AIM Environments</vt:lpstr>
      <vt:lpstr>Marketing AIM Essentials</vt:lpstr>
      <vt:lpstr>Who will  buy AIM Essentials?</vt:lpstr>
      <vt:lpstr>How does AIM Essentials compare?</vt:lpstr>
      <vt:lpstr>AIM Essentials vs. Virtual Connect Manager</vt:lpstr>
      <vt:lpstr>AIM Essentials Support Matric</vt:lpstr>
      <vt:lpstr>Which Hardware Platforms are Supported?</vt:lpstr>
      <vt:lpstr>Supported Windows Operating Systems</vt:lpstr>
      <vt:lpstr>Supported Red Hat Operating Systems</vt:lpstr>
      <vt:lpstr>Supported Novell Operating Systems</vt:lpstr>
      <vt:lpstr>Supported Hypervisor: ESX and ESXi</vt:lpstr>
      <vt:lpstr>Supported Hypervisor: Hyper-V</vt:lpstr>
      <vt:lpstr>What types of Activation will there be? </vt:lpstr>
      <vt:lpstr>45 Day Customer Evaluation</vt:lpstr>
      <vt:lpstr>The AIM Launcher Kit</vt:lpstr>
      <vt:lpstr>Launcher Kit Details</vt:lpstr>
      <vt:lpstr>A Closer Look at AIM Essentials </vt:lpstr>
      <vt:lpstr>AIM Essential Console Branding</vt:lpstr>
      <vt:lpstr>Essentials Console - at a Glance</vt:lpstr>
      <vt:lpstr>Essentials UI – Welcome Screen</vt:lpstr>
      <vt:lpstr>Essentials UI – Dashboard</vt:lpstr>
      <vt:lpstr>Essentials UI – Administration</vt:lpstr>
      <vt:lpstr>Essentials UI – Environment</vt:lpstr>
      <vt:lpstr>Essentials UI – Controllers</vt:lpstr>
      <vt:lpstr>Essentials UI – Racks and Chassis –Task dropdown menu</vt:lpstr>
      <vt:lpstr>Essentials UI – Racks and Chassis - Drop down selection of Graphic view</vt:lpstr>
      <vt:lpstr>Essentials UI – Racks and Chassis  – Graphic view with Switch Data</vt:lpstr>
      <vt:lpstr>Essentials UI – Servers</vt:lpstr>
      <vt:lpstr>Essentials UI – Racks and Chassis Switches </vt:lpstr>
      <vt:lpstr>Essentials UI – Racks and Chassis Switches - Edit Ports Wizard</vt:lpstr>
      <vt:lpstr>Essentials UI – Interconnect Switches </vt:lpstr>
      <vt:lpstr>Essentials UI – Interconnect Switches - Add Switch Wizard</vt:lpstr>
      <vt:lpstr>Essentials UI – Personas</vt:lpstr>
      <vt:lpstr>Essentials UI – Personas - Adding a Persona</vt:lpstr>
      <vt:lpstr>Essentials UI – Personas - Adding a Persona (2)</vt:lpstr>
      <vt:lpstr>Essentials UI – Personas - Adding a Persona (3)</vt:lpstr>
      <vt:lpstr>Essentials UI – Personas - Adding a Persona (4)</vt:lpstr>
      <vt:lpstr>Essentials UI – VMracks </vt:lpstr>
      <vt:lpstr>Essentials UI – Server Pools -with Task bar</vt:lpstr>
      <vt:lpstr>Essentials UI – Server Pools -Server Pool Wizard</vt:lpstr>
      <vt:lpstr>Essentials UI – Networks</vt:lpstr>
      <vt:lpstr>Upgrading AIM Essentials</vt:lpstr>
      <vt:lpstr>Upgrade to AIM Enterprise</vt:lpstr>
      <vt:lpstr>Upgrade Scenarios</vt:lpstr>
      <vt:lpstr>Upgrading to AIM Enterprise Review</vt:lpstr>
      <vt:lpstr>How do Services and Support work with AIM Essentials?</vt:lpstr>
      <vt:lpstr>AIM Essentials Consulting Services</vt:lpstr>
      <vt:lpstr>ProSupport for AIM Essentials </vt:lpstr>
      <vt:lpstr>Self–paced Labs for AIM Essentials</vt:lpstr>
      <vt:lpstr>Thank you</vt:lpstr>
      <vt:lpstr>Objective</vt:lpstr>
      <vt:lpstr>Topics</vt:lpstr>
      <vt:lpstr>Training Lab Configuration</vt:lpstr>
      <vt:lpstr>Layer 3 and Physical wiring run diagrams</vt:lpstr>
      <vt:lpstr>Training Lab Deployment sheets </vt:lpstr>
      <vt:lpstr>Training Lab Switch Configurations </vt:lpstr>
      <vt:lpstr>Review</vt:lpstr>
      <vt:lpstr>Thank you</vt:lpstr>
      <vt:lpstr>Dell AIM Training</vt:lpstr>
      <vt:lpstr>Lesson Objectives</vt:lpstr>
      <vt:lpstr>Topics Covered</vt:lpstr>
      <vt:lpstr>The AIM Controller</vt:lpstr>
      <vt:lpstr>Controller Hardware Requirements</vt:lpstr>
      <vt:lpstr>Networks in the AIM Environment</vt:lpstr>
      <vt:lpstr>Controller Services IP Addresses</vt:lpstr>
      <vt:lpstr>Addressing Example 1 Controller on SCN Using Controller Services</vt:lpstr>
      <vt:lpstr>Addressing Example 2 Controller on External Network</vt:lpstr>
      <vt:lpstr>Addressing Example 3 Controller on SCN and External Network</vt:lpstr>
      <vt:lpstr>Addressing Example 4 SCN Services Gateway Required</vt:lpstr>
      <vt:lpstr>Addressing Example 5 Separate NICs for all Services</vt:lpstr>
      <vt:lpstr>Controller Outside the SCN - Typical Deployment </vt:lpstr>
      <vt:lpstr>Controller Outside the SCN - Requirements</vt:lpstr>
      <vt:lpstr>Controller on the SCN - Typical Deployment </vt:lpstr>
      <vt:lpstr>Controller on the SCN - Requirements</vt:lpstr>
      <vt:lpstr>SCN Sizing</vt:lpstr>
      <vt:lpstr>Using an Existing DHCP Server in the AIM Environment</vt:lpstr>
      <vt:lpstr>Virtual Networks (VLANs)</vt:lpstr>
      <vt:lpstr>Planning an Installation</vt:lpstr>
      <vt:lpstr>Logging In</vt:lpstr>
      <vt:lpstr>Licenses</vt:lpstr>
      <vt:lpstr>License Information from the Controller</vt:lpstr>
      <vt:lpstr>License Enforcement</vt:lpstr>
      <vt:lpstr>License Capacity Upgrade</vt:lpstr>
      <vt:lpstr>Thank you</vt:lpstr>
      <vt:lpstr>Dell AIM Training</vt:lpstr>
      <vt:lpstr>Lesson Objectives</vt:lpstr>
      <vt:lpstr>Topics Covered</vt:lpstr>
      <vt:lpstr>The AIM CLI</vt:lpstr>
      <vt:lpstr>Windows vs Linux CLI</vt:lpstr>
      <vt:lpstr>Starting the Windows CLI</vt:lpstr>
      <vt:lpstr>Connecting with the Windows CLI</vt:lpstr>
      <vt:lpstr>Opening a Secure Connection with the Windows CLI</vt:lpstr>
      <vt:lpstr>Opening the Databases with the Windows CLI</vt:lpstr>
      <vt:lpstr>Command Completion with the Windows CLI</vt:lpstr>
      <vt:lpstr>Finding Possible Values with the Windows CLI</vt:lpstr>
      <vt:lpstr>Windows CLI Navigation</vt:lpstr>
      <vt:lpstr>Saving Changes and Exiting</vt:lpstr>
      <vt:lpstr>Connecting to the Controller Using a Batch File</vt:lpstr>
      <vt:lpstr>Windows CLI - Creating and Using Batch Files</vt:lpstr>
      <vt:lpstr>Running Command Lists from Inside the CLI</vt:lpstr>
      <vt:lpstr>Installing the Stand-alone Linux CLI</vt:lpstr>
      <vt:lpstr>Starting the Linux CLI</vt:lpstr>
      <vt:lpstr>Using the ofile command option to save the output of CLI Commands</vt:lpstr>
      <vt:lpstr>Formatting the output of CLI Commands in CSV</vt:lpstr>
      <vt:lpstr>Command-Line Options for Starting the CLI</vt:lpstr>
      <vt:lpstr>Generating Commands for Live System</vt:lpstr>
      <vt:lpstr>Generating Commands for Simulator</vt:lpstr>
      <vt:lpstr>multipleFiles=true (Live system and Simulator)</vt:lpstr>
      <vt:lpstr>Generating Commands for Persona</vt:lpstr>
      <vt:lpstr>Commonly used CLI commands</vt:lpstr>
      <vt:lpstr>Accessing the Controller via the Windows CLI</vt:lpstr>
      <vt:lpstr>Accessing the Controller via the Linux CLI</vt:lpstr>
      <vt:lpstr>Listing Personas, VMRacks and Hosts</vt:lpstr>
      <vt:lpstr>Persona Assignment</vt:lpstr>
      <vt:lpstr>Stopping and Unlocking personas</vt:lpstr>
      <vt:lpstr>Creating a Server Pool and Assigning Resources</vt:lpstr>
      <vt:lpstr>Deleting a Persona</vt:lpstr>
      <vt:lpstr>Adding a Persona</vt:lpstr>
      <vt:lpstr>Adding and Assigning an Icon</vt:lpstr>
      <vt:lpstr>Switch Commands –Listing and updating Switches</vt:lpstr>
      <vt:lpstr>Switch Commands –Adding a Read-Only switch to AIM</vt:lpstr>
      <vt:lpstr>Switch Commands –Adding a Managed switch to AIM </vt:lpstr>
      <vt:lpstr>Switch Commands –Connecting switch ports to other devices</vt:lpstr>
      <vt:lpstr>Switch Commands –Connecting to an external network</vt:lpstr>
      <vt:lpstr>Switch Commands – Configuring an Interconnect switch</vt:lpstr>
      <vt:lpstr>Adding a Chassis</vt:lpstr>
      <vt:lpstr>Add Chassis – Command Parameters</vt:lpstr>
      <vt:lpstr>Listing Events</vt:lpstr>
      <vt:lpstr>Listing the License Information</vt:lpstr>
      <vt:lpstr>Setting and Checking the Maintenance Mode</vt:lpstr>
      <vt:lpstr>Thank you</vt:lpstr>
      <vt:lpstr>Dell AIM Training</vt:lpstr>
      <vt:lpstr>Lesson Objectives</vt:lpstr>
      <vt:lpstr>Topics Covered</vt:lpstr>
      <vt:lpstr>Managed Switches</vt:lpstr>
      <vt:lpstr>Switch Management Modes</vt:lpstr>
      <vt:lpstr>Switch Types</vt:lpstr>
      <vt:lpstr>Switch Configuration – Management Settings</vt:lpstr>
      <vt:lpstr>Switch Configuration – SNMP Settings</vt:lpstr>
      <vt:lpstr>Switch Port Roles</vt:lpstr>
      <vt:lpstr>Switch Port VLAN Settings</vt:lpstr>
      <vt:lpstr>Switch Port Channels</vt:lpstr>
      <vt:lpstr>Adding a Vrack Or Chassis Switch From The Console</vt:lpstr>
      <vt:lpstr>Adding a Vrack Or Chassis Switch From The Console (cont..,)</vt:lpstr>
      <vt:lpstr>Adding a vRack or Chassis Switch From the CLI</vt:lpstr>
      <vt:lpstr>Adding an Interconnect Switch From AIM Console</vt:lpstr>
      <vt:lpstr>Adding an Interconnect Switch From CLI</vt:lpstr>
      <vt:lpstr>Network Management Components</vt:lpstr>
      <vt:lpstr>Networks</vt:lpstr>
      <vt:lpstr>Network Connections</vt:lpstr>
      <vt:lpstr>External Networks</vt:lpstr>
      <vt:lpstr>Cables</vt:lpstr>
      <vt:lpstr>Thank you</vt:lpstr>
      <vt:lpstr>Dell AIM Training</vt:lpstr>
      <vt:lpstr>Lesson Objectives</vt:lpstr>
      <vt:lpstr>Topics Covered</vt:lpstr>
      <vt:lpstr>Storage Types</vt:lpstr>
      <vt:lpstr>PXE Booting</vt:lpstr>
      <vt:lpstr>Linux Ramdisk (initrd)</vt:lpstr>
      <vt:lpstr>Windows iSCSI Booting</vt:lpstr>
      <vt:lpstr>FC-SAN Booting</vt:lpstr>
      <vt:lpstr>Virtualizing the Network</vt:lpstr>
      <vt:lpstr>Virtualizing the Fiber Channel WWPN</vt:lpstr>
      <vt:lpstr>VMDKs and RDMs on VMware ESX</vt:lpstr>
      <vt:lpstr>VHDs and Pass-Throughs on Microsoft Hyper-V</vt:lpstr>
      <vt:lpstr>Thank you</vt:lpstr>
      <vt:lpstr>Dell AIM Training</vt:lpstr>
      <vt:lpstr>Lesson Objectives</vt:lpstr>
      <vt:lpstr>Topics Covered</vt:lpstr>
      <vt:lpstr>Windows Migration</vt:lpstr>
      <vt:lpstr>Server Migration Utility (SMU)</vt:lpstr>
      <vt:lpstr>Additional SMU Features</vt:lpstr>
      <vt:lpstr>New SMU 3.4 Features</vt:lpstr>
      <vt:lpstr>SMU Multi-Pathing Support</vt:lpstr>
      <vt:lpstr>SMU Requirements</vt:lpstr>
      <vt:lpstr>Preparing to Use Server Migration Utility</vt:lpstr>
      <vt:lpstr>Adding a Static Route</vt:lpstr>
      <vt:lpstr>Installing the Microsoft iSCSI Boot Initiator</vt:lpstr>
      <vt:lpstr>Configuring the Server’s Boot Order</vt:lpstr>
      <vt:lpstr>Using the SMU - First Steps</vt:lpstr>
      <vt:lpstr>Preparing an iSCSI LUN on a Storage Array</vt:lpstr>
      <vt:lpstr>Mounting the iSCSI LUN</vt:lpstr>
      <vt:lpstr>Mounting the iSCSI LUN (pg2)</vt:lpstr>
      <vt:lpstr>Confirming the iSCSI LUN</vt:lpstr>
      <vt:lpstr>Copying a Windows Image to a SAN LUN</vt:lpstr>
      <vt:lpstr>Injecting Drivers into the Copied Image</vt:lpstr>
      <vt:lpstr>Review the Summary before Copying</vt:lpstr>
      <vt:lpstr>SMU Installation Audit Trail</vt:lpstr>
      <vt:lpstr>Preparing the Windows 2008 Image for iSCSI Booting</vt:lpstr>
      <vt:lpstr>Additional Information</vt:lpstr>
      <vt:lpstr>Configuring an Image to Use a Local Swap Drive with SMU</vt:lpstr>
      <vt:lpstr>Configuring Additional Swap Drives with SMU</vt:lpstr>
      <vt:lpstr>Assigning a Drive Letter with SMU</vt:lpstr>
      <vt:lpstr>Setting SMU Preferences</vt:lpstr>
      <vt:lpstr>Viewing and Saving SMU logs</vt:lpstr>
      <vt:lpstr>Adding Drivers to the SMU Disk Image</vt:lpstr>
      <vt:lpstr>Linux Migration</vt:lpstr>
      <vt:lpstr>copy_persona.sh</vt:lpstr>
      <vt:lpstr>copy_persona.sh Features</vt:lpstr>
      <vt:lpstr>copy_persona.sh Features</vt:lpstr>
      <vt:lpstr>copy_persona.sh Help Menu</vt:lpstr>
      <vt:lpstr>Before using copy_persona.sh</vt:lpstr>
      <vt:lpstr>Overview</vt:lpstr>
      <vt:lpstr>Using copy_persona.sh to Copy Linux Images</vt:lpstr>
      <vt:lpstr>Using copy_persona.sh to Copy Linux Images</vt:lpstr>
      <vt:lpstr>Using LVM with copy_persona.sh</vt:lpstr>
      <vt:lpstr>Customizing the Partition Table Using copy_persona.sh</vt:lpstr>
      <vt:lpstr>Linux RAM Disk</vt:lpstr>
      <vt:lpstr>Creating Linux Ramdisks</vt:lpstr>
      <vt:lpstr>The mkscalentrd Ramdisk Generator</vt:lpstr>
      <vt:lpstr>Thank you</vt:lpstr>
      <vt:lpstr>Dell AIM Training</vt:lpstr>
      <vt:lpstr>Lesson Objectives</vt:lpstr>
      <vt:lpstr>Topics Covered</vt:lpstr>
      <vt:lpstr>Windows 2008 - Installation</vt:lpstr>
      <vt:lpstr>Windows 2008 - Preparation</vt:lpstr>
      <vt:lpstr>Windows 2008 - Migration</vt:lpstr>
      <vt:lpstr>Windows 2008 - Networking</vt:lpstr>
      <vt:lpstr>Windows 2008 – Networking Restrictions</vt:lpstr>
      <vt:lpstr>Windows 2008 – iSCSI Booting and Retargeting</vt:lpstr>
      <vt:lpstr>Windows 2008 - FC Booting and Multi-Pathing</vt:lpstr>
      <vt:lpstr>Building a Windows 2008 iSCSI persona from a Local Disk Image</vt:lpstr>
      <vt:lpstr>Building a Windows 2008 FC-SAN persona from a Local Disk Image</vt:lpstr>
      <vt:lpstr>Windows 2003 - Installation</vt:lpstr>
      <vt:lpstr>Windows 2003 - Preparation</vt:lpstr>
      <vt:lpstr>Windows 2003 - Networking</vt:lpstr>
      <vt:lpstr>Windows 2003 – iSCSI Booting and Retargeting</vt:lpstr>
      <vt:lpstr>Windows 2003 – FC Booting and Multi-Pathing</vt:lpstr>
      <vt:lpstr>Building a Windows 2003 iSCSI persona from a Local Disk Image</vt:lpstr>
      <vt:lpstr>Building a Windows 2003 FC-SAN persona from a Local Disk Image</vt:lpstr>
      <vt:lpstr>VMware Considerations</vt:lpstr>
      <vt:lpstr>Thank you</vt:lpstr>
      <vt:lpstr>Dell AIM Training</vt:lpstr>
      <vt:lpstr>Lesson Objectives</vt:lpstr>
      <vt:lpstr>Topics Covered</vt:lpstr>
      <vt:lpstr>Physical to Virtual (P2V)</vt:lpstr>
      <vt:lpstr>ESX VMRacks</vt:lpstr>
      <vt:lpstr>ESX VMRack Networking</vt:lpstr>
      <vt:lpstr>VMRack Networking – Recommended Modes</vt:lpstr>
      <vt:lpstr>VMRack Networking – Manual Mode</vt:lpstr>
      <vt:lpstr>VMRack Networking – Automated Mode</vt:lpstr>
      <vt:lpstr>vSwitch NIC Teaming Configuration</vt:lpstr>
      <vt:lpstr>ESX VM Configuration</vt:lpstr>
      <vt:lpstr>Persona Networking Resiliency</vt:lpstr>
      <vt:lpstr>ESX VMRack VLAN configuration</vt:lpstr>
      <vt:lpstr>Booting Windows Personas</vt:lpstr>
      <vt:lpstr>Booting Linux personas</vt:lpstr>
      <vt:lpstr>VMware Tools</vt:lpstr>
      <vt:lpstr>vSphere vCenter</vt:lpstr>
      <vt:lpstr>VMotion</vt:lpstr>
      <vt:lpstr>Add ESX4 or 4.1 VMRack To AIM</vt:lpstr>
      <vt:lpstr>SAN Booting ESX VMRacks</vt:lpstr>
      <vt:lpstr>SAN Booting ESX VMRacks (cont’d)</vt:lpstr>
      <vt:lpstr>Configuration Changes and Disparate Hardware</vt:lpstr>
      <vt:lpstr>Installing AIM Software on the VMRack</vt:lpstr>
      <vt:lpstr>Adding the VMRack to the Controller</vt:lpstr>
      <vt:lpstr>Setting the VMRack Virtual WWPN</vt:lpstr>
      <vt:lpstr>Thank you</vt:lpstr>
    </vt:vector>
  </TitlesOfParts>
  <Company>Dell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Dell PowerPoint Template</dc:title>
  <dc:creator>Anthony Rivas</dc:creator>
  <cp:lastModifiedBy>Anthony Rivas</cp:lastModifiedBy>
  <cp:revision>226</cp:revision>
  <cp:lastPrinted>2000-07-17T22:36:56Z</cp:lastPrinted>
  <dcterms:created xsi:type="dcterms:W3CDTF">2010-05-11T16:11:16Z</dcterms:created>
  <dcterms:modified xsi:type="dcterms:W3CDTF">2023-11-13T03:53:23Z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0x010100A1F76DF7EF138E4EB607CFE801AC3237</vt:lpwstr>
  </property>
</Properties>
</file>